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8.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841" r:id="rId2"/>
  </p:sldMasterIdLst>
  <p:notesMasterIdLst>
    <p:notesMasterId r:id="rId54"/>
  </p:notesMasterIdLst>
  <p:sldIdLst>
    <p:sldId id="269" r:id="rId3"/>
    <p:sldId id="397" r:id="rId4"/>
    <p:sldId id="346" r:id="rId5"/>
    <p:sldId id="347" r:id="rId6"/>
    <p:sldId id="385" r:id="rId7"/>
    <p:sldId id="328" r:id="rId8"/>
    <p:sldId id="324" r:id="rId9"/>
    <p:sldId id="398" r:id="rId10"/>
    <p:sldId id="383" r:id="rId11"/>
    <p:sldId id="386" r:id="rId12"/>
    <p:sldId id="382" r:id="rId13"/>
    <p:sldId id="391" r:id="rId14"/>
    <p:sldId id="393" r:id="rId15"/>
    <p:sldId id="381" r:id="rId16"/>
    <p:sldId id="357" r:id="rId17"/>
    <p:sldId id="358" r:id="rId18"/>
    <p:sldId id="359" r:id="rId19"/>
    <p:sldId id="384" r:id="rId20"/>
    <p:sldId id="394" r:id="rId21"/>
    <p:sldId id="334" r:id="rId22"/>
    <p:sldId id="311" r:id="rId23"/>
    <p:sldId id="388" r:id="rId24"/>
    <p:sldId id="399" r:id="rId25"/>
    <p:sldId id="395" r:id="rId26"/>
    <p:sldId id="389" r:id="rId27"/>
    <p:sldId id="348" r:id="rId28"/>
    <p:sldId id="355" r:id="rId29"/>
    <p:sldId id="356" r:id="rId30"/>
    <p:sldId id="400" r:id="rId31"/>
    <p:sldId id="369" r:id="rId32"/>
    <p:sldId id="370" r:id="rId33"/>
    <p:sldId id="371" r:id="rId34"/>
    <p:sldId id="372" r:id="rId35"/>
    <p:sldId id="374" r:id="rId36"/>
    <p:sldId id="376" r:id="rId37"/>
    <p:sldId id="401" r:id="rId38"/>
    <p:sldId id="350" r:id="rId39"/>
    <p:sldId id="403" r:id="rId40"/>
    <p:sldId id="351" r:id="rId41"/>
    <p:sldId id="352" r:id="rId42"/>
    <p:sldId id="353" r:id="rId43"/>
    <p:sldId id="365" r:id="rId44"/>
    <p:sldId id="366" r:id="rId45"/>
    <p:sldId id="367" r:id="rId46"/>
    <p:sldId id="368" r:id="rId47"/>
    <p:sldId id="402" r:id="rId48"/>
    <p:sldId id="330" r:id="rId49"/>
    <p:sldId id="396" r:id="rId50"/>
    <p:sldId id="344" r:id="rId51"/>
    <p:sldId id="345" r:id="rId52"/>
    <p:sldId id="30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5B2B3A-83C9-4DB4-8E15-57E8A760C4B0}">
          <p14:sldIdLst>
            <p14:sldId id="269"/>
          </p14:sldIdLst>
        </p14:section>
        <p14:section name="background" id="{2BEE3E5A-3290-4BE1-A4B7-1D7909882913}">
          <p14:sldIdLst>
            <p14:sldId id="397"/>
            <p14:sldId id="346"/>
            <p14:sldId id="347"/>
            <p14:sldId id="385"/>
            <p14:sldId id="328"/>
            <p14:sldId id="324"/>
          </p14:sldIdLst>
        </p14:section>
        <p14:section name="baremetal" id="{C5097EDE-1EF3-418D-8E1F-ABC2AB56A449}">
          <p14:sldIdLst>
            <p14:sldId id="398"/>
            <p14:sldId id="383"/>
            <p14:sldId id="386"/>
            <p14:sldId id="382"/>
            <p14:sldId id="391"/>
            <p14:sldId id="393"/>
            <p14:sldId id="381"/>
            <p14:sldId id="357"/>
            <p14:sldId id="358"/>
            <p14:sldId id="359"/>
          </p14:sldIdLst>
        </p14:section>
        <p14:section name="serverless" id="{2A080981-D457-4732-B9C7-5B43DD8C22D2}">
          <p14:sldIdLst>
            <p14:sldId id="384"/>
            <p14:sldId id="394"/>
            <p14:sldId id="334"/>
            <p14:sldId id="311"/>
            <p14:sldId id="388"/>
          </p14:sldIdLst>
        </p14:section>
        <p14:section name="Accleration layer as cache" id="{268CCB54-11BF-4CD4-BCDB-B4A360EFE402}">
          <p14:sldIdLst>
            <p14:sldId id="399"/>
            <p14:sldId id="395"/>
            <p14:sldId id="389"/>
            <p14:sldId id="348"/>
            <p14:sldId id="355"/>
            <p14:sldId id="356"/>
          </p14:sldIdLst>
        </p14:section>
        <p14:section name="Cache" id="{3E8AF60B-5F88-4845-9CD4-BF55850E1DB4}">
          <p14:sldIdLst>
            <p14:sldId id="400"/>
            <p14:sldId id="369"/>
            <p14:sldId id="370"/>
            <p14:sldId id="371"/>
            <p14:sldId id="372"/>
            <p14:sldId id="374"/>
            <p14:sldId id="376"/>
          </p14:sldIdLst>
        </p14:section>
        <p14:section name="Accleration Layer as Shuffle" id="{F4EBF5EC-9794-4664-92AF-C19D15151745}">
          <p14:sldIdLst>
            <p14:sldId id="401"/>
            <p14:sldId id="350"/>
            <p14:sldId id="403"/>
            <p14:sldId id="351"/>
            <p14:sldId id="352"/>
            <p14:sldId id="353"/>
            <p14:sldId id="365"/>
            <p14:sldId id="366"/>
            <p14:sldId id="367"/>
            <p14:sldId id="368"/>
          </p14:sldIdLst>
        </p14:section>
        <p14:section name="summary" id="{B72B8D39-B36E-4113-97FE-3827915978A6}">
          <p14:sldIdLst>
            <p14:sldId id="402"/>
            <p14:sldId id="330"/>
            <p14:sldId id="396"/>
            <p14:sldId id="344"/>
            <p14:sldId id="345"/>
            <p14:sldId id="30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73118" autoAdjust="0"/>
  </p:normalViewPr>
  <p:slideViewPr>
    <p:cSldViewPr snapToGrid="0">
      <p:cViewPr varScale="1">
        <p:scale>
          <a:sx n="73" d="100"/>
          <a:sy n="73" d="100"/>
        </p:scale>
        <p:origin x="1258"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ongfu\Documents\hadooponceph\bigdatalake-trello\UC11%20Results,%20Summary.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jzhan86\Syncplicity%20Folders\Projects\16_IMDA\2019%20Spark%20PMoF\Spark-PMoF.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zhan86\Syncplicity%20Folders\Projects\10_Conferences\2019\2019_03%20Strata%20Data%20SF\pat.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jzhan86\Syncplicity%20Folders\Projects\10_Conferences\2019\2019_03%20Strata%20Data%20SF\pa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jzhan86\Syncplicity%20Folders\Projects\10_Conferences\2019\2019_03%20Strata%20Data%20SF\pa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hendixu\Documents\INTEL\3-Bigdata\%5b0%5ddisaggregate_storage\%5b1%5dperformance_dashboard\2019_01_bigdata_on_disaggregate_storage_dashboard_v2.0.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zhan86\Syncplicity%20Folders\Projects\06_Meeting\2018\2018_07%20Disaggregated%20Analytics%20Storage%20for%20DAT%20Staff\Data\2018_08_bigdata_on_disaggregate_storage_dashboard.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hendixu\Documents\INTEL\3-Bigdata\%5b0%5ddisaggregate_storage\%5b1%5dperformance_dashboard\2019_01_bigdata_on_disaggregate_storage_dashboard_v2.0.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zhan86\Syncplicity%20Folders\Projects\16_IMDA\2019%20Spark%20PMoF\Spark-PMoF.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zhan86\Syncplicity%20Folders\Projects\16_IMDA\2019%20Spark%20PMoF\Spark-PMoF.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zhan86\Syncplicity%20Folders\Projects\16_IMDA\2019%20Spark%20PMoF\Spark-PMoF.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lgn="ctr" rtl="0">
              <a:defRPr lang="en-US" sz="1000" b="1" i="0" u="none" strike="noStrike" kern="1200" spc="0" baseline="0">
                <a:solidFill>
                  <a:prstClr val="black">
                    <a:lumMod val="65000"/>
                    <a:lumOff val="35000"/>
                  </a:prstClr>
                </a:solidFill>
                <a:latin typeface="+mn-lt"/>
                <a:ea typeface="+mn-ea"/>
                <a:cs typeface="+mn-cs"/>
              </a:defRPr>
            </a:pPr>
            <a:r>
              <a:rPr lang="en-US" sz="1000" b="1" i="0" u="none" strike="noStrike" kern="1200" spc="0" baseline="0">
                <a:solidFill>
                  <a:prstClr val="black">
                    <a:lumMod val="65000"/>
                    <a:lumOff val="35000"/>
                  </a:prstClr>
                </a:solidFill>
                <a:latin typeface="+mn-lt"/>
                <a:ea typeface="+mn-ea"/>
                <a:cs typeface="+mn-cs"/>
              </a:rPr>
              <a:t>1TB Query Success % (54 TPC-DS Queries)</a:t>
            </a:r>
          </a:p>
        </c:rich>
      </c:tx>
      <c:layout/>
      <c:overlay val="0"/>
    </c:title>
    <c:autoTitleDeleted val="0"/>
    <c:plotArea>
      <c:layout/>
      <c:barChart>
        <c:barDir val="col"/>
        <c:grouping val="clustered"/>
        <c:varyColors val="1"/>
        <c:ser>
          <c:idx val="0"/>
          <c:order val="0"/>
          <c:tx>
            <c:strRef>
              <c:f>graphs!$B$1</c:f>
              <c:strCache>
                <c:ptCount val="1"/>
                <c:pt idx="0">
                  <c:v>Query Success %</c:v>
                </c:pt>
              </c:strCache>
            </c:strRef>
          </c:tx>
          <c:spPr>
            <a:solidFill>
              <a:srgbClr val="5B9BD5"/>
            </a:solidFill>
          </c:spPr>
          <c:invertIfNegative val="1"/>
          <c:cat>
            <c:strRef>
              <c:f>graphs!$A$2:$A$5</c:f>
              <c:strCache>
                <c:ptCount val="4"/>
                <c:pt idx="0">
                  <c:v>hive-parquet</c:v>
                </c:pt>
                <c:pt idx="1">
                  <c:v>spark-parquet</c:v>
                </c:pt>
                <c:pt idx="2">
                  <c:v>presto-parquet (untuned)</c:v>
                </c:pt>
                <c:pt idx="3">
                  <c:v>presto-parquet (tuned)</c:v>
                </c:pt>
              </c:strCache>
            </c:strRef>
          </c:cat>
          <c:val>
            <c:numRef>
              <c:f>graphs!$B$2:$B$5</c:f>
              <c:numCache>
                <c:formatCode>0%</c:formatCode>
                <c:ptCount val="4"/>
                <c:pt idx="0">
                  <c:v>0.89</c:v>
                </c:pt>
                <c:pt idx="1">
                  <c:v>0.89</c:v>
                </c:pt>
                <c:pt idx="2">
                  <c:v>0.37</c:v>
                </c:pt>
                <c:pt idx="3">
                  <c:v>0.96296296296296291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519946864"/>
        <c:axId val="519947256"/>
      </c:barChart>
      <c:catAx>
        <c:axId val="519946864"/>
        <c:scaling>
          <c:orientation val="minMax"/>
        </c:scaling>
        <c:delete val="0"/>
        <c:axPos val="b"/>
        <c:numFmt formatCode="General" sourceLinked="1"/>
        <c:majorTickMark val="cross"/>
        <c:minorTickMark val="cross"/>
        <c:tickLblPos val="nextTo"/>
        <c:txPr>
          <a:bodyPr/>
          <a:lstStyle/>
          <a:p>
            <a:pPr lvl="0">
              <a:defRPr sz="700"/>
            </a:pPr>
            <a:endParaRPr lang="en-US"/>
          </a:p>
        </c:txPr>
        <c:crossAx val="519947256"/>
        <c:crosses val="autoZero"/>
        <c:auto val="1"/>
        <c:lblAlgn val="ctr"/>
        <c:lblOffset val="100"/>
        <c:noMultiLvlLbl val="1"/>
      </c:catAx>
      <c:valAx>
        <c:axId val="519947256"/>
        <c:scaling>
          <c:orientation val="minMax"/>
        </c:scaling>
        <c:delete val="0"/>
        <c:axPos val="l"/>
        <c:majorGridlines>
          <c:spPr>
            <a:ln>
              <a:solidFill>
                <a:srgbClr val="B7B7B7"/>
              </a:solidFill>
            </a:ln>
          </c:spPr>
        </c:majorGridlines>
        <c:title>
          <c:tx>
            <c:rich>
              <a:bodyPr/>
              <a:lstStyle/>
              <a:p>
                <a:pPr lvl="0">
                  <a:defRPr/>
                </a:pPr>
                <a:r>
                  <a:rPr lang="en-US"/>
                  <a:t>Query Success %</a:t>
                </a:r>
              </a:p>
            </c:rich>
          </c:tx>
          <c:layout/>
          <c:overlay val="0"/>
        </c:title>
        <c:numFmt formatCode="0%" sourceLinked="1"/>
        <c:majorTickMark val="cross"/>
        <c:minorTickMark val="cross"/>
        <c:tickLblPos val="nextTo"/>
        <c:spPr>
          <a:ln w="47625">
            <a:noFill/>
          </a:ln>
        </c:spPr>
        <c:txPr>
          <a:bodyPr/>
          <a:lstStyle/>
          <a:p>
            <a:pPr lvl="0">
              <a:defRPr/>
            </a:pPr>
            <a:endParaRPr lang="en-US"/>
          </a:p>
        </c:txPr>
        <c:crossAx val="519946864"/>
        <c:crosses val="autoZero"/>
        <c:crossBetween val="between"/>
      </c:valAx>
    </c:plotArea>
    <c:plotVisOnly val="1"/>
    <c:dispBlanksAs val="zero"/>
    <c:showDLblsOverMax val="1"/>
  </c:chart>
  <c:spPr>
    <a:solidFill>
      <a:srgbClr val="FFFFFF"/>
    </a:solidFill>
    <a:ln>
      <a:solidFill>
        <a:schemeClr val="accent1"/>
      </a:solidFill>
    </a:ln>
    <a:effectLst>
      <a:outerShdw blurRad="50800" dist="38100" dir="2700000" algn="tl" rotWithShape="0">
        <a:prstClr val="black">
          <a:alpha val="40000"/>
        </a:prstClr>
      </a:outerShdw>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Terasort Stage </a:t>
            </a:r>
            <a:r>
              <a:rPr lang="en-US" altLang="zh-CN" sz="1800" b="0" i="0" baseline="0">
                <a:effectLst/>
              </a:rPr>
              <a:t>2</a:t>
            </a:r>
            <a:r>
              <a:rPr lang="en-US" sz="1800" b="0" i="0" baseline="0">
                <a:effectLst/>
              </a:rPr>
              <a:t>  (Normalized)</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70603674540682"/>
          <c:y val="0.17767919551732408"/>
          <c:w val="0.80596062992125983"/>
          <c:h val="0.63960379346418483"/>
        </c:manualLayout>
      </c:layout>
      <c:barChart>
        <c:barDir val="col"/>
        <c:grouping val="clustered"/>
        <c:varyColors val="0"/>
        <c:ser>
          <c:idx val="0"/>
          <c:order val="0"/>
          <c:tx>
            <c:strRef>
              <c:f>Sheet1!$B$9</c:f>
              <c:strCache>
                <c:ptCount val="1"/>
                <c:pt idx="0">
                  <c:v>HDD+TCP/IP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Sheet1!$B$10:$B$11</c:f>
              <c:numCache>
                <c:formatCode>0.00</c:formatCode>
                <c:ptCount val="2"/>
                <c:pt idx="0" formatCode="General">
                  <c:v>10923</c:v>
                </c:pt>
                <c:pt idx="1">
                  <c:v>11.100609756097562</c:v>
                </c:pt>
              </c:numCache>
              <c:extLst/>
            </c:numRef>
          </c:val>
        </c:ser>
        <c:ser>
          <c:idx val="3"/>
          <c:order val="1"/>
          <c:tx>
            <c:strRef>
              <c:f>Sheet1!$E$9</c:f>
              <c:strCache>
                <c:ptCount val="1"/>
                <c:pt idx="0">
                  <c:v>PMEM+RDMA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Sheet1!$E$10:$E$11</c:f>
              <c:numCache>
                <c:formatCode>0.00</c:formatCode>
                <c:ptCount val="2"/>
                <c:pt idx="0" formatCode="General">
                  <c:v>984</c:v>
                </c:pt>
                <c:pt idx="1">
                  <c:v>1</c:v>
                </c:pt>
              </c:numCache>
              <c:extLst/>
            </c:numRef>
          </c:val>
        </c:ser>
        <c:ser>
          <c:idx val="5"/>
          <c:order val="2"/>
          <c:tx>
            <c:strRef>
              <c:f>Sheet1!$G$9</c:f>
              <c:strCache>
                <c:ptCount val="1"/>
                <c:pt idx="0">
                  <c:v>NVMe+TCP/IP (sync)</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Sheet1!$G$10:$G$11</c:f>
              <c:numCache>
                <c:formatCode>0.00</c:formatCode>
                <c:ptCount val="2"/>
                <c:pt idx="0" formatCode="General">
                  <c:v>1022</c:v>
                </c:pt>
                <c:pt idx="1">
                  <c:v>1.0386178861788617</c:v>
                </c:pt>
              </c:numCache>
              <c:extLst/>
            </c:numRef>
          </c:val>
        </c:ser>
        <c:dLbls>
          <c:showLegendKey val="0"/>
          <c:showVal val="0"/>
          <c:showCatName val="0"/>
          <c:showSerName val="0"/>
          <c:showPercent val="0"/>
          <c:showBubbleSize val="0"/>
        </c:dLbls>
        <c:gapWidth val="219"/>
        <c:overlap val="-27"/>
        <c:axId val="521469776"/>
        <c:axId val="522650008"/>
      </c:barChart>
      <c:catAx>
        <c:axId val="521469776"/>
        <c:scaling>
          <c:orientation val="minMax"/>
        </c:scaling>
        <c:delete val="1"/>
        <c:axPos val="b"/>
        <c:numFmt formatCode="General" sourceLinked="1"/>
        <c:majorTickMark val="none"/>
        <c:minorTickMark val="none"/>
        <c:tickLblPos val="nextTo"/>
        <c:crossAx val="522650008"/>
        <c:crosses val="autoZero"/>
        <c:auto val="1"/>
        <c:lblAlgn val="ctr"/>
        <c:lblOffset val="100"/>
        <c:noMultiLvlLbl val="0"/>
      </c:catAx>
      <c:valAx>
        <c:axId val="522650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46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 Spark</a:t>
            </a:r>
            <a:r>
              <a:rPr lang="en-US" altLang="zh-CN" baseline="0"/>
              <a:t> PMoF with Modified Terasort Execution Time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Performance!$A$12</c:f>
              <c:strCache>
                <c:ptCount val="1"/>
                <c:pt idx="0">
                  <c:v>HDD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Performance!$B$11:$D$11</c:f>
              <c:strCache>
                <c:ptCount val="3"/>
                <c:pt idx="0">
                  <c:v>End-to-end time</c:v>
                </c:pt>
                <c:pt idx="1">
                  <c:v>stage 1</c:v>
                </c:pt>
                <c:pt idx="2">
                  <c:v>stage 2</c:v>
                </c:pt>
              </c:strCache>
            </c:strRef>
          </c:cat>
          <c:val>
            <c:numRef>
              <c:f>Performance!$B$12:$D$12</c:f>
              <c:numCache>
                <c:formatCode>0.0</c:formatCode>
                <c:ptCount val="3"/>
                <c:pt idx="0">
                  <c:v>30.494784842120701</c:v>
                </c:pt>
                <c:pt idx="1">
                  <c:v>8.9361702127659566</c:v>
                </c:pt>
                <c:pt idx="2">
                  <c:v>162.35294117647058</c:v>
                </c:pt>
              </c:numCache>
            </c:numRef>
          </c:val>
        </c:ser>
        <c:ser>
          <c:idx val="1"/>
          <c:order val="1"/>
          <c:tx>
            <c:strRef>
              <c:f>Performance!$A$13</c:f>
              <c:strCache>
                <c:ptCount val="1"/>
                <c:pt idx="0">
                  <c:v>NVMe+Sync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Performance!$B$11:$D$11</c:f>
              <c:strCache>
                <c:ptCount val="3"/>
                <c:pt idx="0">
                  <c:v>End-to-end time</c:v>
                </c:pt>
                <c:pt idx="1">
                  <c:v>stage 1</c:v>
                </c:pt>
                <c:pt idx="2">
                  <c:v>stage 2</c:v>
                </c:pt>
              </c:strCache>
            </c:strRef>
          </c:cat>
          <c:val>
            <c:numRef>
              <c:f>Performance!$B$13:$D$13</c:f>
              <c:numCache>
                <c:formatCode>0.0</c:formatCode>
                <c:ptCount val="3"/>
                <c:pt idx="0">
                  <c:v>1.5274636772540133</c:v>
                </c:pt>
                <c:pt idx="1">
                  <c:v>1.4893617021276595</c:v>
                </c:pt>
                <c:pt idx="2">
                  <c:v>2</c:v>
                </c:pt>
              </c:numCache>
            </c:numRef>
          </c:val>
        </c:ser>
        <c:ser>
          <c:idx val="3"/>
          <c:order val="2"/>
          <c:tx>
            <c:strRef>
              <c:f>Performance!$A$15</c:f>
              <c:strCache>
                <c:ptCount val="1"/>
                <c:pt idx="0">
                  <c:v>PMoF</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Performance!$B$11:$D$11</c:f>
              <c:strCache>
                <c:ptCount val="3"/>
                <c:pt idx="0">
                  <c:v>End-to-end time</c:v>
                </c:pt>
                <c:pt idx="1">
                  <c:v>stage 1</c:v>
                </c:pt>
                <c:pt idx="2">
                  <c:v>stage 2</c:v>
                </c:pt>
              </c:strCache>
            </c:strRef>
          </c:cat>
          <c:val>
            <c:numRef>
              <c:f>Performance!$B$15:$D$15</c:f>
              <c:numCache>
                <c:formatCode>0.0</c:formatCode>
                <c:ptCount val="3"/>
                <c:pt idx="0">
                  <c:v>1</c:v>
                </c:pt>
                <c:pt idx="1">
                  <c:v>1</c:v>
                </c:pt>
                <c:pt idx="2">
                  <c:v>1</c:v>
                </c:pt>
              </c:numCache>
            </c:numRef>
          </c:val>
        </c:ser>
        <c:dLbls>
          <c:dLblPos val="outEnd"/>
          <c:showLegendKey val="0"/>
          <c:showVal val="1"/>
          <c:showCatName val="0"/>
          <c:showSerName val="0"/>
          <c:showPercent val="0"/>
          <c:showBubbleSize val="0"/>
        </c:dLbls>
        <c:gapWidth val="219"/>
        <c:overlap val="-27"/>
        <c:axId val="522651968"/>
        <c:axId val="522649616"/>
      </c:barChart>
      <c:catAx>
        <c:axId val="52265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649616"/>
        <c:crosses val="autoZero"/>
        <c:auto val="1"/>
        <c:lblAlgn val="ctr"/>
        <c:lblOffset val="100"/>
        <c:noMultiLvlLbl val="0"/>
      </c:catAx>
      <c:valAx>
        <c:axId val="522649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651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NVMe</a:t>
            </a:r>
            <a:r>
              <a:rPr lang="en-US" baseline="0" dirty="0"/>
              <a:t> Shuffle </a:t>
            </a:r>
            <a:r>
              <a:rPr lang="en-US" dirty="0" smtClean="0"/>
              <a:t>CPU Utilization</a:t>
            </a:r>
            <a:endParaRPr lang="en-US" dirty="0"/>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s>
    <c:plotArea>
      <c:layout/>
      <c:areaChart>
        <c:grouping val="stacked"/>
        <c:varyColors val="0"/>
        <c:ser>
          <c:idx val="0"/>
          <c:order val="0"/>
          <c:tx>
            <c:v>Average of %user</c:v>
          </c:tx>
          <c:cat>
            <c:strLit>
              <c:ptCount val="2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pt idx="195">
                <c:v>975</c:v>
              </c:pt>
              <c:pt idx="196">
                <c:v>980</c:v>
              </c:pt>
              <c:pt idx="197">
                <c:v>985</c:v>
              </c:pt>
              <c:pt idx="198">
                <c:v>990</c:v>
              </c:pt>
              <c:pt idx="199">
                <c:v>995</c:v>
              </c:pt>
              <c:pt idx="200">
                <c:v>1000</c:v>
              </c:pt>
              <c:pt idx="201">
                <c:v>1005</c:v>
              </c:pt>
              <c:pt idx="202">
                <c:v>1010</c:v>
              </c:pt>
              <c:pt idx="203">
                <c:v>1015</c:v>
              </c:pt>
              <c:pt idx="204">
                <c:v>1020</c:v>
              </c:pt>
              <c:pt idx="205">
                <c:v>1025</c:v>
              </c:pt>
              <c:pt idx="206">
                <c:v>1030</c:v>
              </c:pt>
              <c:pt idx="207">
                <c:v>1035</c:v>
              </c:pt>
              <c:pt idx="208">
                <c:v>1040</c:v>
              </c:pt>
              <c:pt idx="209">
                <c:v>1045</c:v>
              </c:pt>
              <c:pt idx="210">
                <c:v>1050</c:v>
              </c:pt>
              <c:pt idx="211">
                <c:v>1055</c:v>
              </c:pt>
              <c:pt idx="212">
                <c:v>1060</c:v>
              </c:pt>
              <c:pt idx="213">
                <c:v>1065</c:v>
              </c:pt>
            </c:strLit>
          </c:cat>
          <c:val>
            <c:numLit>
              <c:formatCode>General</c:formatCode>
              <c:ptCount val="214"/>
              <c:pt idx="0">
                <c:v>0.15</c:v>
              </c:pt>
              <c:pt idx="1">
                <c:v>0.1</c:v>
              </c:pt>
              <c:pt idx="2">
                <c:v>0.06</c:v>
              </c:pt>
              <c:pt idx="3">
                <c:v>0.01</c:v>
              </c:pt>
              <c:pt idx="4">
                <c:v>0.02</c:v>
              </c:pt>
              <c:pt idx="5">
                <c:v>6.67</c:v>
              </c:pt>
              <c:pt idx="6">
                <c:v>6.08</c:v>
              </c:pt>
              <c:pt idx="7">
                <c:v>31.16</c:v>
              </c:pt>
              <c:pt idx="8">
                <c:v>24.19</c:v>
              </c:pt>
              <c:pt idx="9">
                <c:v>24.71</c:v>
              </c:pt>
              <c:pt idx="10">
                <c:v>22.59</c:v>
              </c:pt>
              <c:pt idx="11">
                <c:v>27.14</c:v>
              </c:pt>
              <c:pt idx="12">
                <c:v>19.52</c:v>
              </c:pt>
              <c:pt idx="13">
                <c:v>19.86</c:v>
              </c:pt>
              <c:pt idx="14">
                <c:v>20.39</c:v>
              </c:pt>
              <c:pt idx="15">
                <c:v>21.23</c:v>
              </c:pt>
              <c:pt idx="16">
                <c:v>21.25</c:v>
              </c:pt>
              <c:pt idx="17">
                <c:v>21.23</c:v>
              </c:pt>
              <c:pt idx="18">
                <c:v>21.17</c:v>
              </c:pt>
              <c:pt idx="19">
                <c:v>21.09</c:v>
              </c:pt>
              <c:pt idx="20">
                <c:v>20.62</c:v>
              </c:pt>
              <c:pt idx="21">
                <c:v>21.21</c:v>
              </c:pt>
              <c:pt idx="22">
                <c:v>21.64</c:v>
              </c:pt>
              <c:pt idx="23">
                <c:v>13.73</c:v>
              </c:pt>
              <c:pt idx="24">
                <c:v>4.66</c:v>
              </c:pt>
              <c:pt idx="25">
                <c:v>8.6999999999999993</c:v>
              </c:pt>
              <c:pt idx="26">
                <c:v>7.96</c:v>
              </c:pt>
              <c:pt idx="27">
                <c:v>7.67</c:v>
              </c:pt>
              <c:pt idx="28">
                <c:v>9.59</c:v>
              </c:pt>
              <c:pt idx="29">
                <c:v>9.35</c:v>
              </c:pt>
              <c:pt idx="30">
                <c:v>9.0500000000000007</c:v>
              </c:pt>
              <c:pt idx="31">
                <c:v>9.82</c:v>
              </c:pt>
              <c:pt idx="32">
                <c:v>9.59</c:v>
              </c:pt>
              <c:pt idx="33">
                <c:v>9.52</c:v>
              </c:pt>
              <c:pt idx="34">
                <c:v>9.8800000000000008</c:v>
              </c:pt>
              <c:pt idx="35">
                <c:v>9.7899999999999991</c:v>
              </c:pt>
              <c:pt idx="36">
                <c:v>9.56</c:v>
              </c:pt>
              <c:pt idx="37">
                <c:v>9.74</c:v>
              </c:pt>
              <c:pt idx="38">
                <c:v>10.220000000000001</c:v>
              </c:pt>
              <c:pt idx="39">
                <c:v>9.9700000000000006</c:v>
              </c:pt>
              <c:pt idx="40">
                <c:v>9.5399999999999991</c:v>
              </c:pt>
              <c:pt idx="41">
                <c:v>9.69</c:v>
              </c:pt>
              <c:pt idx="42">
                <c:v>9.26</c:v>
              </c:pt>
              <c:pt idx="43">
                <c:v>10.23</c:v>
              </c:pt>
              <c:pt idx="44">
                <c:v>9.4499999999999993</c:v>
              </c:pt>
              <c:pt idx="45">
                <c:v>9.58</c:v>
              </c:pt>
              <c:pt idx="46">
                <c:v>9.51</c:v>
              </c:pt>
              <c:pt idx="47">
                <c:v>9.5299999999999994</c:v>
              </c:pt>
              <c:pt idx="48">
                <c:v>10.4</c:v>
              </c:pt>
              <c:pt idx="49">
                <c:v>9.74</c:v>
              </c:pt>
              <c:pt idx="50">
                <c:v>9.8800000000000008</c:v>
              </c:pt>
              <c:pt idx="51">
                <c:v>9.01</c:v>
              </c:pt>
              <c:pt idx="52">
                <c:v>10.33</c:v>
              </c:pt>
              <c:pt idx="53">
                <c:v>10.199999999999999</c:v>
              </c:pt>
              <c:pt idx="54">
                <c:v>9.3699999999999992</c:v>
              </c:pt>
              <c:pt idx="55">
                <c:v>9.44</c:v>
              </c:pt>
              <c:pt idx="56">
                <c:v>9.5</c:v>
              </c:pt>
              <c:pt idx="57">
                <c:v>10.44</c:v>
              </c:pt>
              <c:pt idx="58">
                <c:v>9.67</c:v>
              </c:pt>
              <c:pt idx="59">
                <c:v>8.94</c:v>
              </c:pt>
              <c:pt idx="60">
                <c:v>9.91</c:v>
              </c:pt>
              <c:pt idx="61">
                <c:v>9.6199999999999992</c:v>
              </c:pt>
              <c:pt idx="62">
                <c:v>9.98</c:v>
              </c:pt>
              <c:pt idx="63">
                <c:v>9.3000000000000007</c:v>
              </c:pt>
              <c:pt idx="64">
                <c:v>9.56</c:v>
              </c:pt>
              <c:pt idx="65">
                <c:v>9.5500000000000007</c:v>
              </c:pt>
              <c:pt idx="66">
                <c:v>9.7200000000000006</c:v>
              </c:pt>
              <c:pt idx="67">
                <c:v>9.7799999999999994</c:v>
              </c:pt>
              <c:pt idx="68">
                <c:v>9.64</c:v>
              </c:pt>
              <c:pt idx="69">
                <c:v>9.2899999999999991</c:v>
              </c:pt>
              <c:pt idx="70">
                <c:v>9.82</c:v>
              </c:pt>
              <c:pt idx="71">
                <c:v>9.83</c:v>
              </c:pt>
              <c:pt idx="72">
                <c:v>9.69</c:v>
              </c:pt>
              <c:pt idx="73">
                <c:v>9.4499999999999993</c:v>
              </c:pt>
              <c:pt idx="74">
                <c:v>9.6199999999999992</c:v>
              </c:pt>
              <c:pt idx="75">
                <c:v>9.5299999999999994</c:v>
              </c:pt>
              <c:pt idx="76">
                <c:v>9.8699999999999992</c:v>
              </c:pt>
              <c:pt idx="77">
                <c:v>9.1300000000000008</c:v>
              </c:pt>
              <c:pt idx="78">
                <c:v>9.89</c:v>
              </c:pt>
              <c:pt idx="79">
                <c:v>9.82</c:v>
              </c:pt>
              <c:pt idx="80">
                <c:v>10.35</c:v>
              </c:pt>
              <c:pt idx="81">
                <c:v>9.86</c:v>
              </c:pt>
              <c:pt idx="82">
                <c:v>9.23</c:v>
              </c:pt>
              <c:pt idx="83">
                <c:v>10.17</c:v>
              </c:pt>
              <c:pt idx="84">
                <c:v>9.41</c:v>
              </c:pt>
              <c:pt idx="85">
                <c:v>9.93</c:v>
              </c:pt>
              <c:pt idx="86">
                <c:v>9.1999999999999993</c:v>
              </c:pt>
              <c:pt idx="87">
                <c:v>9.6999999999999993</c:v>
              </c:pt>
              <c:pt idx="88">
                <c:v>10.130000000000001</c:v>
              </c:pt>
              <c:pt idx="89">
                <c:v>9.5</c:v>
              </c:pt>
              <c:pt idx="90">
                <c:v>9.74</c:v>
              </c:pt>
              <c:pt idx="91">
                <c:v>9.17</c:v>
              </c:pt>
              <c:pt idx="92">
                <c:v>10.83</c:v>
              </c:pt>
              <c:pt idx="93">
                <c:v>9.83</c:v>
              </c:pt>
              <c:pt idx="94">
                <c:v>9.6</c:v>
              </c:pt>
              <c:pt idx="95">
                <c:v>9.24</c:v>
              </c:pt>
              <c:pt idx="96">
                <c:v>9.48</c:v>
              </c:pt>
              <c:pt idx="97">
                <c:v>10.039999999999999</c:v>
              </c:pt>
              <c:pt idx="98">
                <c:v>9.5</c:v>
              </c:pt>
              <c:pt idx="99">
                <c:v>9.66</c:v>
              </c:pt>
              <c:pt idx="100">
                <c:v>8.93</c:v>
              </c:pt>
              <c:pt idx="101">
                <c:v>10.23</c:v>
              </c:pt>
              <c:pt idx="102">
                <c:v>9.5</c:v>
              </c:pt>
              <c:pt idx="103">
                <c:v>9.66</c:v>
              </c:pt>
              <c:pt idx="104">
                <c:v>9.0299999999999994</c:v>
              </c:pt>
              <c:pt idx="105">
                <c:v>9.5500000000000007</c:v>
              </c:pt>
              <c:pt idx="106">
                <c:v>10.32</c:v>
              </c:pt>
              <c:pt idx="107">
                <c:v>9.61</c:v>
              </c:pt>
              <c:pt idx="108">
                <c:v>9.6199999999999992</c:v>
              </c:pt>
              <c:pt idx="109">
                <c:v>9.26</c:v>
              </c:pt>
              <c:pt idx="110">
                <c:v>9.7799999999999994</c:v>
              </c:pt>
              <c:pt idx="111">
                <c:v>10.02</c:v>
              </c:pt>
              <c:pt idx="112">
                <c:v>9.4600000000000009</c:v>
              </c:pt>
              <c:pt idx="113">
                <c:v>9.2200000000000006</c:v>
              </c:pt>
              <c:pt idx="114">
                <c:v>9.51</c:v>
              </c:pt>
              <c:pt idx="115">
                <c:v>10.53</c:v>
              </c:pt>
              <c:pt idx="116">
                <c:v>9.26</c:v>
              </c:pt>
              <c:pt idx="117">
                <c:v>9.43</c:v>
              </c:pt>
              <c:pt idx="118">
                <c:v>9.3000000000000007</c:v>
              </c:pt>
              <c:pt idx="119">
                <c:v>9.9700000000000006</c:v>
              </c:pt>
              <c:pt idx="120">
                <c:v>10.14</c:v>
              </c:pt>
              <c:pt idx="121">
                <c:v>9.2799999999999994</c:v>
              </c:pt>
              <c:pt idx="122">
                <c:v>9.31</c:v>
              </c:pt>
              <c:pt idx="123">
                <c:v>9.65</c:v>
              </c:pt>
              <c:pt idx="124">
                <c:v>9.83</c:v>
              </c:pt>
              <c:pt idx="125">
                <c:v>9.7100000000000009</c:v>
              </c:pt>
              <c:pt idx="126">
                <c:v>9.16</c:v>
              </c:pt>
              <c:pt idx="127">
                <c:v>9.43</c:v>
              </c:pt>
              <c:pt idx="128">
                <c:v>9.94</c:v>
              </c:pt>
              <c:pt idx="129">
                <c:v>9.75</c:v>
              </c:pt>
              <c:pt idx="130">
                <c:v>9.94</c:v>
              </c:pt>
              <c:pt idx="131">
                <c:v>9.02</c:v>
              </c:pt>
              <c:pt idx="132">
                <c:v>9.76</c:v>
              </c:pt>
              <c:pt idx="133">
                <c:v>9.5399999999999991</c:v>
              </c:pt>
              <c:pt idx="134">
                <c:v>9.9600000000000009</c:v>
              </c:pt>
              <c:pt idx="135">
                <c:v>9.4</c:v>
              </c:pt>
              <c:pt idx="136">
                <c:v>9.35</c:v>
              </c:pt>
              <c:pt idx="137">
                <c:v>9.76</c:v>
              </c:pt>
              <c:pt idx="138">
                <c:v>9.7200000000000006</c:v>
              </c:pt>
              <c:pt idx="139">
                <c:v>9.8699999999999992</c:v>
              </c:pt>
              <c:pt idx="140">
                <c:v>9.16</c:v>
              </c:pt>
              <c:pt idx="141">
                <c:v>9.9700000000000006</c:v>
              </c:pt>
              <c:pt idx="142">
                <c:v>9.56</c:v>
              </c:pt>
              <c:pt idx="143">
                <c:v>9.65</c:v>
              </c:pt>
              <c:pt idx="144">
                <c:v>9.2899999999999991</c:v>
              </c:pt>
              <c:pt idx="145">
                <c:v>9.65</c:v>
              </c:pt>
              <c:pt idx="146">
                <c:v>9.4499999999999993</c:v>
              </c:pt>
              <c:pt idx="147">
                <c:v>9.48</c:v>
              </c:pt>
              <c:pt idx="148">
                <c:v>9.33</c:v>
              </c:pt>
              <c:pt idx="149">
                <c:v>5.16</c:v>
              </c:pt>
              <c:pt idx="150">
                <c:v>0.44</c:v>
              </c:pt>
              <c:pt idx="151">
                <c:v>0.08</c:v>
              </c:pt>
              <c:pt idx="152">
                <c:v>0.1</c:v>
              </c:pt>
              <c:pt idx="153">
                <c:v>0.08</c:v>
              </c:pt>
              <c:pt idx="154">
                <c:v>0.09</c:v>
              </c:pt>
              <c:pt idx="155">
                <c:v>0.08</c:v>
              </c:pt>
              <c:pt idx="156">
                <c:v>0.1</c:v>
              </c:pt>
              <c:pt idx="157">
                <c:v>0.1</c:v>
              </c:pt>
              <c:pt idx="158">
                <c:v>8.5500000000000007</c:v>
              </c:pt>
              <c:pt idx="159">
                <c:v>4.13</c:v>
              </c:pt>
              <c:pt idx="160">
                <c:v>9.73</c:v>
              </c:pt>
              <c:pt idx="161">
                <c:v>6.62</c:v>
              </c:pt>
              <c:pt idx="162">
                <c:v>6.99</c:v>
              </c:pt>
              <c:pt idx="163">
                <c:v>7.38</c:v>
              </c:pt>
              <c:pt idx="164">
                <c:v>5.47</c:v>
              </c:pt>
              <c:pt idx="165">
                <c:v>5.81</c:v>
              </c:pt>
              <c:pt idx="166">
                <c:v>5.76</c:v>
              </c:pt>
              <c:pt idx="167">
                <c:v>6.51</c:v>
              </c:pt>
              <c:pt idx="168">
                <c:v>7.8</c:v>
              </c:pt>
              <c:pt idx="169">
                <c:v>5.83</c:v>
              </c:pt>
              <c:pt idx="170">
                <c:v>4.4000000000000004</c:v>
              </c:pt>
              <c:pt idx="171">
                <c:v>5.09</c:v>
              </c:pt>
              <c:pt idx="172">
                <c:v>4.82</c:v>
              </c:pt>
              <c:pt idx="173">
                <c:v>4.55</c:v>
              </c:pt>
              <c:pt idx="174">
                <c:v>4.6900000000000004</c:v>
              </c:pt>
              <c:pt idx="175">
                <c:v>4.05</c:v>
              </c:pt>
              <c:pt idx="176">
                <c:v>2.78</c:v>
              </c:pt>
              <c:pt idx="177">
                <c:v>4.54</c:v>
              </c:pt>
              <c:pt idx="178">
                <c:v>3.67</c:v>
              </c:pt>
              <c:pt idx="179">
                <c:v>4.92</c:v>
              </c:pt>
              <c:pt idx="180">
                <c:v>12.79</c:v>
              </c:pt>
              <c:pt idx="181">
                <c:v>12.33</c:v>
              </c:pt>
              <c:pt idx="182">
                <c:v>11.59</c:v>
              </c:pt>
              <c:pt idx="183">
                <c:v>11.18</c:v>
              </c:pt>
              <c:pt idx="184">
                <c:v>10.61</c:v>
              </c:pt>
              <c:pt idx="185">
                <c:v>11.32</c:v>
              </c:pt>
              <c:pt idx="186">
                <c:v>11.66</c:v>
              </c:pt>
              <c:pt idx="187">
                <c:v>11.04</c:v>
              </c:pt>
              <c:pt idx="188">
                <c:v>11.47</c:v>
              </c:pt>
              <c:pt idx="189">
                <c:v>10.27</c:v>
              </c:pt>
              <c:pt idx="190">
                <c:v>10.62</c:v>
              </c:pt>
              <c:pt idx="191">
                <c:v>9.99</c:v>
              </c:pt>
              <c:pt idx="192">
                <c:v>9.6300000000000008</c:v>
              </c:pt>
              <c:pt idx="193">
                <c:v>9.99</c:v>
              </c:pt>
              <c:pt idx="194">
                <c:v>10.61</c:v>
              </c:pt>
              <c:pt idx="195">
                <c:v>10.11</c:v>
              </c:pt>
              <c:pt idx="196">
                <c:v>10.74</c:v>
              </c:pt>
              <c:pt idx="197">
                <c:v>10.06</c:v>
              </c:pt>
              <c:pt idx="198">
                <c:v>10.14</c:v>
              </c:pt>
              <c:pt idx="199">
                <c:v>9.7100000000000009</c:v>
              </c:pt>
              <c:pt idx="200">
                <c:v>10.29</c:v>
              </c:pt>
              <c:pt idx="201">
                <c:v>10.210000000000001</c:v>
              </c:pt>
              <c:pt idx="202">
                <c:v>10.06</c:v>
              </c:pt>
              <c:pt idx="203">
                <c:v>10.31</c:v>
              </c:pt>
              <c:pt idx="204">
                <c:v>9.81</c:v>
              </c:pt>
              <c:pt idx="205">
                <c:v>10.37</c:v>
              </c:pt>
              <c:pt idx="206">
                <c:v>10.41</c:v>
              </c:pt>
              <c:pt idx="207">
                <c:v>10.55</c:v>
              </c:pt>
              <c:pt idx="208">
                <c:v>10.32</c:v>
              </c:pt>
              <c:pt idx="209">
                <c:v>10.28</c:v>
              </c:pt>
              <c:pt idx="210">
                <c:v>9.56</c:v>
              </c:pt>
              <c:pt idx="211">
                <c:v>10.26</c:v>
              </c:pt>
              <c:pt idx="212">
                <c:v>10.78</c:v>
              </c:pt>
              <c:pt idx="213">
                <c:v>2.2599999999999998</c:v>
              </c:pt>
            </c:numLit>
          </c:val>
        </c:ser>
        <c:ser>
          <c:idx val="1"/>
          <c:order val="1"/>
          <c:tx>
            <c:v>Average of %system</c:v>
          </c:tx>
          <c:cat>
            <c:strLit>
              <c:ptCount val="2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pt idx="195">
                <c:v>975</c:v>
              </c:pt>
              <c:pt idx="196">
                <c:v>980</c:v>
              </c:pt>
              <c:pt idx="197">
                <c:v>985</c:v>
              </c:pt>
              <c:pt idx="198">
                <c:v>990</c:v>
              </c:pt>
              <c:pt idx="199">
                <c:v>995</c:v>
              </c:pt>
              <c:pt idx="200">
                <c:v>1000</c:v>
              </c:pt>
              <c:pt idx="201">
                <c:v>1005</c:v>
              </c:pt>
              <c:pt idx="202">
                <c:v>1010</c:v>
              </c:pt>
              <c:pt idx="203">
                <c:v>1015</c:v>
              </c:pt>
              <c:pt idx="204">
                <c:v>1020</c:v>
              </c:pt>
              <c:pt idx="205">
                <c:v>1025</c:v>
              </c:pt>
              <c:pt idx="206">
                <c:v>1030</c:v>
              </c:pt>
              <c:pt idx="207">
                <c:v>1035</c:v>
              </c:pt>
              <c:pt idx="208">
                <c:v>1040</c:v>
              </c:pt>
              <c:pt idx="209">
                <c:v>1045</c:v>
              </c:pt>
              <c:pt idx="210">
                <c:v>1050</c:v>
              </c:pt>
              <c:pt idx="211">
                <c:v>1055</c:v>
              </c:pt>
              <c:pt idx="212">
                <c:v>1060</c:v>
              </c:pt>
              <c:pt idx="213">
                <c:v>1065</c:v>
              </c:pt>
            </c:strLit>
          </c:cat>
          <c:val>
            <c:numLit>
              <c:formatCode>General</c:formatCode>
              <c:ptCount val="214"/>
              <c:pt idx="0">
                <c:v>0.25</c:v>
              </c:pt>
              <c:pt idx="1">
                <c:v>0.19</c:v>
              </c:pt>
              <c:pt idx="2">
                <c:v>0.12</c:v>
              </c:pt>
              <c:pt idx="3">
                <c:v>0.08</c:v>
              </c:pt>
              <c:pt idx="4">
                <c:v>0.09</c:v>
              </c:pt>
              <c:pt idx="5">
                <c:v>1.3</c:v>
              </c:pt>
              <c:pt idx="6">
                <c:v>1.26</c:v>
              </c:pt>
              <c:pt idx="7">
                <c:v>5.77</c:v>
              </c:pt>
              <c:pt idx="8">
                <c:v>7.27</c:v>
              </c:pt>
              <c:pt idx="9">
                <c:v>6.68</c:v>
              </c:pt>
              <c:pt idx="10">
                <c:v>5.65</c:v>
              </c:pt>
              <c:pt idx="11">
                <c:v>4.41</c:v>
              </c:pt>
              <c:pt idx="12">
                <c:v>6.71</c:v>
              </c:pt>
              <c:pt idx="13">
                <c:v>4.8</c:v>
              </c:pt>
              <c:pt idx="14">
                <c:v>4.53</c:v>
              </c:pt>
              <c:pt idx="15">
                <c:v>3.9</c:v>
              </c:pt>
              <c:pt idx="16">
                <c:v>3.89</c:v>
              </c:pt>
              <c:pt idx="17">
                <c:v>3.94</c:v>
              </c:pt>
              <c:pt idx="18">
                <c:v>3.9</c:v>
              </c:pt>
              <c:pt idx="19">
                <c:v>4.16</c:v>
              </c:pt>
              <c:pt idx="20">
                <c:v>4.3099999999999996</c:v>
              </c:pt>
              <c:pt idx="21">
                <c:v>4.1399999999999997</c:v>
              </c:pt>
              <c:pt idx="22">
                <c:v>4.37</c:v>
              </c:pt>
              <c:pt idx="23">
                <c:v>3.24</c:v>
              </c:pt>
              <c:pt idx="24">
                <c:v>2.02</c:v>
              </c:pt>
              <c:pt idx="25">
                <c:v>2.57</c:v>
              </c:pt>
              <c:pt idx="26">
                <c:v>2.4300000000000002</c:v>
              </c:pt>
              <c:pt idx="27">
                <c:v>2.77</c:v>
              </c:pt>
              <c:pt idx="28">
                <c:v>3.03</c:v>
              </c:pt>
              <c:pt idx="29">
                <c:v>2.83</c:v>
              </c:pt>
              <c:pt idx="30">
                <c:v>2.88</c:v>
              </c:pt>
              <c:pt idx="31">
                <c:v>3</c:v>
              </c:pt>
              <c:pt idx="32">
                <c:v>2.95</c:v>
              </c:pt>
              <c:pt idx="33">
                <c:v>3.15</c:v>
              </c:pt>
              <c:pt idx="34">
                <c:v>2.87</c:v>
              </c:pt>
              <c:pt idx="35">
                <c:v>2.86</c:v>
              </c:pt>
              <c:pt idx="36">
                <c:v>2.61</c:v>
              </c:pt>
              <c:pt idx="37">
                <c:v>2.84</c:v>
              </c:pt>
              <c:pt idx="38">
                <c:v>2.9</c:v>
              </c:pt>
              <c:pt idx="39">
                <c:v>2.77</c:v>
              </c:pt>
              <c:pt idx="40">
                <c:v>3</c:v>
              </c:pt>
              <c:pt idx="41">
                <c:v>2.97</c:v>
              </c:pt>
              <c:pt idx="42">
                <c:v>2.92</c:v>
              </c:pt>
              <c:pt idx="43">
                <c:v>3.42</c:v>
              </c:pt>
              <c:pt idx="44">
                <c:v>2.92</c:v>
              </c:pt>
              <c:pt idx="45">
                <c:v>3.03</c:v>
              </c:pt>
              <c:pt idx="46">
                <c:v>3.1</c:v>
              </c:pt>
              <c:pt idx="47">
                <c:v>2.83</c:v>
              </c:pt>
              <c:pt idx="48">
                <c:v>3.05</c:v>
              </c:pt>
              <c:pt idx="49">
                <c:v>3.07</c:v>
              </c:pt>
              <c:pt idx="50">
                <c:v>2.92</c:v>
              </c:pt>
              <c:pt idx="51">
                <c:v>2.85</c:v>
              </c:pt>
              <c:pt idx="52">
                <c:v>3.24</c:v>
              </c:pt>
              <c:pt idx="53">
                <c:v>2.91</c:v>
              </c:pt>
              <c:pt idx="54">
                <c:v>3</c:v>
              </c:pt>
              <c:pt idx="55">
                <c:v>2.93</c:v>
              </c:pt>
              <c:pt idx="56">
                <c:v>2.9</c:v>
              </c:pt>
              <c:pt idx="57">
                <c:v>3.16</c:v>
              </c:pt>
              <c:pt idx="58">
                <c:v>2.99</c:v>
              </c:pt>
              <c:pt idx="59">
                <c:v>2.76</c:v>
              </c:pt>
              <c:pt idx="60">
                <c:v>3.17</c:v>
              </c:pt>
              <c:pt idx="61">
                <c:v>2.93</c:v>
              </c:pt>
              <c:pt idx="62">
                <c:v>2.93</c:v>
              </c:pt>
              <c:pt idx="63">
                <c:v>2.84</c:v>
              </c:pt>
              <c:pt idx="64">
                <c:v>2.97</c:v>
              </c:pt>
              <c:pt idx="65">
                <c:v>2.87</c:v>
              </c:pt>
              <c:pt idx="66">
                <c:v>2.9</c:v>
              </c:pt>
              <c:pt idx="67">
                <c:v>3.08</c:v>
              </c:pt>
              <c:pt idx="68">
                <c:v>2.88</c:v>
              </c:pt>
              <c:pt idx="69">
                <c:v>2.88</c:v>
              </c:pt>
              <c:pt idx="70">
                <c:v>3.15</c:v>
              </c:pt>
              <c:pt idx="71">
                <c:v>2.92</c:v>
              </c:pt>
              <c:pt idx="72">
                <c:v>2.98</c:v>
              </c:pt>
              <c:pt idx="73">
                <c:v>2.96</c:v>
              </c:pt>
              <c:pt idx="74">
                <c:v>2.99</c:v>
              </c:pt>
              <c:pt idx="75">
                <c:v>2.88</c:v>
              </c:pt>
              <c:pt idx="76">
                <c:v>3.21</c:v>
              </c:pt>
              <c:pt idx="77">
                <c:v>2.78</c:v>
              </c:pt>
              <c:pt idx="78">
                <c:v>2.95</c:v>
              </c:pt>
              <c:pt idx="79">
                <c:v>2.87</c:v>
              </c:pt>
              <c:pt idx="80">
                <c:v>2.97</c:v>
              </c:pt>
              <c:pt idx="81">
                <c:v>3.06</c:v>
              </c:pt>
              <c:pt idx="82">
                <c:v>2.78</c:v>
              </c:pt>
              <c:pt idx="83">
                <c:v>2.93</c:v>
              </c:pt>
              <c:pt idx="84">
                <c:v>2.88</c:v>
              </c:pt>
              <c:pt idx="85">
                <c:v>2.87</c:v>
              </c:pt>
              <c:pt idx="86">
                <c:v>2.88</c:v>
              </c:pt>
              <c:pt idx="87">
                <c:v>3.01</c:v>
              </c:pt>
              <c:pt idx="88">
                <c:v>2.97</c:v>
              </c:pt>
              <c:pt idx="89">
                <c:v>2.87</c:v>
              </c:pt>
              <c:pt idx="90">
                <c:v>2.94</c:v>
              </c:pt>
              <c:pt idx="91">
                <c:v>2.85</c:v>
              </c:pt>
              <c:pt idx="92">
                <c:v>3.23</c:v>
              </c:pt>
              <c:pt idx="93">
                <c:v>2.87</c:v>
              </c:pt>
              <c:pt idx="94">
                <c:v>2.96</c:v>
              </c:pt>
              <c:pt idx="95">
                <c:v>2.87</c:v>
              </c:pt>
              <c:pt idx="96">
                <c:v>2.85</c:v>
              </c:pt>
              <c:pt idx="97">
                <c:v>2.93</c:v>
              </c:pt>
              <c:pt idx="98">
                <c:v>3.03</c:v>
              </c:pt>
              <c:pt idx="99">
                <c:v>2.92</c:v>
              </c:pt>
              <c:pt idx="100">
                <c:v>3.09</c:v>
              </c:pt>
              <c:pt idx="101">
                <c:v>3.1</c:v>
              </c:pt>
              <c:pt idx="102">
                <c:v>3.05</c:v>
              </c:pt>
              <c:pt idx="103">
                <c:v>2.94</c:v>
              </c:pt>
              <c:pt idx="104">
                <c:v>2.81</c:v>
              </c:pt>
              <c:pt idx="105">
                <c:v>2.89</c:v>
              </c:pt>
              <c:pt idx="106">
                <c:v>2.98</c:v>
              </c:pt>
              <c:pt idx="107">
                <c:v>2.88</c:v>
              </c:pt>
              <c:pt idx="108">
                <c:v>2.93</c:v>
              </c:pt>
              <c:pt idx="109">
                <c:v>2.86</c:v>
              </c:pt>
              <c:pt idx="110">
                <c:v>3.03</c:v>
              </c:pt>
              <c:pt idx="111">
                <c:v>3.06</c:v>
              </c:pt>
              <c:pt idx="112">
                <c:v>2.88</c:v>
              </c:pt>
              <c:pt idx="113">
                <c:v>2.75</c:v>
              </c:pt>
              <c:pt idx="114">
                <c:v>2.73</c:v>
              </c:pt>
              <c:pt idx="115">
                <c:v>3.02</c:v>
              </c:pt>
              <c:pt idx="116">
                <c:v>2.84</c:v>
              </c:pt>
              <c:pt idx="117">
                <c:v>2.95</c:v>
              </c:pt>
              <c:pt idx="118">
                <c:v>2.89</c:v>
              </c:pt>
              <c:pt idx="119">
                <c:v>2.98</c:v>
              </c:pt>
              <c:pt idx="120">
                <c:v>3.04</c:v>
              </c:pt>
              <c:pt idx="121">
                <c:v>2.88</c:v>
              </c:pt>
              <c:pt idx="122">
                <c:v>3.02</c:v>
              </c:pt>
              <c:pt idx="123">
                <c:v>2.97</c:v>
              </c:pt>
              <c:pt idx="124">
                <c:v>2.97</c:v>
              </c:pt>
              <c:pt idx="125">
                <c:v>2.88</c:v>
              </c:pt>
              <c:pt idx="126">
                <c:v>2.94</c:v>
              </c:pt>
              <c:pt idx="127">
                <c:v>2.83</c:v>
              </c:pt>
              <c:pt idx="128">
                <c:v>2.93</c:v>
              </c:pt>
              <c:pt idx="129">
                <c:v>3.14</c:v>
              </c:pt>
              <c:pt idx="130">
                <c:v>2.99</c:v>
              </c:pt>
              <c:pt idx="131">
                <c:v>2.82</c:v>
              </c:pt>
              <c:pt idx="132">
                <c:v>3.11</c:v>
              </c:pt>
              <c:pt idx="133">
                <c:v>2.95</c:v>
              </c:pt>
              <c:pt idx="134">
                <c:v>2.96</c:v>
              </c:pt>
              <c:pt idx="135">
                <c:v>2.88</c:v>
              </c:pt>
              <c:pt idx="136">
                <c:v>2.99</c:v>
              </c:pt>
              <c:pt idx="137">
                <c:v>2.99</c:v>
              </c:pt>
              <c:pt idx="138">
                <c:v>2.91</c:v>
              </c:pt>
              <c:pt idx="139">
                <c:v>2.95</c:v>
              </c:pt>
              <c:pt idx="140">
                <c:v>2.9</c:v>
              </c:pt>
              <c:pt idx="141">
                <c:v>2.89</c:v>
              </c:pt>
              <c:pt idx="142">
                <c:v>2.9</c:v>
              </c:pt>
              <c:pt idx="143">
                <c:v>2.93</c:v>
              </c:pt>
              <c:pt idx="144">
                <c:v>2.84</c:v>
              </c:pt>
              <c:pt idx="145">
                <c:v>2.91</c:v>
              </c:pt>
              <c:pt idx="146">
                <c:v>2.92</c:v>
              </c:pt>
              <c:pt idx="147">
                <c:v>2.96</c:v>
              </c:pt>
              <c:pt idx="148">
                <c:v>2.9</c:v>
              </c:pt>
              <c:pt idx="149">
                <c:v>2.0699999999999998</c:v>
              </c:pt>
              <c:pt idx="150">
                <c:v>0.68</c:v>
              </c:pt>
              <c:pt idx="151">
                <c:v>0.48</c:v>
              </c:pt>
              <c:pt idx="152">
                <c:v>0.48</c:v>
              </c:pt>
              <c:pt idx="153">
                <c:v>0.47</c:v>
              </c:pt>
              <c:pt idx="154">
                <c:v>0.47</c:v>
              </c:pt>
              <c:pt idx="155">
                <c:v>0.48</c:v>
              </c:pt>
              <c:pt idx="156">
                <c:v>0.47</c:v>
              </c:pt>
              <c:pt idx="157">
                <c:v>0.17</c:v>
              </c:pt>
              <c:pt idx="158">
                <c:v>2.34</c:v>
              </c:pt>
              <c:pt idx="159">
                <c:v>2.35</c:v>
              </c:pt>
              <c:pt idx="160">
                <c:v>4.17</c:v>
              </c:pt>
              <c:pt idx="161">
                <c:v>3.98</c:v>
              </c:pt>
              <c:pt idx="162">
                <c:v>4.83</c:v>
              </c:pt>
              <c:pt idx="163">
                <c:v>4.68</c:v>
              </c:pt>
              <c:pt idx="164">
                <c:v>3.25</c:v>
              </c:pt>
              <c:pt idx="165">
                <c:v>3.65</c:v>
              </c:pt>
              <c:pt idx="166">
                <c:v>3.94</c:v>
              </c:pt>
              <c:pt idx="167">
                <c:v>4.28</c:v>
              </c:pt>
              <c:pt idx="168">
                <c:v>4.8099999999999996</c:v>
              </c:pt>
              <c:pt idx="169">
                <c:v>3.91</c:v>
              </c:pt>
              <c:pt idx="170">
                <c:v>2.77</c:v>
              </c:pt>
              <c:pt idx="171">
                <c:v>2.98</c:v>
              </c:pt>
              <c:pt idx="172">
                <c:v>3.16</c:v>
              </c:pt>
              <c:pt idx="173">
                <c:v>3.13</c:v>
              </c:pt>
              <c:pt idx="174">
                <c:v>3.04</c:v>
              </c:pt>
              <c:pt idx="175">
                <c:v>2.67</c:v>
              </c:pt>
              <c:pt idx="176">
                <c:v>2.34</c:v>
              </c:pt>
              <c:pt idx="177">
                <c:v>3.06</c:v>
              </c:pt>
              <c:pt idx="178">
                <c:v>2.63</c:v>
              </c:pt>
              <c:pt idx="179">
                <c:v>3.33</c:v>
              </c:pt>
              <c:pt idx="180">
                <c:v>8.48</c:v>
              </c:pt>
              <c:pt idx="181">
                <c:v>8.1</c:v>
              </c:pt>
              <c:pt idx="182">
                <c:v>7.79</c:v>
              </c:pt>
              <c:pt idx="183">
                <c:v>7.35</c:v>
              </c:pt>
              <c:pt idx="184">
                <c:v>7.54</c:v>
              </c:pt>
              <c:pt idx="185">
                <c:v>7.29</c:v>
              </c:pt>
              <c:pt idx="186">
                <c:v>7.46</c:v>
              </c:pt>
              <c:pt idx="187">
                <c:v>7.34</c:v>
              </c:pt>
              <c:pt idx="188">
                <c:v>7.14</c:v>
              </c:pt>
              <c:pt idx="189">
                <c:v>6.72</c:v>
              </c:pt>
              <c:pt idx="190">
                <c:v>7.15</c:v>
              </c:pt>
              <c:pt idx="191">
                <c:v>6.78</c:v>
              </c:pt>
              <c:pt idx="192">
                <c:v>6.68</c:v>
              </c:pt>
              <c:pt idx="193">
                <c:v>6.71</c:v>
              </c:pt>
              <c:pt idx="194">
                <c:v>7.05</c:v>
              </c:pt>
              <c:pt idx="195">
                <c:v>6.66</c:v>
              </c:pt>
              <c:pt idx="196">
                <c:v>7.2</c:v>
              </c:pt>
              <c:pt idx="197">
                <c:v>6.87</c:v>
              </c:pt>
              <c:pt idx="198">
                <c:v>7.08</c:v>
              </c:pt>
              <c:pt idx="199">
                <c:v>6.71</c:v>
              </c:pt>
              <c:pt idx="200">
                <c:v>7.03</c:v>
              </c:pt>
              <c:pt idx="201">
                <c:v>7.09</c:v>
              </c:pt>
              <c:pt idx="202">
                <c:v>6.69</c:v>
              </c:pt>
              <c:pt idx="203">
                <c:v>6.94</c:v>
              </c:pt>
              <c:pt idx="204">
                <c:v>6.55</c:v>
              </c:pt>
              <c:pt idx="205">
                <c:v>6.86</c:v>
              </c:pt>
              <c:pt idx="206">
                <c:v>6.95</c:v>
              </c:pt>
              <c:pt idx="207">
                <c:v>6.9</c:v>
              </c:pt>
              <c:pt idx="208">
                <c:v>6.78</c:v>
              </c:pt>
              <c:pt idx="209">
                <c:v>6.92</c:v>
              </c:pt>
              <c:pt idx="210">
                <c:v>6.57</c:v>
              </c:pt>
              <c:pt idx="211">
                <c:v>6.83</c:v>
              </c:pt>
              <c:pt idx="212">
                <c:v>7.65</c:v>
              </c:pt>
              <c:pt idx="213">
                <c:v>4.7300000000000004</c:v>
              </c:pt>
            </c:numLit>
          </c:val>
        </c:ser>
        <c:ser>
          <c:idx val="2"/>
          <c:order val="2"/>
          <c:tx>
            <c:v>Average of %nice</c:v>
          </c:tx>
          <c:cat>
            <c:strLit>
              <c:ptCount val="2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pt idx="195">
                <c:v>975</c:v>
              </c:pt>
              <c:pt idx="196">
                <c:v>980</c:v>
              </c:pt>
              <c:pt idx="197">
                <c:v>985</c:v>
              </c:pt>
              <c:pt idx="198">
                <c:v>990</c:v>
              </c:pt>
              <c:pt idx="199">
                <c:v>995</c:v>
              </c:pt>
              <c:pt idx="200">
                <c:v>1000</c:v>
              </c:pt>
              <c:pt idx="201">
                <c:v>1005</c:v>
              </c:pt>
              <c:pt idx="202">
                <c:v>1010</c:v>
              </c:pt>
              <c:pt idx="203">
                <c:v>1015</c:v>
              </c:pt>
              <c:pt idx="204">
                <c:v>1020</c:v>
              </c:pt>
              <c:pt idx="205">
                <c:v>1025</c:v>
              </c:pt>
              <c:pt idx="206">
                <c:v>1030</c:v>
              </c:pt>
              <c:pt idx="207">
                <c:v>1035</c:v>
              </c:pt>
              <c:pt idx="208">
                <c:v>1040</c:v>
              </c:pt>
              <c:pt idx="209">
                <c:v>1045</c:v>
              </c:pt>
              <c:pt idx="210">
                <c:v>1050</c:v>
              </c:pt>
              <c:pt idx="211">
                <c:v>1055</c:v>
              </c:pt>
              <c:pt idx="212">
                <c:v>1060</c:v>
              </c:pt>
              <c:pt idx="213">
                <c:v>1065</c:v>
              </c:pt>
            </c:strLit>
          </c:cat>
          <c:val>
            <c:numLit>
              <c:formatCode>General</c:formatCode>
              <c:ptCount val="21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numLit>
          </c:val>
        </c:ser>
        <c:ser>
          <c:idx val="3"/>
          <c:order val="3"/>
          <c:tx>
            <c:v>Average of %iowait</c:v>
          </c:tx>
          <c:cat>
            <c:strLit>
              <c:ptCount val="2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pt idx="195">
                <c:v>975</c:v>
              </c:pt>
              <c:pt idx="196">
                <c:v>980</c:v>
              </c:pt>
              <c:pt idx="197">
                <c:v>985</c:v>
              </c:pt>
              <c:pt idx="198">
                <c:v>990</c:v>
              </c:pt>
              <c:pt idx="199">
                <c:v>995</c:v>
              </c:pt>
              <c:pt idx="200">
                <c:v>1000</c:v>
              </c:pt>
              <c:pt idx="201">
                <c:v>1005</c:v>
              </c:pt>
              <c:pt idx="202">
                <c:v>1010</c:v>
              </c:pt>
              <c:pt idx="203">
                <c:v>1015</c:v>
              </c:pt>
              <c:pt idx="204">
                <c:v>1020</c:v>
              </c:pt>
              <c:pt idx="205">
                <c:v>1025</c:v>
              </c:pt>
              <c:pt idx="206">
                <c:v>1030</c:v>
              </c:pt>
              <c:pt idx="207">
                <c:v>1035</c:v>
              </c:pt>
              <c:pt idx="208">
                <c:v>1040</c:v>
              </c:pt>
              <c:pt idx="209">
                <c:v>1045</c:v>
              </c:pt>
              <c:pt idx="210">
                <c:v>1050</c:v>
              </c:pt>
              <c:pt idx="211">
                <c:v>1055</c:v>
              </c:pt>
              <c:pt idx="212">
                <c:v>1060</c:v>
              </c:pt>
              <c:pt idx="213">
                <c:v>1065</c:v>
              </c:pt>
            </c:strLit>
          </c:cat>
          <c:val>
            <c:numLit>
              <c:formatCode>General</c:formatCode>
              <c:ptCount val="214"/>
              <c:pt idx="0">
                <c:v>0.01</c:v>
              </c:pt>
              <c:pt idx="1">
                <c:v>0</c:v>
              </c:pt>
              <c:pt idx="2">
                <c:v>0.01</c:v>
              </c:pt>
              <c:pt idx="3">
                <c:v>0</c:v>
              </c:pt>
              <c:pt idx="4">
                <c:v>0</c:v>
              </c:pt>
              <c:pt idx="5">
                <c:v>0.15</c:v>
              </c:pt>
              <c:pt idx="6">
                <c:v>0.03</c:v>
              </c:pt>
              <c:pt idx="7">
                <c:v>5.17</c:v>
              </c:pt>
              <c:pt idx="8">
                <c:v>6.88</c:v>
              </c:pt>
              <c:pt idx="9">
                <c:v>6.8</c:v>
              </c:pt>
              <c:pt idx="10">
                <c:v>6.55</c:v>
              </c:pt>
              <c:pt idx="11">
                <c:v>0.06</c:v>
              </c:pt>
              <c:pt idx="12">
                <c:v>0.16</c:v>
              </c:pt>
              <c:pt idx="13">
                <c:v>0.03</c:v>
              </c:pt>
              <c:pt idx="14">
                <c:v>0.04</c:v>
              </c:pt>
              <c:pt idx="15">
                <c:v>0.04</c:v>
              </c:pt>
              <c:pt idx="16">
                <c:v>0.51</c:v>
              </c:pt>
              <c:pt idx="17">
                <c:v>0.95</c:v>
              </c:pt>
              <c:pt idx="18">
                <c:v>0.97</c:v>
              </c:pt>
              <c:pt idx="19">
                <c:v>0.98</c:v>
              </c:pt>
              <c:pt idx="20">
                <c:v>0.92</c:v>
              </c:pt>
              <c:pt idx="21">
                <c:v>0.89</c:v>
              </c:pt>
              <c:pt idx="22">
                <c:v>0.95</c:v>
              </c:pt>
              <c:pt idx="23">
                <c:v>7.91</c:v>
              </c:pt>
              <c:pt idx="24">
                <c:v>15.76</c:v>
              </c:pt>
              <c:pt idx="25">
                <c:v>13.16</c:v>
              </c:pt>
              <c:pt idx="26">
                <c:v>14.38</c:v>
              </c:pt>
              <c:pt idx="27">
                <c:v>14.25</c:v>
              </c:pt>
              <c:pt idx="28">
                <c:v>12.07</c:v>
              </c:pt>
              <c:pt idx="29">
                <c:v>11.87</c:v>
              </c:pt>
              <c:pt idx="30">
                <c:v>10.89</c:v>
              </c:pt>
              <c:pt idx="31">
                <c:v>11.16</c:v>
              </c:pt>
              <c:pt idx="32">
                <c:v>12.34</c:v>
              </c:pt>
              <c:pt idx="33">
                <c:v>11.31</c:v>
              </c:pt>
              <c:pt idx="34">
                <c:v>11.44</c:v>
              </c:pt>
              <c:pt idx="35">
                <c:v>10.95</c:v>
              </c:pt>
              <c:pt idx="36">
                <c:v>11.68</c:v>
              </c:pt>
              <c:pt idx="37">
                <c:v>12.06</c:v>
              </c:pt>
              <c:pt idx="38">
                <c:v>11.2</c:v>
              </c:pt>
              <c:pt idx="39">
                <c:v>11.9</c:v>
              </c:pt>
              <c:pt idx="40">
                <c:v>11.18</c:v>
              </c:pt>
              <c:pt idx="41">
                <c:v>11.35</c:v>
              </c:pt>
              <c:pt idx="42">
                <c:v>11.66</c:v>
              </c:pt>
              <c:pt idx="43">
                <c:v>11.69</c:v>
              </c:pt>
              <c:pt idx="44">
                <c:v>12.67</c:v>
              </c:pt>
              <c:pt idx="45">
                <c:v>12.38</c:v>
              </c:pt>
              <c:pt idx="46">
                <c:v>12.52</c:v>
              </c:pt>
              <c:pt idx="47">
                <c:v>12.64</c:v>
              </c:pt>
              <c:pt idx="48">
                <c:v>11.87</c:v>
              </c:pt>
              <c:pt idx="49">
                <c:v>12.3</c:v>
              </c:pt>
              <c:pt idx="50">
                <c:v>12.25</c:v>
              </c:pt>
              <c:pt idx="51">
                <c:v>12.26</c:v>
              </c:pt>
              <c:pt idx="52">
                <c:v>10.87</c:v>
              </c:pt>
              <c:pt idx="53">
                <c:v>11.48</c:v>
              </c:pt>
              <c:pt idx="54">
                <c:v>11.74</c:v>
              </c:pt>
              <c:pt idx="55">
                <c:v>12.32</c:v>
              </c:pt>
              <c:pt idx="56">
                <c:v>11.53</c:v>
              </c:pt>
              <c:pt idx="57">
                <c:v>10.65</c:v>
              </c:pt>
              <c:pt idx="58">
                <c:v>12.09</c:v>
              </c:pt>
              <c:pt idx="59">
                <c:v>12.5</c:v>
              </c:pt>
              <c:pt idx="60">
                <c:v>12.09</c:v>
              </c:pt>
              <c:pt idx="61">
                <c:v>12.38</c:v>
              </c:pt>
              <c:pt idx="62">
                <c:v>11.86</c:v>
              </c:pt>
              <c:pt idx="63">
                <c:v>11.4</c:v>
              </c:pt>
              <c:pt idx="64">
                <c:v>11.76</c:v>
              </c:pt>
              <c:pt idx="65">
                <c:v>12.2</c:v>
              </c:pt>
              <c:pt idx="66">
                <c:v>11.77</c:v>
              </c:pt>
              <c:pt idx="67">
                <c:v>11.36</c:v>
              </c:pt>
              <c:pt idx="68">
                <c:v>12.66</c:v>
              </c:pt>
              <c:pt idx="69">
                <c:v>12.43</c:v>
              </c:pt>
              <c:pt idx="70">
                <c:v>11.09</c:v>
              </c:pt>
              <c:pt idx="71">
                <c:v>11.86</c:v>
              </c:pt>
              <c:pt idx="72">
                <c:v>12.08</c:v>
              </c:pt>
              <c:pt idx="73">
                <c:v>12.5</c:v>
              </c:pt>
              <c:pt idx="74">
                <c:v>12.4</c:v>
              </c:pt>
              <c:pt idx="75">
                <c:v>12.52</c:v>
              </c:pt>
              <c:pt idx="76">
                <c:v>11.29</c:v>
              </c:pt>
              <c:pt idx="77">
                <c:v>12.64</c:v>
              </c:pt>
              <c:pt idx="78">
                <c:v>12.05</c:v>
              </c:pt>
              <c:pt idx="79">
                <c:v>12.18</c:v>
              </c:pt>
              <c:pt idx="80">
                <c:v>12.33</c:v>
              </c:pt>
              <c:pt idx="81">
                <c:v>12.23</c:v>
              </c:pt>
              <c:pt idx="82">
                <c:v>12.3</c:v>
              </c:pt>
              <c:pt idx="83">
                <c:v>11.57</c:v>
              </c:pt>
              <c:pt idx="84">
                <c:v>12.18</c:v>
              </c:pt>
              <c:pt idx="85">
                <c:v>12.17</c:v>
              </c:pt>
              <c:pt idx="86">
                <c:v>12.86</c:v>
              </c:pt>
              <c:pt idx="87">
                <c:v>12.21</c:v>
              </c:pt>
              <c:pt idx="88">
                <c:v>11.8</c:v>
              </c:pt>
              <c:pt idx="89">
                <c:v>12.18</c:v>
              </c:pt>
              <c:pt idx="90">
                <c:v>12.29</c:v>
              </c:pt>
              <c:pt idx="91">
                <c:v>12.98</c:v>
              </c:pt>
              <c:pt idx="92">
                <c:v>11.49</c:v>
              </c:pt>
              <c:pt idx="93">
                <c:v>12.36</c:v>
              </c:pt>
              <c:pt idx="94">
                <c:v>12.23</c:v>
              </c:pt>
              <c:pt idx="95">
                <c:v>12.66</c:v>
              </c:pt>
              <c:pt idx="96">
                <c:v>12.29</c:v>
              </c:pt>
              <c:pt idx="97">
                <c:v>11.01</c:v>
              </c:pt>
              <c:pt idx="98">
                <c:v>12.32</c:v>
              </c:pt>
              <c:pt idx="99">
                <c:v>12.28</c:v>
              </c:pt>
              <c:pt idx="100">
                <c:v>12.19</c:v>
              </c:pt>
              <c:pt idx="101">
                <c:v>11.69</c:v>
              </c:pt>
              <c:pt idx="102">
                <c:v>11.6</c:v>
              </c:pt>
              <c:pt idx="103">
                <c:v>11.69</c:v>
              </c:pt>
              <c:pt idx="104">
                <c:v>12.83</c:v>
              </c:pt>
              <c:pt idx="105">
                <c:v>12.63</c:v>
              </c:pt>
              <c:pt idx="106">
                <c:v>10.9</c:v>
              </c:pt>
              <c:pt idx="107">
                <c:v>12.29</c:v>
              </c:pt>
              <c:pt idx="108">
                <c:v>11.94</c:v>
              </c:pt>
              <c:pt idx="109">
                <c:v>13.06</c:v>
              </c:pt>
              <c:pt idx="110">
                <c:v>12.38</c:v>
              </c:pt>
              <c:pt idx="111">
                <c:v>11.79</c:v>
              </c:pt>
              <c:pt idx="112">
                <c:v>11.62</c:v>
              </c:pt>
              <c:pt idx="113">
                <c:v>12.64</c:v>
              </c:pt>
              <c:pt idx="114">
                <c:v>12.79</c:v>
              </c:pt>
              <c:pt idx="115">
                <c:v>11.89</c:v>
              </c:pt>
              <c:pt idx="116">
                <c:v>12.88</c:v>
              </c:pt>
              <c:pt idx="117">
                <c:v>10.95</c:v>
              </c:pt>
              <c:pt idx="118">
                <c:v>12.32</c:v>
              </c:pt>
              <c:pt idx="119">
                <c:v>12.24</c:v>
              </c:pt>
              <c:pt idx="120">
                <c:v>11.53</c:v>
              </c:pt>
              <c:pt idx="121">
                <c:v>10.78</c:v>
              </c:pt>
              <c:pt idx="122">
                <c:v>12.88</c:v>
              </c:pt>
              <c:pt idx="123">
                <c:v>11.18</c:v>
              </c:pt>
              <c:pt idx="124">
                <c:v>11.64</c:v>
              </c:pt>
              <c:pt idx="125">
                <c:v>11.95</c:v>
              </c:pt>
              <c:pt idx="126">
                <c:v>11.68</c:v>
              </c:pt>
              <c:pt idx="127">
                <c:v>11.47</c:v>
              </c:pt>
              <c:pt idx="128">
                <c:v>11.16</c:v>
              </c:pt>
              <c:pt idx="129">
                <c:v>12.23</c:v>
              </c:pt>
              <c:pt idx="130">
                <c:v>12.06</c:v>
              </c:pt>
              <c:pt idx="131">
                <c:v>11.95</c:v>
              </c:pt>
              <c:pt idx="132">
                <c:v>11.62</c:v>
              </c:pt>
              <c:pt idx="133">
                <c:v>11.66</c:v>
              </c:pt>
              <c:pt idx="134">
                <c:v>11.91</c:v>
              </c:pt>
              <c:pt idx="135">
                <c:v>12.88</c:v>
              </c:pt>
              <c:pt idx="136">
                <c:v>11.18</c:v>
              </c:pt>
              <c:pt idx="137">
                <c:v>11.77</c:v>
              </c:pt>
              <c:pt idx="138">
                <c:v>12.33</c:v>
              </c:pt>
              <c:pt idx="139">
                <c:v>11.36</c:v>
              </c:pt>
              <c:pt idx="140">
                <c:v>12.49</c:v>
              </c:pt>
              <c:pt idx="141">
                <c:v>10.89</c:v>
              </c:pt>
              <c:pt idx="142">
                <c:v>10.92</c:v>
              </c:pt>
              <c:pt idx="143">
                <c:v>12.38</c:v>
              </c:pt>
              <c:pt idx="144">
                <c:v>12.9</c:v>
              </c:pt>
              <c:pt idx="145">
                <c:v>12.29</c:v>
              </c:pt>
              <c:pt idx="146">
                <c:v>12.36</c:v>
              </c:pt>
              <c:pt idx="147">
                <c:v>12.47</c:v>
              </c:pt>
              <c:pt idx="148">
                <c:v>12.75</c:v>
              </c:pt>
              <c:pt idx="149">
                <c:v>10.81</c:v>
              </c:pt>
              <c:pt idx="150">
                <c:v>2.08</c:v>
              </c:pt>
              <c:pt idx="151">
                <c:v>0.69</c:v>
              </c:pt>
              <c:pt idx="152">
                <c:v>0.72</c:v>
              </c:pt>
              <c:pt idx="153">
                <c:v>0.66</c:v>
              </c:pt>
              <c:pt idx="154">
                <c:v>0.7</c:v>
              </c:pt>
              <c:pt idx="155">
                <c:v>0.71</c:v>
              </c:pt>
              <c:pt idx="156">
                <c:v>0.71</c:v>
              </c:pt>
              <c:pt idx="157">
                <c:v>0.12</c:v>
              </c:pt>
              <c:pt idx="158">
                <c:v>22.67</c:v>
              </c:pt>
              <c:pt idx="159">
                <c:v>31.68</c:v>
              </c:pt>
              <c:pt idx="160">
                <c:v>17.75</c:v>
              </c:pt>
              <c:pt idx="161">
                <c:v>15.24</c:v>
              </c:pt>
              <c:pt idx="162">
                <c:v>16.920000000000002</c:v>
              </c:pt>
              <c:pt idx="163">
                <c:v>18.010000000000002</c:v>
              </c:pt>
              <c:pt idx="164">
                <c:v>17.510000000000002</c:v>
              </c:pt>
              <c:pt idx="165">
                <c:v>21.06</c:v>
              </c:pt>
              <c:pt idx="166">
                <c:v>18.11</c:v>
              </c:pt>
              <c:pt idx="167">
                <c:v>17.989999999999998</c:v>
              </c:pt>
              <c:pt idx="168">
                <c:v>18</c:v>
              </c:pt>
              <c:pt idx="169">
                <c:v>18.420000000000002</c:v>
              </c:pt>
              <c:pt idx="170">
                <c:v>9.27</c:v>
              </c:pt>
              <c:pt idx="171">
                <c:v>2.1800000000000002</c:v>
              </c:pt>
              <c:pt idx="172">
                <c:v>2.2200000000000002</c:v>
              </c:pt>
              <c:pt idx="173">
                <c:v>1.75</c:v>
              </c:pt>
              <c:pt idx="174">
                <c:v>1.43</c:v>
              </c:pt>
              <c:pt idx="175">
                <c:v>2.17</c:v>
              </c:pt>
              <c:pt idx="176">
                <c:v>1.43</c:v>
              </c:pt>
              <c:pt idx="177">
                <c:v>2.0499999999999998</c:v>
              </c:pt>
              <c:pt idx="178">
                <c:v>1.97</c:v>
              </c:pt>
              <c:pt idx="179">
                <c:v>1.84</c:v>
              </c:pt>
              <c:pt idx="180">
                <c:v>16.940000000000001</c:v>
              </c:pt>
              <c:pt idx="181">
                <c:v>16.940000000000001</c:v>
              </c:pt>
              <c:pt idx="182">
                <c:v>17.64</c:v>
              </c:pt>
              <c:pt idx="183">
                <c:v>17.18</c:v>
              </c:pt>
              <c:pt idx="184">
                <c:v>14.81</c:v>
              </c:pt>
              <c:pt idx="185">
                <c:v>18.45</c:v>
              </c:pt>
              <c:pt idx="186">
                <c:v>16.149999999999999</c:v>
              </c:pt>
              <c:pt idx="187">
                <c:v>17.850000000000001</c:v>
              </c:pt>
              <c:pt idx="188">
                <c:v>17.940000000000001</c:v>
              </c:pt>
              <c:pt idx="189">
                <c:v>15.8</c:v>
              </c:pt>
              <c:pt idx="190">
                <c:v>15.13</c:v>
              </c:pt>
              <c:pt idx="191">
                <c:v>19.350000000000001</c:v>
              </c:pt>
              <c:pt idx="192">
                <c:v>13.34</c:v>
              </c:pt>
              <c:pt idx="193">
                <c:v>17.739999999999998</c:v>
              </c:pt>
              <c:pt idx="194">
                <c:v>14.9</c:v>
              </c:pt>
              <c:pt idx="195">
                <c:v>17.28</c:v>
              </c:pt>
              <c:pt idx="196">
                <c:v>14.6</c:v>
              </c:pt>
              <c:pt idx="197">
                <c:v>19.739999999999998</c:v>
              </c:pt>
              <c:pt idx="198">
                <c:v>15.98</c:v>
              </c:pt>
              <c:pt idx="199">
                <c:v>17.52</c:v>
              </c:pt>
              <c:pt idx="200">
                <c:v>19.190000000000001</c:v>
              </c:pt>
              <c:pt idx="201">
                <c:v>18.77</c:v>
              </c:pt>
              <c:pt idx="202">
                <c:v>17.97</c:v>
              </c:pt>
              <c:pt idx="203">
                <c:v>17.079999999999998</c:v>
              </c:pt>
              <c:pt idx="204">
                <c:v>20.91</c:v>
              </c:pt>
              <c:pt idx="205">
                <c:v>17.18</c:v>
              </c:pt>
              <c:pt idx="206">
                <c:v>19.86</c:v>
              </c:pt>
              <c:pt idx="207">
                <c:v>17.899999999999999</c:v>
              </c:pt>
              <c:pt idx="208">
                <c:v>18.82</c:v>
              </c:pt>
              <c:pt idx="209">
                <c:v>18.489999999999998</c:v>
              </c:pt>
              <c:pt idx="210">
                <c:v>16.66</c:v>
              </c:pt>
              <c:pt idx="211">
                <c:v>18.899999999999999</c:v>
              </c:pt>
              <c:pt idx="212">
                <c:v>14.69</c:v>
              </c:pt>
              <c:pt idx="213">
                <c:v>1.34</c:v>
              </c:pt>
            </c:numLit>
          </c:val>
        </c:ser>
        <c:ser>
          <c:idx val="4"/>
          <c:order val="4"/>
          <c:tx>
            <c:v>Average of %steal</c:v>
          </c:tx>
          <c:cat>
            <c:strLit>
              <c:ptCount val="2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pt idx="195">
                <c:v>975</c:v>
              </c:pt>
              <c:pt idx="196">
                <c:v>980</c:v>
              </c:pt>
              <c:pt idx="197">
                <c:v>985</c:v>
              </c:pt>
              <c:pt idx="198">
                <c:v>990</c:v>
              </c:pt>
              <c:pt idx="199">
                <c:v>995</c:v>
              </c:pt>
              <c:pt idx="200">
                <c:v>1000</c:v>
              </c:pt>
              <c:pt idx="201">
                <c:v>1005</c:v>
              </c:pt>
              <c:pt idx="202">
                <c:v>1010</c:v>
              </c:pt>
              <c:pt idx="203">
                <c:v>1015</c:v>
              </c:pt>
              <c:pt idx="204">
                <c:v>1020</c:v>
              </c:pt>
              <c:pt idx="205">
                <c:v>1025</c:v>
              </c:pt>
              <c:pt idx="206">
                <c:v>1030</c:v>
              </c:pt>
              <c:pt idx="207">
                <c:v>1035</c:v>
              </c:pt>
              <c:pt idx="208">
                <c:v>1040</c:v>
              </c:pt>
              <c:pt idx="209">
                <c:v>1045</c:v>
              </c:pt>
              <c:pt idx="210">
                <c:v>1050</c:v>
              </c:pt>
              <c:pt idx="211">
                <c:v>1055</c:v>
              </c:pt>
              <c:pt idx="212">
                <c:v>1060</c:v>
              </c:pt>
              <c:pt idx="213">
                <c:v>1065</c:v>
              </c:pt>
            </c:strLit>
          </c:cat>
          <c:val>
            <c:numLit>
              <c:formatCode>General</c:formatCode>
              <c:ptCount val="21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numLit>
          </c:val>
        </c:ser>
        <c:ser>
          <c:idx val="5"/>
          <c:order val="5"/>
          <c:tx>
            <c:v>Average of %idle</c:v>
          </c:tx>
          <c:cat>
            <c:strLit>
              <c:ptCount val="2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pt idx="195">
                <c:v>975</c:v>
              </c:pt>
              <c:pt idx="196">
                <c:v>980</c:v>
              </c:pt>
              <c:pt idx="197">
                <c:v>985</c:v>
              </c:pt>
              <c:pt idx="198">
                <c:v>990</c:v>
              </c:pt>
              <c:pt idx="199">
                <c:v>995</c:v>
              </c:pt>
              <c:pt idx="200">
                <c:v>1000</c:v>
              </c:pt>
              <c:pt idx="201">
                <c:v>1005</c:v>
              </c:pt>
              <c:pt idx="202">
                <c:v>1010</c:v>
              </c:pt>
              <c:pt idx="203">
                <c:v>1015</c:v>
              </c:pt>
              <c:pt idx="204">
                <c:v>1020</c:v>
              </c:pt>
              <c:pt idx="205">
                <c:v>1025</c:v>
              </c:pt>
              <c:pt idx="206">
                <c:v>1030</c:v>
              </c:pt>
              <c:pt idx="207">
                <c:v>1035</c:v>
              </c:pt>
              <c:pt idx="208">
                <c:v>1040</c:v>
              </c:pt>
              <c:pt idx="209">
                <c:v>1045</c:v>
              </c:pt>
              <c:pt idx="210">
                <c:v>1050</c:v>
              </c:pt>
              <c:pt idx="211">
                <c:v>1055</c:v>
              </c:pt>
              <c:pt idx="212">
                <c:v>1060</c:v>
              </c:pt>
              <c:pt idx="213">
                <c:v>1065</c:v>
              </c:pt>
            </c:strLit>
          </c:cat>
          <c:val>
            <c:numLit>
              <c:formatCode>General</c:formatCode>
              <c:ptCount val="214"/>
              <c:pt idx="0">
                <c:v>99.59</c:v>
              </c:pt>
              <c:pt idx="1">
                <c:v>99.71</c:v>
              </c:pt>
              <c:pt idx="2">
                <c:v>99.82</c:v>
              </c:pt>
              <c:pt idx="3">
                <c:v>99.91</c:v>
              </c:pt>
              <c:pt idx="4">
                <c:v>99.89</c:v>
              </c:pt>
              <c:pt idx="5">
                <c:v>91.88</c:v>
              </c:pt>
              <c:pt idx="6">
                <c:v>92.63</c:v>
              </c:pt>
              <c:pt idx="7">
                <c:v>57.9</c:v>
              </c:pt>
              <c:pt idx="8">
                <c:v>61.66</c:v>
              </c:pt>
              <c:pt idx="9">
                <c:v>61.81</c:v>
              </c:pt>
              <c:pt idx="10">
                <c:v>65.209999999999994</c:v>
              </c:pt>
              <c:pt idx="11">
                <c:v>68.38</c:v>
              </c:pt>
              <c:pt idx="12">
                <c:v>73.62</c:v>
              </c:pt>
              <c:pt idx="13">
                <c:v>75.3</c:v>
              </c:pt>
              <c:pt idx="14">
                <c:v>75.040000000000006</c:v>
              </c:pt>
              <c:pt idx="15">
                <c:v>74.83</c:v>
              </c:pt>
              <c:pt idx="16">
                <c:v>74.349999999999994</c:v>
              </c:pt>
              <c:pt idx="17">
                <c:v>73.89</c:v>
              </c:pt>
              <c:pt idx="18">
                <c:v>73.959999999999994</c:v>
              </c:pt>
              <c:pt idx="19">
                <c:v>73.77</c:v>
              </c:pt>
              <c:pt idx="20">
                <c:v>74.150000000000006</c:v>
              </c:pt>
              <c:pt idx="21">
                <c:v>73.77</c:v>
              </c:pt>
              <c:pt idx="22">
                <c:v>73.040000000000006</c:v>
              </c:pt>
              <c:pt idx="23">
                <c:v>75.12</c:v>
              </c:pt>
              <c:pt idx="24">
                <c:v>77.56</c:v>
              </c:pt>
              <c:pt idx="25">
                <c:v>75.56</c:v>
              </c:pt>
              <c:pt idx="26">
                <c:v>75.23</c:v>
              </c:pt>
              <c:pt idx="27">
                <c:v>75.3</c:v>
              </c:pt>
              <c:pt idx="28">
                <c:v>75.31</c:v>
              </c:pt>
              <c:pt idx="29">
                <c:v>75.95</c:v>
              </c:pt>
              <c:pt idx="30">
                <c:v>77.180000000000007</c:v>
              </c:pt>
              <c:pt idx="31">
                <c:v>76.02</c:v>
              </c:pt>
              <c:pt idx="32">
                <c:v>75.12</c:v>
              </c:pt>
              <c:pt idx="33">
                <c:v>76.02</c:v>
              </c:pt>
              <c:pt idx="34">
                <c:v>75.8</c:v>
              </c:pt>
              <c:pt idx="35">
                <c:v>76.41</c:v>
              </c:pt>
              <c:pt idx="36">
                <c:v>76.150000000000006</c:v>
              </c:pt>
              <c:pt idx="37">
                <c:v>75.37</c:v>
              </c:pt>
              <c:pt idx="38">
                <c:v>75.680000000000007</c:v>
              </c:pt>
              <c:pt idx="39">
                <c:v>75.36</c:v>
              </c:pt>
              <c:pt idx="40">
                <c:v>76.28</c:v>
              </c:pt>
              <c:pt idx="41">
                <c:v>75.989999999999995</c:v>
              </c:pt>
              <c:pt idx="42">
                <c:v>76.16</c:v>
              </c:pt>
              <c:pt idx="43">
                <c:v>74.66</c:v>
              </c:pt>
              <c:pt idx="44">
                <c:v>74.959999999999994</c:v>
              </c:pt>
              <c:pt idx="45">
                <c:v>75.02</c:v>
              </c:pt>
              <c:pt idx="46">
                <c:v>74.87</c:v>
              </c:pt>
              <c:pt idx="47">
                <c:v>74.989999999999995</c:v>
              </c:pt>
              <c:pt idx="48">
                <c:v>74.67</c:v>
              </c:pt>
              <c:pt idx="49">
                <c:v>74.89</c:v>
              </c:pt>
              <c:pt idx="50">
                <c:v>74.95</c:v>
              </c:pt>
              <c:pt idx="51">
                <c:v>75.88</c:v>
              </c:pt>
              <c:pt idx="52">
                <c:v>75.56</c:v>
              </c:pt>
              <c:pt idx="53">
                <c:v>75.41</c:v>
              </c:pt>
              <c:pt idx="54">
                <c:v>75.89</c:v>
              </c:pt>
              <c:pt idx="55">
                <c:v>75.31</c:v>
              </c:pt>
              <c:pt idx="56">
                <c:v>76.069999999999993</c:v>
              </c:pt>
              <c:pt idx="57">
                <c:v>75.739999999999995</c:v>
              </c:pt>
              <c:pt idx="58">
                <c:v>75.25</c:v>
              </c:pt>
              <c:pt idx="59">
                <c:v>75.8</c:v>
              </c:pt>
              <c:pt idx="60">
                <c:v>74.83</c:v>
              </c:pt>
              <c:pt idx="61">
                <c:v>75.069999999999993</c:v>
              </c:pt>
              <c:pt idx="62">
                <c:v>75.22</c:v>
              </c:pt>
              <c:pt idx="63">
                <c:v>76.459999999999994</c:v>
              </c:pt>
              <c:pt idx="64">
                <c:v>75.7</c:v>
              </c:pt>
              <c:pt idx="65">
                <c:v>75.38</c:v>
              </c:pt>
              <c:pt idx="66">
                <c:v>75.61</c:v>
              </c:pt>
              <c:pt idx="67">
                <c:v>75.77</c:v>
              </c:pt>
              <c:pt idx="68">
                <c:v>74.83</c:v>
              </c:pt>
              <c:pt idx="69">
                <c:v>75.41</c:v>
              </c:pt>
              <c:pt idx="70">
                <c:v>75.94</c:v>
              </c:pt>
              <c:pt idx="71">
                <c:v>75.39</c:v>
              </c:pt>
              <c:pt idx="72">
                <c:v>75.239999999999995</c:v>
              </c:pt>
              <c:pt idx="73">
                <c:v>75.09</c:v>
              </c:pt>
              <c:pt idx="74">
                <c:v>74.989999999999995</c:v>
              </c:pt>
              <c:pt idx="75">
                <c:v>75.069999999999993</c:v>
              </c:pt>
              <c:pt idx="76">
                <c:v>75.63</c:v>
              </c:pt>
              <c:pt idx="77">
                <c:v>75.45</c:v>
              </c:pt>
              <c:pt idx="78">
                <c:v>75.11</c:v>
              </c:pt>
              <c:pt idx="79">
                <c:v>75.13</c:v>
              </c:pt>
              <c:pt idx="80">
                <c:v>74.349999999999994</c:v>
              </c:pt>
              <c:pt idx="81">
                <c:v>74.849999999999994</c:v>
              </c:pt>
              <c:pt idx="82">
                <c:v>75.7</c:v>
              </c:pt>
              <c:pt idx="83">
                <c:v>75.34</c:v>
              </c:pt>
              <c:pt idx="84">
                <c:v>75.53</c:v>
              </c:pt>
              <c:pt idx="85">
                <c:v>75.03</c:v>
              </c:pt>
              <c:pt idx="86">
                <c:v>75.06</c:v>
              </c:pt>
              <c:pt idx="87">
                <c:v>75.08</c:v>
              </c:pt>
              <c:pt idx="88">
                <c:v>75.099999999999994</c:v>
              </c:pt>
              <c:pt idx="89">
                <c:v>75.45</c:v>
              </c:pt>
              <c:pt idx="90">
                <c:v>75.03</c:v>
              </c:pt>
              <c:pt idx="91">
                <c:v>75.010000000000005</c:v>
              </c:pt>
              <c:pt idx="92">
                <c:v>74.459999999999994</c:v>
              </c:pt>
              <c:pt idx="93">
                <c:v>74.94</c:v>
              </c:pt>
              <c:pt idx="94">
                <c:v>75.209999999999994</c:v>
              </c:pt>
              <c:pt idx="95">
                <c:v>75.23</c:v>
              </c:pt>
              <c:pt idx="96">
                <c:v>75.38</c:v>
              </c:pt>
              <c:pt idx="97">
                <c:v>76.02</c:v>
              </c:pt>
              <c:pt idx="98">
                <c:v>75.150000000000006</c:v>
              </c:pt>
              <c:pt idx="99">
                <c:v>75.13</c:v>
              </c:pt>
              <c:pt idx="100">
                <c:v>75.790000000000006</c:v>
              </c:pt>
              <c:pt idx="101">
                <c:v>74.98</c:v>
              </c:pt>
              <c:pt idx="102">
                <c:v>75.86</c:v>
              </c:pt>
              <c:pt idx="103">
                <c:v>75.709999999999994</c:v>
              </c:pt>
              <c:pt idx="104">
                <c:v>75.33</c:v>
              </c:pt>
              <c:pt idx="105">
                <c:v>74.94</c:v>
              </c:pt>
              <c:pt idx="106">
                <c:v>75.8</c:v>
              </c:pt>
              <c:pt idx="107">
                <c:v>75.22</c:v>
              </c:pt>
              <c:pt idx="108">
                <c:v>75.510000000000005</c:v>
              </c:pt>
              <c:pt idx="109">
                <c:v>74.819999999999993</c:v>
              </c:pt>
              <c:pt idx="110">
                <c:v>74.81</c:v>
              </c:pt>
              <c:pt idx="111">
                <c:v>75.13</c:v>
              </c:pt>
              <c:pt idx="112">
                <c:v>76.05</c:v>
              </c:pt>
              <c:pt idx="113">
                <c:v>75.39</c:v>
              </c:pt>
              <c:pt idx="114">
                <c:v>74.959999999999994</c:v>
              </c:pt>
              <c:pt idx="115">
                <c:v>74.56</c:v>
              </c:pt>
              <c:pt idx="116">
                <c:v>75.010000000000005</c:v>
              </c:pt>
              <c:pt idx="117">
                <c:v>76.67</c:v>
              </c:pt>
              <c:pt idx="118">
                <c:v>75.489999999999995</c:v>
              </c:pt>
              <c:pt idx="119">
                <c:v>74.8</c:v>
              </c:pt>
              <c:pt idx="120">
                <c:v>75.290000000000006</c:v>
              </c:pt>
              <c:pt idx="121">
                <c:v>77.06</c:v>
              </c:pt>
              <c:pt idx="122">
                <c:v>74.78</c:v>
              </c:pt>
              <c:pt idx="123">
                <c:v>76.2</c:v>
              </c:pt>
              <c:pt idx="124">
                <c:v>75.56</c:v>
              </c:pt>
              <c:pt idx="125">
                <c:v>75.459999999999994</c:v>
              </c:pt>
              <c:pt idx="126">
                <c:v>76.22</c:v>
              </c:pt>
              <c:pt idx="127">
                <c:v>76.27</c:v>
              </c:pt>
              <c:pt idx="128">
                <c:v>75.97</c:v>
              </c:pt>
              <c:pt idx="129">
                <c:v>74.88</c:v>
              </c:pt>
              <c:pt idx="130">
                <c:v>75.02</c:v>
              </c:pt>
              <c:pt idx="131">
                <c:v>76.209999999999994</c:v>
              </c:pt>
              <c:pt idx="132">
                <c:v>75.5</c:v>
              </c:pt>
              <c:pt idx="133">
                <c:v>75.86</c:v>
              </c:pt>
              <c:pt idx="134">
                <c:v>75.16</c:v>
              </c:pt>
              <c:pt idx="135">
                <c:v>74.849999999999994</c:v>
              </c:pt>
              <c:pt idx="136">
                <c:v>76.47</c:v>
              </c:pt>
              <c:pt idx="137">
                <c:v>75.48</c:v>
              </c:pt>
              <c:pt idx="138">
                <c:v>75.040000000000006</c:v>
              </c:pt>
              <c:pt idx="139">
                <c:v>75.819999999999993</c:v>
              </c:pt>
              <c:pt idx="140">
                <c:v>75.45</c:v>
              </c:pt>
              <c:pt idx="141">
                <c:v>76.25</c:v>
              </c:pt>
              <c:pt idx="142">
                <c:v>76.62</c:v>
              </c:pt>
              <c:pt idx="143">
                <c:v>75.040000000000006</c:v>
              </c:pt>
              <c:pt idx="144">
                <c:v>74.97</c:v>
              </c:pt>
              <c:pt idx="145">
                <c:v>75.150000000000006</c:v>
              </c:pt>
              <c:pt idx="146">
                <c:v>75.260000000000005</c:v>
              </c:pt>
              <c:pt idx="147">
                <c:v>75.099999999999994</c:v>
              </c:pt>
              <c:pt idx="148">
                <c:v>75.02</c:v>
              </c:pt>
              <c:pt idx="149">
                <c:v>81.97</c:v>
              </c:pt>
              <c:pt idx="150">
                <c:v>96.8</c:v>
              </c:pt>
              <c:pt idx="151">
                <c:v>98.75</c:v>
              </c:pt>
              <c:pt idx="152">
                <c:v>98.7</c:v>
              </c:pt>
              <c:pt idx="153">
                <c:v>98.8</c:v>
              </c:pt>
              <c:pt idx="154">
                <c:v>98.73</c:v>
              </c:pt>
              <c:pt idx="155">
                <c:v>98.73</c:v>
              </c:pt>
              <c:pt idx="156">
                <c:v>98.72</c:v>
              </c:pt>
              <c:pt idx="157">
                <c:v>99.61</c:v>
              </c:pt>
              <c:pt idx="158">
                <c:v>66.45</c:v>
              </c:pt>
              <c:pt idx="159">
                <c:v>61.84</c:v>
              </c:pt>
              <c:pt idx="160">
                <c:v>68.36</c:v>
              </c:pt>
              <c:pt idx="161">
                <c:v>74.16</c:v>
              </c:pt>
              <c:pt idx="162">
                <c:v>71.260000000000005</c:v>
              </c:pt>
              <c:pt idx="163">
                <c:v>69.92</c:v>
              </c:pt>
              <c:pt idx="164">
                <c:v>73.77</c:v>
              </c:pt>
              <c:pt idx="165">
                <c:v>69.48</c:v>
              </c:pt>
              <c:pt idx="166">
                <c:v>72.2</c:v>
              </c:pt>
              <c:pt idx="167">
                <c:v>71.209999999999994</c:v>
              </c:pt>
              <c:pt idx="168">
                <c:v>69.39</c:v>
              </c:pt>
              <c:pt idx="169">
                <c:v>71.84</c:v>
              </c:pt>
              <c:pt idx="170">
                <c:v>83.56</c:v>
              </c:pt>
              <c:pt idx="171">
                <c:v>89.75</c:v>
              </c:pt>
              <c:pt idx="172">
                <c:v>89.8</c:v>
              </c:pt>
              <c:pt idx="173">
                <c:v>90.58</c:v>
              </c:pt>
              <c:pt idx="174">
                <c:v>90.84</c:v>
              </c:pt>
              <c:pt idx="175">
                <c:v>91.11</c:v>
              </c:pt>
              <c:pt idx="176">
                <c:v>93.45</c:v>
              </c:pt>
              <c:pt idx="177">
                <c:v>90.36</c:v>
              </c:pt>
              <c:pt idx="178">
                <c:v>91.74</c:v>
              </c:pt>
              <c:pt idx="179">
                <c:v>89.9</c:v>
              </c:pt>
              <c:pt idx="180">
                <c:v>61.78</c:v>
              </c:pt>
              <c:pt idx="181">
                <c:v>62.62</c:v>
              </c:pt>
              <c:pt idx="182">
                <c:v>62.97</c:v>
              </c:pt>
              <c:pt idx="183">
                <c:v>64.290000000000006</c:v>
              </c:pt>
              <c:pt idx="184">
                <c:v>67.040000000000006</c:v>
              </c:pt>
              <c:pt idx="185">
                <c:v>62.94</c:v>
              </c:pt>
              <c:pt idx="186">
                <c:v>64.739999999999995</c:v>
              </c:pt>
              <c:pt idx="187">
                <c:v>63.77</c:v>
              </c:pt>
              <c:pt idx="188">
                <c:v>63.44</c:v>
              </c:pt>
              <c:pt idx="189">
                <c:v>67.209999999999994</c:v>
              </c:pt>
              <c:pt idx="190">
                <c:v>67.099999999999994</c:v>
              </c:pt>
              <c:pt idx="191">
                <c:v>63.88</c:v>
              </c:pt>
              <c:pt idx="192">
                <c:v>70.34</c:v>
              </c:pt>
              <c:pt idx="193">
                <c:v>65.55</c:v>
              </c:pt>
              <c:pt idx="194">
                <c:v>67.44</c:v>
              </c:pt>
              <c:pt idx="195">
                <c:v>65.95</c:v>
              </c:pt>
              <c:pt idx="196">
                <c:v>67.45</c:v>
              </c:pt>
              <c:pt idx="197">
                <c:v>63.33</c:v>
              </c:pt>
              <c:pt idx="198">
                <c:v>66.790000000000006</c:v>
              </c:pt>
              <c:pt idx="199">
                <c:v>66.069999999999993</c:v>
              </c:pt>
              <c:pt idx="200">
                <c:v>63.5</c:v>
              </c:pt>
              <c:pt idx="201">
                <c:v>63.94</c:v>
              </c:pt>
              <c:pt idx="202">
                <c:v>65.28</c:v>
              </c:pt>
              <c:pt idx="203">
                <c:v>65.67</c:v>
              </c:pt>
              <c:pt idx="204">
                <c:v>62.73</c:v>
              </c:pt>
              <c:pt idx="205">
                <c:v>65.59</c:v>
              </c:pt>
              <c:pt idx="206">
                <c:v>62.78</c:v>
              </c:pt>
              <c:pt idx="207">
                <c:v>64.650000000000006</c:v>
              </c:pt>
              <c:pt idx="208">
                <c:v>64.08</c:v>
              </c:pt>
              <c:pt idx="209">
                <c:v>64.3</c:v>
              </c:pt>
              <c:pt idx="210">
                <c:v>67.2</c:v>
              </c:pt>
              <c:pt idx="211">
                <c:v>64.02</c:v>
              </c:pt>
              <c:pt idx="212">
                <c:v>66.88</c:v>
              </c:pt>
              <c:pt idx="213">
                <c:v>91.67</c:v>
              </c:pt>
            </c:numLit>
          </c:val>
        </c:ser>
        <c:dLbls>
          <c:showLegendKey val="0"/>
          <c:showVal val="0"/>
          <c:showCatName val="0"/>
          <c:showSerName val="0"/>
          <c:showPercent val="0"/>
          <c:showBubbleSize val="0"/>
        </c:dLbls>
        <c:axId val="522652360"/>
        <c:axId val="522650400"/>
      </c:areaChart>
      <c:catAx>
        <c:axId val="522652360"/>
        <c:scaling>
          <c:orientation val="minMax"/>
        </c:scaling>
        <c:delete val="0"/>
        <c:axPos val="b"/>
        <c:numFmt formatCode="General" sourceLinked="1"/>
        <c:majorTickMark val="none"/>
        <c:minorTickMark val="none"/>
        <c:tickLblPos val="nextTo"/>
        <c:crossAx val="522650400"/>
        <c:crosses val="autoZero"/>
        <c:auto val="1"/>
        <c:lblAlgn val="ctr"/>
        <c:lblOffset val="100"/>
        <c:noMultiLvlLbl val="0"/>
      </c:catAx>
      <c:valAx>
        <c:axId val="522650400"/>
        <c:scaling>
          <c:orientation val="minMax"/>
        </c:scaling>
        <c:delete val="0"/>
        <c:axPos val="l"/>
        <c:majorGridlines/>
        <c:title>
          <c:overlay val="0"/>
        </c:title>
        <c:numFmt formatCode="General" sourceLinked="1"/>
        <c:majorTickMark val="none"/>
        <c:minorTickMark val="none"/>
        <c:tickLblPos val="nextTo"/>
        <c:crossAx val="522652360"/>
        <c:crosses val="autoZero"/>
        <c:crossBetween val="midCat"/>
      </c:valAx>
    </c:plotArea>
    <c:legend>
      <c:legendPos val="b"/>
      <c:overlay val="0"/>
    </c:legend>
    <c:plotVisOnly val="1"/>
    <c:dispBlanksAs val="gap"/>
    <c:showDLblsOverMax val="0"/>
  </c:chart>
  <c:spPr>
    <a:ln>
      <a:solidFill>
        <a:schemeClr val="accent1"/>
      </a:solidFill>
    </a:ln>
  </c:spPr>
  <c:externalData r:id="rId1">
    <c:autoUpdate val="0"/>
  </c:externalData>
  <c:extLst/>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Spark PMoF Shuffle</a:t>
            </a:r>
            <a:r>
              <a:rPr lang="en-US" baseline="0"/>
              <a:t> CPU</a:t>
            </a:r>
            <a:r>
              <a:rPr lang="en-US"/>
              <a:t> Utilization</a:t>
            </a:r>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s>
    <c:plotArea>
      <c:layout/>
      <c:areaChart>
        <c:grouping val="stacked"/>
        <c:varyColors val="0"/>
        <c:ser>
          <c:idx val="0"/>
          <c:order val="0"/>
          <c:tx>
            <c:v>Average of %user</c:v>
          </c:tx>
          <c:cat>
            <c:strLit>
              <c:ptCount val="14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strLit>
          </c:cat>
          <c:val>
            <c:numLit>
              <c:formatCode>General</c:formatCode>
              <c:ptCount val="145"/>
              <c:pt idx="0">
                <c:v>0.14000000000000001</c:v>
              </c:pt>
              <c:pt idx="1">
                <c:v>0.09</c:v>
              </c:pt>
              <c:pt idx="2">
                <c:v>0.05</c:v>
              </c:pt>
              <c:pt idx="3">
                <c:v>0.03</c:v>
              </c:pt>
              <c:pt idx="4">
                <c:v>0.01</c:v>
              </c:pt>
              <c:pt idx="5">
                <c:v>6.24</c:v>
              </c:pt>
              <c:pt idx="6">
                <c:v>5.03</c:v>
              </c:pt>
              <c:pt idx="7">
                <c:v>31.03</c:v>
              </c:pt>
              <c:pt idx="8">
                <c:v>24.86</c:v>
              </c:pt>
              <c:pt idx="9">
                <c:v>24.09</c:v>
              </c:pt>
              <c:pt idx="10">
                <c:v>22.62</c:v>
              </c:pt>
              <c:pt idx="11">
                <c:v>0.71</c:v>
              </c:pt>
              <c:pt idx="12">
                <c:v>5.42</c:v>
              </c:pt>
              <c:pt idx="13">
                <c:v>27.55</c:v>
              </c:pt>
              <c:pt idx="14">
                <c:v>21.79</c:v>
              </c:pt>
              <c:pt idx="15">
                <c:v>24.22</c:v>
              </c:pt>
              <c:pt idx="16">
                <c:v>24.16</c:v>
              </c:pt>
              <c:pt idx="17">
                <c:v>24.83</c:v>
              </c:pt>
              <c:pt idx="18">
                <c:v>23.97</c:v>
              </c:pt>
              <c:pt idx="19">
                <c:v>23.32</c:v>
              </c:pt>
              <c:pt idx="20">
                <c:v>25.77</c:v>
              </c:pt>
              <c:pt idx="21">
                <c:v>25.55</c:v>
              </c:pt>
              <c:pt idx="22">
                <c:v>27.58</c:v>
              </c:pt>
              <c:pt idx="23">
                <c:v>24.16</c:v>
              </c:pt>
              <c:pt idx="24">
                <c:v>26.16</c:v>
              </c:pt>
              <c:pt idx="25">
                <c:v>25.62</c:v>
              </c:pt>
              <c:pt idx="26">
                <c:v>27.06</c:v>
              </c:pt>
              <c:pt idx="27">
                <c:v>23.37</c:v>
              </c:pt>
              <c:pt idx="28">
                <c:v>25.49</c:v>
              </c:pt>
              <c:pt idx="29">
                <c:v>28.73</c:v>
              </c:pt>
              <c:pt idx="30">
                <c:v>25.29</c:v>
              </c:pt>
              <c:pt idx="31">
                <c:v>26</c:v>
              </c:pt>
              <c:pt idx="32">
                <c:v>25.88</c:v>
              </c:pt>
              <c:pt idx="33">
                <c:v>25.38</c:v>
              </c:pt>
              <c:pt idx="34">
                <c:v>27.96</c:v>
              </c:pt>
              <c:pt idx="35">
                <c:v>26.39</c:v>
              </c:pt>
              <c:pt idx="36">
                <c:v>24.21</c:v>
              </c:pt>
              <c:pt idx="37">
                <c:v>26.23</c:v>
              </c:pt>
              <c:pt idx="38">
                <c:v>26.5</c:v>
              </c:pt>
              <c:pt idx="39">
                <c:v>22.34</c:v>
              </c:pt>
              <c:pt idx="40">
                <c:v>25.93</c:v>
              </c:pt>
              <c:pt idx="41">
                <c:v>27.33</c:v>
              </c:pt>
              <c:pt idx="42">
                <c:v>23.99</c:v>
              </c:pt>
              <c:pt idx="43">
                <c:v>26.23</c:v>
              </c:pt>
              <c:pt idx="44">
                <c:v>24.71</c:v>
              </c:pt>
              <c:pt idx="45">
                <c:v>25.48</c:v>
              </c:pt>
              <c:pt idx="46">
                <c:v>24.47</c:v>
              </c:pt>
              <c:pt idx="47">
                <c:v>27.53</c:v>
              </c:pt>
              <c:pt idx="48">
                <c:v>25.29</c:v>
              </c:pt>
              <c:pt idx="49">
                <c:v>24.75</c:v>
              </c:pt>
              <c:pt idx="50">
                <c:v>27.8</c:v>
              </c:pt>
              <c:pt idx="51">
                <c:v>28.77</c:v>
              </c:pt>
              <c:pt idx="52">
                <c:v>25.35</c:v>
              </c:pt>
              <c:pt idx="53">
                <c:v>26.24</c:v>
              </c:pt>
              <c:pt idx="54">
                <c:v>26.61</c:v>
              </c:pt>
              <c:pt idx="55">
                <c:v>26.89</c:v>
              </c:pt>
              <c:pt idx="56">
                <c:v>26.62</c:v>
              </c:pt>
              <c:pt idx="57">
                <c:v>23.76</c:v>
              </c:pt>
              <c:pt idx="58">
                <c:v>23.42</c:v>
              </c:pt>
              <c:pt idx="59">
                <c:v>24.98</c:v>
              </c:pt>
              <c:pt idx="60">
                <c:v>26.55</c:v>
              </c:pt>
              <c:pt idx="61">
                <c:v>23.76</c:v>
              </c:pt>
              <c:pt idx="62">
                <c:v>24.49</c:v>
              </c:pt>
              <c:pt idx="63">
                <c:v>25.1</c:v>
              </c:pt>
              <c:pt idx="64">
                <c:v>21.76</c:v>
              </c:pt>
              <c:pt idx="65">
                <c:v>26.13</c:v>
              </c:pt>
              <c:pt idx="66">
                <c:v>25.22</c:v>
              </c:pt>
              <c:pt idx="67">
                <c:v>23.48</c:v>
              </c:pt>
              <c:pt idx="68">
                <c:v>24.99</c:v>
              </c:pt>
              <c:pt idx="69">
                <c:v>25.42</c:v>
              </c:pt>
              <c:pt idx="70">
                <c:v>23.09</c:v>
              </c:pt>
              <c:pt idx="71">
                <c:v>24.87</c:v>
              </c:pt>
              <c:pt idx="72">
                <c:v>24.23</c:v>
              </c:pt>
              <c:pt idx="73">
                <c:v>24.13</c:v>
              </c:pt>
              <c:pt idx="74">
                <c:v>24.03</c:v>
              </c:pt>
              <c:pt idx="75">
                <c:v>23.38</c:v>
              </c:pt>
              <c:pt idx="76">
                <c:v>24.13</c:v>
              </c:pt>
              <c:pt idx="77">
                <c:v>24.32</c:v>
              </c:pt>
              <c:pt idx="78">
                <c:v>24.18</c:v>
              </c:pt>
              <c:pt idx="79">
                <c:v>25.75</c:v>
              </c:pt>
              <c:pt idx="80">
                <c:v>25.56</c:v>
              </c:pt>
              <c:pt idx="81">
                <c:v>24.79</c:v>
              </c:pt>
              <c:pt idx="82">
                <c:v>25.76</c:v>
              </c:pt>
              <c:pt idx="83">
                <c:v>24.81</c:v>
              </c:pt>
              <c:pt idx="84">
                <c:v>25.47</c:v>
              </c:pt>
              <c:pt idx="85">
                <c:v>25.82</c:v>
              </c:pt>
              <c:pt idx="86">
                <c:v>24.74</c:v>
              </c:pt>
              <c:pt idx="87">
                <c:v>26.11</c:v>
              </c:pt>
              <c:pt idx="88">
                <c:v>25.26</c:v>
              </c:pt>
              <c:pt idx="89">
                <c:v>24.74</c:v>
              </c:pt>
              <c:pt idx="90">
                <c:v>26.3</c:v>
              </c:pt>
              <c:pt idx="91">
                <c:v>24.99</c:v>
              </c:pt>
              <c:pt idx="92">
                <c:v>26.17</c:v>
              </c:pt>
              <c:pt idx="93">
                <c:v>24.69</c:v>
              </c:pt>
              <c:pt idx="94">
                <c:v>25.67</c:v>
              </c:pt>
              <c:pt idx="95">
                <c:v>26.13</c:v>
              </c:pt>
              <c:pt idx="96">
                <c:v>23.57</c:v>
              </c:pt>
              <c:pt idx="97">
                <c:v>25.7</c:v>
              </c:pt>
              <c:pt idx="98">
                <c:v>25.37</c:v>
              </c:pt>
              <c:pt idx="99">
                <c:v>24.29</c:v>
              </c:pt>
              <c:pt idx="100">
                <c:v>25.79</c:v>
              </c:pt>
              <c:pt idx="101">
                <c:v>26.19</c:v>
              </c:pt>
              <c:pt idx="102">
                <c:v>23.65</c:v>
              </c:pt>
              <c:pt idx="103">
                <c:v>25.58</c:v>
              </c:pt>
              <c:pt idx="104">
                <c:v>25.61</c:v>
              </c:pt>
              <c:pt idx="105">
                <c:v>24.74</c:v>
              </c:pt>
              <c:pt idx="106">
                <c:v>25.61</c:v>
              </c:pt>
              <c:pt idx="107">
                <c:v>27.04</c:v>
              </c:pt>
              <c:pt idx="108">
                <c:v>23.94</c:v>
              </c:pt>
              <c:pt idx="109">
                <c:v>24.57</c:v>
              </c:pt>
              <c:pt idx="110">
                <c:v>27.46</c:v>
              </c:pt>
              <c:pt idx="111">
                <c:v>23.34</c:v>
              </c:pt>
              <c:pt idx="112">
                <c:v>26.49</c:v>
              </c:pt>
              <c:pt idx="113">
                <c:v>26.01</c:v>
              </c:pt>
              <c:pt idx="114">
                <c:v>24.46</c:v>
              </c:pt>
              <c:pt idx="115">
                <c:v>26.62</c:v>
              </c:pt>
              <c:pt idx="116">
                <c:v>25.84</c:v>
              </c:pt>
              <c:pt idx="117">
                <c:v>24.38</c:v>
              </c:pt>
              <c:pt idx="118">
                <c:v>25.89</c:v>
              </c:pt>
              <c:pt idx="119">
                <c:v>26.21</c:v>
              </c:pt>
              <c:pt idx="120">
                <c:v>24.87</c:v>
              </c:pt>
              <c:pt idx="121">
                <c:v>26.05</c:v>
              </c:pt>
              <c:pt idx="122">
                <c:v>21.08</c:v>
              </c:pt>
              <c:pt idx="123">
                <c:v>19.09</c:v>
              </c:pt>
              <c:pt idx="124">
                <c:v>30.64</c:v>
              </c:pt>
              <c:pt idx="125">
                <c:v>29.07</c:v>
              </c:pt>
              <c:pt idx="126">
                <c:v>28.16</c:v>
              </c:pt>
              <c:pt idx="127">
                <c:v>27.86</c:v>
              </c:pt>
              <c:pt idx="128">
                <c:v>12.41</c:v>
              </c:pt>
              <c:pt idx="129">
                <c:v>21.47</c:v>
              </c:pt>
              <c:pt idx="130">
                <c:v>27.31</c:v>
              </c:pt>
              <c:pt idx="131">
                <c:v>28.11</c:v>
              </c:pt>
              <c:pt idx="132">
                <c:v>27.69</c:v>
              </c:pt>
              <c:pt idx="133">
                <c:v>28.08</c:v>
              </c:pt>
              <c:pt idx="134">
                <c:v>28.07</c:v>
              </c:pt>
              <c:pt idx="135">
                <c:v>28.21</c:v>
              </c:pt>
              <c:pt idx="136">
                <c:v>29.05</c:v>
              </c:pt>
              <c:pt idx="137">
                <c:v>27.67</c:v>
              </c:pt>
              <c:pt idx="138">
                <c:v>27.86</c:v>
              </c:pt>
              <c:pt idx="139">
                <c:v>28.18</c:v>
              </c:pt>
              <c:pt idx="140">
                <c:v>28.42</c:v>
              </c:pt>
              <c:pt idx="141">
                <c:v>28.84</c:v>
              </c:pt>
              <c:pt idx="142">
                <c:v>27.88</c:v>
              </c:pt>
              <c:pt idx="143">
                <c:v>20.170000000000002</c:v>
              </c:pt>
              <c:pt idx="144">
                <c:v>1.35</c:v>
              </c:pt>
            </c:numLit>
          </c:val>
        </c:ser>
        <c:ser>
          <c:idx val="1"/>
          <c:order val="1"/>
          <c:tx>
            <c:v>Average of %system</c:v>
          </c:tx>
          <c:cat>
            <c:strLit>
              <c:ptCount val="14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strLit>
          </c:cat>
          <c:val>
            <c:numLit>
              <c:formatCode>General</c:formatCode>
              <c:ptCount val="145"/>
              <c:pt idx="0">
                <c:v>0.23</c:v>
              </c:pt>
              <c:pt idx="1">
                <c:v>0.18</c:v>
              </c:pt>
              <c:pt idx="2">
                <c:v>0.12</c:v>
              </c:pt>
              <c:pt idx="3">
                <c:v>0.08</c:v>
              </c:pt>
              <c:pt idx="4">
                <c:v>0.09</c:v>
              </c:pt>
              <c:pt idx="5">
                <c:v>1.24</c:v>
              </c:pt>
              <c:pt idx="6">
                <c:v>1.33</c:v>
              </c:pt>
              <c:pt idx="7">
                <c:v>5.7</c:v>
              </c:pt>
              <c:pt idx="8">
                <c:v>7.26</c:v>
              </c:pt>
              <c:pt idx="9">
                <c:v>6.93</c:v>
              </c:pt>
              <c:pt idx="10">
                <c:v>5.38</c:v>
              </c:pt>
              <c:pt idx="11">
                <c:v>3.21</c:v>
              </c:pt>
              <c:pt idx="12">
                <c:v>5.68</c:v>
              </c:pt>
              <c:pt idx="13">
                <c:v>6.81</c:v>
              </c:pt>
              <c:pt idx="14">
                <c:v>12.56</c:v>
              </c:pt>
              <c:pt idx="15">
                <c:v>10.220000000000001</c:v>
              </c:pt>
              <c:pt idx="16">
                <c:v>8.59</c:v>
              </c:pt>
              <c:pt idx="17">
                <c:v>11.55</c:v>
              </c:pt>
              <c:pt idx="18">
                <c:v>7.81</c:v>
              </c:pt>
              <c:pt idx="19">
                <c:v>5.3</c:v>
              </c:pt>
              <c:pt idx="20">
                <c:v>4.91</c:v>
              </c:pt>
              <c:pt idx="21">
                <c:v>4.78</c:v>
              </c:pt>
              <c:pt idx="22">
                <c:v>10.42</c:v>
              </c:pt>
              <c:pt idx="23">
                <c:v>3.27</c:v>
              </c:pt>
              <c:pt idx="24">
                <c:v>5.4</c:v>
              </c:pt>
              <c:pt idx="25">
                <c:v>8.1300000000000008</c:v>
              </c:pt>
              <c:pt idx="26">
                <c:v>7.54</c:v>
              </c:pt>
              <c:pt idx="27">
                <c:v>5.92</c:v>
              </c:pt>
              <c:pt idx="28">
                <c:v>4.92</c:v>
              </c:pt>
              <c:pt idx="29">
                <c:v>3.37</c:v>
              </c:pt>
              <c:pt idx="30">
                <c:v>5.17</c:v>
              </c:pt>
              <c:pt idx="31">
                <c:v>4.28</c:v>
              </c:pt>
              <c:pt idx="32">
                <c:v>6.84</c:v>
              </c:pt>
              <c:pt idx="33">
                <c:v>4.0999999999999996</c:v>
              </c:pt>
              <c:pt idx="34">
                <c:v>4.4000000000000004</c:v>
              </c:pt>
              <c:pt idx="35">
                <c:v>2.94</c:v>
              </c:pt>
              <c:pt idx="36">
                <c:v>4.21</c:v>
              </c:pt>
              <c:pt idx="37">
                <c:v>3.1</c:v>
              </c:pt>
              <c:pt idx="38">
                <c:v>4.3499999999999996</c:v>
              </c:pt>
              <c:pt idx="39">
                <c:v>4.18</c:v>
              </c:pt>
              <c:pt idx="40">
                <c:v>5.37</c:v>
              </c:pt>
              <c:pt idx="41">
                <c:v>3.98</c:v>
              </c:pt>
              <c:pt idx="42">
                <c:v>4.58</c:v>
              </c:pt>
              <c:pt idx="43">
                <c:v>3.59</c:v>
              </c:pt>
              <c:pt idx="44">
                <c:v>3.72</c:v>
              </c:pt>
              <c:pt idx="45">
                <c:v>4.78</c:v>
              </c:pt>
              <c:pt idx="46">
                <c:v>4.55</c:v>
              </c:pt>
              <c:pt idx="47">
                <c:v>4.75</c:v>
              </c:pt>
              <c:pt idx="48">
                <c:v>2.83</c:v>
              </c:pt>
              <c:pt idx="49">
                <c:v>3.47</c:v>
              </c:pt>
              <c:pt idx="50">
                <c:v>3.17</c:v>
              </c:pt>
              <c:pt idx="51">
                <c:v>2.94</c:v>
              </c:pt>
              <c:pt idx="52">
                <c:v>3.1</c:v>
              </c:pt>
              <c:pt idx="53">
                <c:v>2.78</c:v>
              </c:pt>
              <c:pt idx="54">
                <c:v>2.57</c:v>
              </c:pt>
              <c:pt idx="55">
                <c:v>3.4</c:v>
              </c:pt>
              <c:pt idx="56">
                <c:v>2.66</c:v>
              </c:pt>
              <c:pt idx="57">
                <c:v>3.86</c:v>
              </c:pt>
              <c:pt idx="58">
                <c:v>3.37</c:v>
              </c:pt>
              <c:pt idx="59">
                <c:v>2.6</c:v>
              </c:pt>
              <c:pt idx="60">
                <c:v>3.52</c:v>
              </c:pt>
              <c:pt idx="61">
                <c:v>3.81</c:v>
              </c:pt>
              <c:pt idx="62">
                <c:v>3.35</c:v>
              </c:pt>
              <c:pt idx="63">
                <c:v>3.35</c:v>
              </c:pt>
              <c:pt idx="64">
                <c:v>2.88</c:v>
              </c:pt>
              <c:pt idx="65">
                <c:v>2.92</c:v>
              </c:pt>
              <c:pt idx="66">
                <c:v>3.68</c:v>
              </c:pt>
              <c:pt idx="67">
                <c:v>2.61</c:v>
              </c:pt>
              <c:pt idx="68">
                <c:v>2.7</c:v>
              </c:pt>
              <c:pt idx="69">
                <c:v>2.65</c:v>
              </c:pt>
              <c:pt idx="70">
                <c:v>2.4900000000000002</c:v>
              </c:pt>
              <c:pt idx="71">
                <c:v>2.5</c:v>
              </c:pt>
              <c:pt idx="72">
                <c:v>2.48</c:v>
              </c:pt>
              <c:pt idx="73">
                <c:v>3.19</c:v>
              </c:pt>
              <c:pt idx="74">
                <c:v>3.31</c:v>
              </c:pt>
              <c:pt idx="75">
                <c:v>3.45</c:v>
              </c:pt>
              <c:pt idx="76">
                <c:v>3.29</c:v>
              </c:pt>
              <c:pt idx="77">
                <c:v>3.25</c:v>
              </c:pt>
              <c:pt idx="78">
                <c:v>3.87</c:v>
              </c:pt>
              <c:pt idx="79">
                <c:v>3.53</c:v>
              </c:pt>
              <c:pt idx="80">
                <c:v>3.12</c:v>
              </c:pt>
              <c:pt idx="81">
                <c:v>3.43</c:v>
              </c:pt>
              <c:pt idx="82">
                <c:v>2.96</c:v>
              </c:pt>
              <c:pt idx="83">
                <c:v>3.23</c:v>
              </c:pt>
              <c:pt idx="84">
                <c:v>3.16</c:v>
              </c:pt>
              <c:pt idx="85">
                <c:v>2.99</c:v>
              </c:pt>
              <c:pt idx="86">
                <c:v>2.86</c:v>
              </c:pt>
              <c:pt idx="87">
                <c:v>2.86</c:v>
              </c:pt>
              <c:pt idx="88">
                <c:v>2.81</c:v>
              </c:pt>
              <c:pt idx="89">
                <c:v>2.61</c:v>
              </c:pt>
              <c:pt idx="90">
                <c:v>2.99</c:v>
              </c:pt>
              <c:pt idx="91">
                <c:v>2.81</c:v>
              </c:pt>
              <c:pt idx="92">
                <c:v>2.73</c:v>
              </c:pt>
              <c:pt idx="93">
                <c:v>3.27</c:v>
              </c:pt>
              <c:pt idx="94">
                <c:v>3.52</c:v>
              </c:pt>
              <c:pt idx="95">
                <c:v>2.72</c:v>
              </c:pt>
              <c:pt idx="96">
                <c:v>2.73</c:v>
              </c:pt>
              <c:pt idx="97">
                <c:v>3.88</c:v>
              </c:pt>
              <c:pt idx="98">
                <c:v>3.09</c:v>
              </c:pt>
              <c:pt idx="99">
                <c:v>2.75</c:v>
              </c:pt>
              <c:pt idx="100">
                <c:v>3.05</c:v>
              </c:pt>
              <c:pt idx="101">
                <c:v>3.02</c:v>
              </c:pt>
              <c:pt idx="102">
                <c:v>2.76</c:v>
              </c:pt>
              <c:pt idx="103">
                <c:v>2.81</c:v>
              </c:pt>
              <c:pt idx="104">
                <c:v>3.06</c:v>
              </c:pt>
              <c:pt idx="105">
                <c:v>2.96</c:v>
              </c:pt>
              <c:pt idx="106">
                <c:v>2.94</c:v>
              </c:pt>
              <c:pt idx="107">
                <c:v>3.07</c:v>
              </c:pt>
              <c:pt idx="108">
                <c:v>3.06</c:v>
              </c:pt>
              <c:pt idx="109">
                <c:v>2.87</c:v>
              </c:pt>
              <c:pt idx="110">
                <c:v>3.19</c:v>
              </c:pt>
              <c:pt idx="111">
                <c:v>2.86</c:v>
              </c:pt>
              <c:pt idx="112">
                <c:v>2.63</c:v>
              </c:pt>
              <c:pt idx="113">
                <c:v>2.99</c:v>
              </c:pt>
              <c:pt idx="114">
                <c:v>3.14</c:v>
              </c:pt>
              <c:pt idx="115">
                <c:v>3.11</c:v>
              </c:pt>
              <c:pt idx="116">
                <c:v>2.88</c:v>
              </c:pt>
              <c:pt idx="117">
                <c:v>3.27</c:v>
              </c:pt>
              <c:pt idx="118">
                <c:v>3.15</c:v>
              </c:pt>
              <c:pt idx="119">
                <c:v>3.16</c:v>
              </c:pt>
              <c:pt idx="120">
                <c:v>2.89</c:v>
              </c:pt>
              <c:pt idx="121">
                <c:v>3.89</c:v>
              </c:pt>
              <c:pt idx="122">
                <c:v>2.4700000000000002</c:v>
              </c:pt>
              <c:pt idx="123">
                <c:v>1.86</c:v>
              </c:pt>
              <c:pt idx="124">
                <c:v>4.59</c:v>
              </c:pt>
              <c:pt idx="125">
                <c:v>4.1399999999999997</c:v>
              </c:pt>
              <c:pt idx="126">
                <c:v>3.97</c:v>
              </c:pt>
              <c:pt idx="127">
                <c:v>4.0199999999999996</c:v>
              </c:pt>
              <c:pt idx="128">
                <c:v>2.19</c:v>
              </c:pt>
              <c:pt idx="129">
                <c:v>3.17</c:v>
              </c:pt>
              <c:pt idx="130">
                <c:v>3.77</c:v>
              </c:pt>
              <c:pt idx="131">
                <c:v>3.79</c:v>
              </c:pt>
              <c:pt idx="132">
                <c:v>3.69</c:v>
              </c:pt>
              <c:pt idx="133">
                <c:v>3.62</c:v>
              </c:pt>
              <c:pt idx="134">
                <c:v>3.72</c:v>
              </c:pt>
              <c:pt idx="135">
                <c:v>3.74</c:v>
              </c:pt>
              <c:pt idx="136">
                <c:v>3.68</c:v>
              </c:pt>
              <c:pt idx="137">
                <c:v>3.87</c:v>
              </c:pt>
              <c:pt idx="138">
                <c:v>3.64</c:v>
              </c:pt>
              <c:pt idx="139">
                <c:v>3.72</c:v>
              </c:pt>
              <c:pt idx="140">
                <c:v>3.61</c:v>
              </c:pt>
              <c:pt idx="141">
                <c:v>3.5</c:v>
              </c:pt>
              <c:pt idx="142">
                <c:v>3.88</c:v>
              </c:pt>
              <c:pt idx="143">
                <c:v>2.94</c:v>
              </c:pt>
              <c:pt idx="144">
                <c:v>3.63</c:v>
              </c:pt>
            </c:numLit>
          </c:val>
        </c:ser>
        <c:ser>
          <c:idx val="2"/>
          <c:order val="2"/>
          <c:tx>
            <c:v>Average of %nice</c:v>
          </c:tx>
          <c:cat>
            <c:strLit>
              <c:ptCount val="14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strLit>
          </c:cat>
          <c:val>
            <c:numLit>
              <c:formatCode>General</c:formatCode>
              <c:ptCount val="1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Lit>
          </c:val>
        </c:ser>
        <c:ser>
          <c:idx val="3"/>
          <c:order val="3"/>
          <c:tx>
            <c:v>Average of %iowait</c:v>
          </c:tx>
          <c:cat>
            <c:strLit>
              <c:ptCount val="14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strLit>
          </c:cat>
          <c:val>
            <c:numLit>
              <c:formatCode>General</c:formatCode>
              <c:ptCount val="145"/>
              <c:pt idx="0">
                <c:v>0.01</c:v>
              </c:pt>
              <c:pt idx="1">
                <c:v>0</c:v>
              </c:pt>
              <c:pt idx="2">
                <c:v>0.01</c:v>
              </c:pt>
              <c:pt idx="3">
                <c:v>0</c:v>
              </c:pt>
              <c:pt idx="4">
                <c:v>0</c:v>
              </c:pt>
              <c:pt idx="5">
                <c:v>0.16</c:v>
              </c:pt>
              <c:pt idx="6">
                <c:v>0.03</c:v>
              </c:pt>
              <c:pt idx="7">
                <c:v>5.34</c:v>
              </c:pt>
              <c:pt idx="8">
                <c:v>6.99</c:v>
              </c:pt>
              <c:pt idx="9">
                <c:v>7.79</c:v>
              </c:pt>
              <c:pt idx="10">
                <c:v>5.74</c:v>
              </c:pt>
              <c:pt idx="11">
                <c:v>0.06</c:v>
              </c:pt>
              <c:pt idx="12">
                <c:v>0.12</c:v>
              </c:pt>
              <c:pt idx="13">
                <c:v>0</c:v>
              </c:pt>
              <c:pt idx="14">
                <c:v>0.01</c:v>
              </c:pt>
              <c:pt idx="15">
                <c:v>0.01</c:v>
              </c:pt>
              <c:pt idx="16">
                <c:v>0.01</c:v>
              </c:pt>
              <c:pt idx="17">
                <c:v>0.04</c:v>
              </c:pt>
              <c:pt idx="18">
                <c:v>0.01</c:v>
              </c:pt>
              <c:pt idx="19">
                <c:v>0.01</c:v>
              </c:pt>
              <c:pt idx="20">
                <c:v>0.02</c:v>
              </c:pt>
              <c:pt idx="21">
                <c:v>0.01</c:v>
              </c:pt>
              <c:pt idx="22">
                <c:v>0.02</c:v>
              </c:pt>
              <c:pt idx="23">
                <c:v>0.02</c:v>
              </c:pt>
              <c:pt idx="24">
                <c:v>0.01</c:v>
              </c:pt>
              <c:pt idx="25">
                <c:v>0.02</c:v>
              </c:pt>
              <c:pt idx="26">
                <c:v>0.18</c:v>
              </c:pt>
              <c:pt idx="27">
                <c:v>0.15</c:v>
              </c:pt>
              <c:pt idx="28">
                <c:v>0.16</c:v>
              </c:pt>
              <c:pt idx="29">
                <c:v>0.05</c:v>
              </c:pt>
              <c:pt idx="30">
                <c:v>0.13</c:v>
              </c:pt>
              <c:pt idx="31">
                <c:v>0.12</c:v>
              </c:pt>
              <c:pt idx="32">
                <c:v>0.02</c:v>
              </c:pt>
              <c:pt idx="33">
                <c:v>0.02</c:v>
              </c:pt>
              <c:pt idx="34">
                <c:v>0.02</c:v>
              </c:pt>
              <c:pt idx="35">
                <c:v>0.02</c:v>
              </c:pt>
              <c:pt idx="36">
                <c:v>0.02</c:v>
              </c:pt>
              <c:pt idx="37">
                <c:v>0.02</c:v>
              </c:pt>
              <c:pt idx="38">
                <c:v>0.02</c:v>
              </c:pt>
              <c:pt idx="39">
                <c:v>0.02</c:v>
              </c:pt>
              <c:pt idx="40">
                <c:v>0.02</c:v>
              </c:pt>
              <c:pt idx="41">
                <c:v>0.02</c:v>
              </c:pt>
              <c:pt idx="42">
                <c:v>0.01</c:v>
              </c:pt>
              <c:pt idx="43">
                <c:v>0.02</c:v>
              </c:pt>
              <c:pt idx="44">
                <c:v>0.02</c:v>
              </c:pt>
              <c:pt idx="45">
                <c:v>0.02</c:v>
              </c:pt>
              <c:pt idx="46">
                <c:v>0.02</c:v>
              </c:pt>
              <c:pt idx="47">
                <c:v>0.01</c:v>
              </c:pt>
              <c:pt idx="48">
                <c:v>0.02</c:v>
              </c:pt>
              <c:pt idx="49">
                <c:v>0.02</c:v>
              </c:pt>
              <c:pt idx="50">
                <c:v>0.01</c:v>
              </c:pt>
              <c:pt idx="51">
                <c:v>0.02</c:v>
              </c:pt>
              <c:pt idx="52">
                <c:v>0.02</c:v>
              </c:pt>
              <c:pt idx="53">
                <c:v>0.01</c:v>
              </c:pt>
              <c:pt idx="54">
                <c:v>0.02</c:v>
              </c:pt>
              <c:pt idx="55">
                <c:v>0.02</c:v>
              </c:pt>
              <c:pt idx="56">
                <c:v>0.02</c:v>
              </c:pt>
              <c:pt idx="57">
                <c:v>0.02</c:v>
              </c:pt>
              <c:pt idx="58">
                <c:v>0.01</c:v>
              </c:pt>
              <c:pt idx="59">
                <c:v>0.02</c:v>
              </c:pt>
              <c:pt idx="60">
                <c:v>0.02</c:v>
              </c:pt>
              <c:pt idx="61">
                <c:v>0.02</c:v>
              </c:pt>
              <c:pt idx="62">
                <c:v>0.02</c:v>
              </c:pt>
              <c:pt idx="63">
                <c:v>0.02</c:v>
              </c:pt>
              <c:pt idx="64">
                <c:v>0.02</c:v>
              </c:pt>
              <c:pt idx="65">
                <c:v>0.03</c:v>
              </c:pt>
              <c:pt idx="66">
                <c:v>0.01</c:v>
              </c:pt>
              <c:pt idx="67">
                <c:v>0.02</c:v>
              </c:pt>
              <c:pt idx="68">
                <c:v>0.02</c:v>
              </c:pt>
              <c:pt idx="69">
                <c:v>0.02</c:v>
              </c:pt>
              <c:pt idx="70">
                <c:v>0.02</c:v>
              </c:pt>
              <c:pt idx="71">
                <c:v>0.02</c:v>
              </c:pt>
              <c:pt idx="72">
                <c:v>0.02</c:v>
              </c:pt>
              <c:pt idx="73">
                <c:v>0.02</c:v>
              </c:pt>
              <c:pt idx="74">
                <c:v>0.02</c:v>
              </c:pt>
              <c:pt idx="75">
                <c:v>0.01</c:v>
              </c:pt>
              <c:pt idx="76">
                <c:v>0.02</c:v>
              </c:pt>
              <c:pt idx="77">
                <c:v>0.02</c:v>
              </c:pt>
              <c:pt idx="78">
                <c:v>0.03</c:v>
              </c:pt>
              <c:pt idx="79">
                <c:v>0.03</c:v>
              </c:pt>
              <c:pt idx="80">
                <c:v>0.03</c:v>
              </c:pt>
              <c:pt idx="81">
                <c:v>0.03</c:v>
              </c:pt>
              <c:pt idx="82">
                <c:v>0.03</c:v>
              </c:pt>
              <c:pt idx="83">
                <c:v>0.03</c:v>
              </c:pt>
              <c:pt idx="84">
                <c:v>0.03</c:v>
              </c:pt>
              <c:pt idx="85">
                <c:v>0.03</c:v>
              </c:pt>
              <c:pt idx="86">
                <c:v>0.03</c:v>
              </c:pt>
              <c:pt idx="87">
                <c:v>0.02</c:v>
              </c:pt>
              <c:pt idx="88">
                <c:v>0.03</c:v>
              </c:pt>
              <c:pt idx="89">
                <c:v>0.03</c:v>
              </c:pt>
              <c:pt idx="90">
                <c:v>0.03</c:v>
              </c:pt>
              <c:pt idx="91">
                <c:v>0.03</c:v>
              </c:pt>
              <c:pt idx="92">
                <c:v>0.02</c:v>
              </c:pt>
              <c:pt idx="93">
                <c:v>0.03</c:v>
              </c:pt>
              <c:pt idx="94">
                <c:v>0.03</c:v>
              </c:pt>
              <c:pt idx="95">
                <c:v>0.03</c:v>
              </c:pt>
              <c:pt idx="96">
                <c:v>0.03</c:v>
              </c:pt>
              <c:pt idx="97">
                <c:v>0.02</c:v>
              </c:pt>
              <c:pt idx="98">
                <c:v>0.03</c:v>
              </c:pt>
              <c:pt idx="99">
                <c:v>0.02</c:v>
              </c:pt>
              <c:pt idx="100">
                <c:v>0.03</c:v>
              </c:pt>
              <c:pt idx="101">
                <c:v>0.03</c:v>
              </c:pt>
              <c:pt idx="102">
                <c:v>0.03</c:v>
              </c:pt>
              <c:pt idx="103">
                <c:v>0.03</c:v>
              </c:pt>
              <c:pt idx="104">
                <c:v>0.03</c:v>
              </c:pt>
              <c:pt idx="105">
                <c:v>0.03</c:v>
              </c:pt>
              <c:pt idx="106">
                <c:v>0.03</c:v>
              </c:pt>
              <c:pt idx="107">
                <c:v>0.03</c:v>
              </c:pt>
              <c:pt idx="108">
                <c:v>0.03</c:v>
              </c:pt>
              <c:pt idx="109">
                <c:v>0.03</c:v>
              </c:pt>
              <c:pt idx="110">
                <c:v>0.03</c:v>
              </c:pt>
              <c:pt idx="111">
                <c:v>0.03</c:v>
              </c:pt>
              <c:pt idx="112">
                <c:v>0.03</c:v>
              </c:pt>
              <c:pt idx="113">
                <c:v>0.03</c:v>
              </c:pt>
              <c:pt idx="114">
                <c:v>0.02</c:v>
              </c:pt>
              <c:pt idx="115">
                <c:v>0.03</c:v>
              </c:pt>
              <c:pt idx="116">
                <c:v>0.02</c:v>
              </c:pt>
              <c:pt idx="117">
                <c:v>0.03</c:v>
              </c:pt>
              <c:pt idx="118">
                <c:v>0.03</c:v>
              </c:pt>
              <c:pt idx="119">
                <c:v>0.03</c:v>
              </c:pt>
              <c:pt idx="120">
                <c:v>0.03</c:v>
              </c:pt>
              <c:pt idx="121">
                <c:v>0.03</c:v>
              </c:pt>
              <c:pt idx="122">
                <c:v>0.01</c:v>
              </c:pt>
              <c:pt idx="123">
                <c:v>0</c:v>
              </c:pt>
              <c:pt idx="124">
                <c:v>0</c:v>
              </c:pt>
              <c:pt idx="125">
                <c:v>0.01</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0.01</c:v>
              </c:pt>
            </c:numLit>
          </c:val>
        </c:ser>
        <c:ser>
          <c:idx val="4"/>
          <c:order val="4"/>
          <c:tx>
            <c:v>Average of %steal</c:v>
          </c:tx>
          <c:cat>
            <c:strLit>
              <c:ptCount val="14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strLit>
          </c:cat>
          <c:val>
            <c:numLit>
              <c:formatCode>General</c:formatCode>
              <c:ptCount val="1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Lit>
          </c:val>
        </c:ser>
        <c:ser>
          <c:idx val="5"/>
          <c:order val="5"/>
          <c:tx>
            <c:v>Average of %idle</c:v>
          </c:tx>
          <c:cat>
            <c:strLit>
              <c:ptCount val="14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strLit>
          </c:cat>
          <c:val>
            <c:numLit>
              <c:formatCode>General</c:formatCode>
              <c:ptCount val="145"/>
              <c:pt idx="0">
                <c:v>99.61</c:v>
              </c:pt>
              <c:pt idx="1">
                <c:v>99.72</c:v>
              </c:pt>
              <c:pt idx="2">
                <c:v>99.83</c:v>
              </c:pt>
              <c:pt idx="3">
                <c:v>99.9</c:v>
              </c:pt>
              <c:pt idx="4">
                <c:v>99.9</c:v>
              </c:pt>
              <c:pt idx="5">
                <c:v>92.36</c:v>
              </c:pt>
              <c:pt idx="6">
                <c:v>93.62</c:v>
              </c:pt>
              <c:pt idx="7">
                <c:v>57.93</c:v>
              </c:pt>
              <c:pt idx="8">
                <c:v>60.89</c:v>
              </c:pt>
              <c:pt idx="9">
                <c:v>61.18</c:v>
              </c:pt>
              <c:pt idx="10">
                <c:v>66.260000000000005</c:v>
              </c:pt>
              <c:pt idx="11">
                <c:v>96.03</c:v>
              </c:pt>
              <c:pt idx="12">
                <c:v>88.78</c:v>
              </c:pt>
              <c:pt idx="13">
                <c:v>65.64</c:v>
              </c:pt>
              <c:pt idx="14">
                <c:v>65.63</c:v>
              </c:pt>
              <c:pt idx="15">
                <c:v>65.55</c:v>
              </c:pt>
              <c:pt idx="16">
                <c:v>67.25</c:v>
              </c:pt>
              <c:pt idx="17">
                <c:v>63.57</c:v>
              </c:pt>
              <c:pt idx="18">
                <c:v>68.209999999999994</c:v>
              </c:pt>
              <c:pt idx="19">
                <c:v>71.38</c:v>
              </c:pt>
              <c:pt idx="20">
                <c:v>69.3</c:v>
              </c:pt>
              <c:pt idx="21">
                <c:v>69.66</c:v>
              </c:pt>
              <c:pt idx="22">
                <c:v>61.98</c:v>
              </c:pt>
              <c:pt idx="23">
                <c:v>72.55</c:v>
              </c:pt>
              <c:pt idx="24">
                <c:v>68.42</c:v>
              </c:pt>
              <c:pt idx="25">
                <c:v>66.239999999999995</c:v>
              </c:pt>
              <c:pt idx="26">
                <c:v>65.22</c:v>
              </c:pt>
              <c:pt idx="27">
                <c:v>70.569999999999993</c:v>
              </c:pt>
              <c:pt idx="28">
                <c:v>69.430000000000007</c:v>
              </c:pt>
              <c:pt idx="29">
                <c:v>67.849999999999994</c:v>
              </c:pt>
              <c:pt idx="30">
                <c:v>69.42</c:v>
              </c:pt>
              <c:pt idx="31">
                <c:v>69.61</c:v>
              </c:pt>
              <c:pt idx="32">
                <c:v>67.27</c:v>
              </c:pt>
              <c:pt idx="33">
                <c:v>70.5</c:v>
              </c:pt>
              <c:pt idx="34">
                <c:v>67.63</c:v>
              </c:pt>
              <c:pt idx="35">
                <c:v>70.650000000000006</c:v>
              </c:pt>
              <c:pt idx="36">
                <c:v>71.56</c:v>
              </c:pt>
              <c:pt idx="37">
                <c:v>70.650000000000006</c:v>
              </c:pt>
              <c:pt idx="38">
                <c:v>69.13</c:v>
              </c:pt>
              <c:pt idx="39">
                <c:v>73.459999999999994</c:v>
              </c:pt>
              <c:pt idx="40">
                <c:v>68.680000000000007</c:v>
              </c:pt>
              <c:pt idx="41">
                <c:v>68.67</c:v>
              </c:pt>
              <c:pt idx="42">
                <c:v>71.42</c:v>
              </c:pt>
              <c:pt idx="43">
                <c:v>70.16</c:v>
              </c:pt>
              <c:pt idx="44">
                <c:v>71.56</c:v>
              </c:pt>
              <c:pt idx="45">
                <c:v>69.72</c:v>
              </c:pt>
              <c:pt idx="46">
                <c:v>70.959999999999994</c:v>
              </c:pt>
              <c:pt idx="47">
                <c:v>67.709999999999994</c:v>
              </c:pt>
              <c:pt idx="48">
                <c:v>71.86</c:v>
              </c:pt>
              <c:pt idx="49">
                <c:v>71.760000000000005</c:v>
              </c:pt>
              <c:pt idx="50">
                <c:v>69.02</c:v>
              </c:pt>
              <c:pt idx="51">
                <c:v>68.27</c:v>
              </c:pt>
              <c:pt idx="52">
                <c:v>71.52</c:v>
              </c:pt>
              <c:pt idx="53">
                <c:v>70.97</c:v>
              </c:pt>
              <c:pt idx="54">
                <c:v>70.8</c:v>
              </c:pt>
              <c:pt idx="55">
                <c:v>69.69</c:v>
              </c:pt>
              <c:pt idx="56">
                <c:v>70.7</c:v>
              </c:pt>
              <c:pt idx="57">
                <c:v>72.36</c:v>
              </c:pt>
              <c:pt idx="58">
                <c:v>73.2</c:v>
              </c:pt>
              <c:pt idx="59">
                <c:v>72.41</c:v>
              </c:pt>
              <c:pt idx="60">
                <c:v>69.92</c:v>
              </c:pt>
              <c:pt idx="61">
                <c:v>72.41</c:v>
              </c:pt>
              <c:pt idx="62">
                <c:v>72.14</c:v>
              </c:pt>
              <c:pt idx="63">
                <c:v>71.53</c:v>
              </c:pt>
              <c:pt idx="64">
                <c:v>75.34</c:v>
              </c:pt>
              <c:pt idx="65">
                <c:v>70.930000000000007</c:v>
              </c:pt>
              <c:pt idx="66">
                <c:v>71.09</c:v>
              </c:pt>
              <c:pt idx="67">
                <c:v>73.89</c:v>
              </c:pt>
              <c:pt idx="68">
                <c:v>72.28</c:v>
              </c:pt>
              <c:pt idx="69">
                <c:v>71.91</c:v>
              </c:pt>
              <c:pt idx="70">
                <c:v>74.39</c:v>
              </c:pt>
              <c:pt idx="71">
                <c:v>72.599999999999994</c:v>
              </c:pt>
              <c:pt idx="72">
                <c:v>73.27</c:v>
              </c:pt>
              <c:pt idx="73">
                <c:v>72.66</c:v>
              </c:pt>
              <c:pt idx="74">
                <c:v>72.64</c:v>
              </c:pt>
              <c:pt idx="75">
                <c:v>73.150000000000006</c:v>
              </c:pt>
              <c:pt idx="76">
                <c:v>72.56</c:v>
              </c:pt>
              <c:pt idx="77">
                <c:v>72.41</c:v>
              </c:pt>
              <c:pt idx="78">
                <c:v>71.930000000000007</c:v>
              </c:pt>
              <c:pt idx="79">
                <c:v>70.69</c:v>
              </c:pt>
              <c:pt idx="80">
                <c:v>71.290000000000006</c:v>
              </c:pt>
              <c:pt idx="81">
                <c:v>71.75</c:v>
              </c:pt>
              <c:pt idx="82">
                <c:v>71.260000000000005</c:v>
              </c:pt>
              <c:pt idx="83">
                <c:v>71.94</c:v>
              </c:pt>
              <c:pt idx="84">
                <c:v>71.34</c:v>
              </c:pt>
              <c:pt idx="85">
                <c:v>71.16</c:v>
              </c:pt>
              <c:pt idx="86">
                <c:v>72.38</c:v>
              </c:pt>
              <c:pt idx="87">
                <c:v>71.010000000000005</c:v>
              </c:pt>
              <c:pt idx="88">
                <c:v>71.900000000000006</c:v>
              </c:pt>
              <c:pt idx="89">
                <c:v>72.63</c:v>
              </c:pt>
              <c:pt idx="90">
                <c:v>70.680000000000007</c:v>
              </c:pt>
              <c:pt idx="91">
                <c:v>72.17</c:v>
              </c:pt>
              <c:pt idx="92">
                <c:v>71.069999999999993</c:v>
              </c:pt>
              <c:pt idx="93">
                <c:v>72.010000000000005</c:v>
              </c:pt>
              <c:pt idx="94">
                <c:v>70.790000000000006</c:v>
              </c:pt>
              <c:pt idx="95">
                <c:v>71.12</c:v>
              </c:pt>
              <c:pt idx="96">
                <c:v>73.67</c:v>
              </c:pt>
              <c:pt idx="97">
                <c:v>70.41</c:v>
              </c:pt>
              <c:pt idx="98">
                <c:v>71.510000000000005</c:v>
              </c:pt>
              <c:pt idx="99">
                <c:v>72.94</c:v>
              </c:pt>
              <c:pt idx="100">
                <c:v>71.13</c:v>
              </c:pt>
              <c:pt idx="101">
                <c:v>70.77</c:v>
              </c:pt>
              <c:pt idx="102">
                <c:v>73.55</c:v>
              </c:pt>
              <c:pt idx="103">
                <c:v>71.58</c:v>
              </c:pt>
              <c:pt idx="104">
                <c:v>71.31</c:v>
              </c:pt>
              <c:pt idx="105">
                <c:v>72.27</c:v>
              </c:pt>
              <c:pt idx="106">
                <c:v>71.430000000000007</c:v>
              </c:pt>
              <c:pt idx="107">
                <c:v>69.86</c:v>
              </c:pt>
              <c:pt idx="108">
                <c:v>72.98</c:v>
              </c:pt>
              <c:pt idx="109">
                <c:v>72.540000000000006</c:v>
              </c:pt>
              <c:pt idx="110">
                <c:v>69.319999999999993</c:v>
              </c:pt>
              <c:pt idx="111">
                <c:v>73.77</c:v>
              </c:pt>
              <c:pt idx="112">
                <c:v>70.86</c:v>
              </c:pt>
              <c:pt idx="113">
                <c:v>70.98</c:v>
              </c:pt>
              <c:pt idx="114">
                <c:v>72.39</c:v>
              </c:pt>
              <c:pt idx="115">
                <c:v>70.23</c:v>
              </c:pt>
              <c:pt idx="116">
                <c:v>71.25</c:v>
              </c:pt>
              <c:pt idx="117">
                <c:v>72.33</c:v>
              </c:pt>
              <c:pt idx="118">
                <c:v>70.930000000000007</c:v>
              </c:pt>
              <c:pt idx="119">
                <c:v>70.61</c:v>
              </c:pt>
              <c:pt idx="120">
                <c:v>72.209999999999994</c:v>
              </c:pt>
              <c:pt idx="121">
                <c:v>70.03</c:v>
              </c:pt>
              <c:pt idx="122">
                <c:v>76.44</c:v>
              </c:pt>
              <c:pt idx="123">
                <c:v>79.05</c:v>
              </c:pt>
              <c:pt idx="124">
                <c:v>64.77</c:v>
              </c:pt>
              <c:pt idx="125">
                <c:v>66.78</c:v>
              </c:pt>
              <c:pt idx="126">
                <c:v>67.87</c:v>
              </c:pt>
              <c:pt idx="127">
                <c:v>68.12</c:v>
              </c:pt>
              <c:pt idx="128">
                <c:v>85.4</c:v>
              </c:pt>
              <c:pt idx="129">
                <c:v>75.37</c:v>
              </c:pt>
              <c:pt idx="130">
                <c:v>68.92</c:v>
              </c:pt>
              <c:pt idx="131">
                <c:v>68.11</c:v>
              </c:pt>
              <c:pt idx="132">
                <c:v>68.62</c:v>
              </c:pt>
              <c:pt idx="133">
                <c:v>68.3</c:v>
              </c:pt>
              <c:pt idx="134">
                <c:v>68.209999999999994</c:v>
              </c:pt>
              <c:pt idx="135">
                <c:v>68.05</c:v>
              </c:pt>
              <c:pt idx="136">
                <c:v>67.27</c:v>
              </c:pt>
              <c:pt idx="137">
                <c:v>68.47</c:v>
              </c:pt>
              <c:pt idx="138">
                <c:v>68.5</c:v>
              </c:pt>
              <c:pt idx="139">
                <c:v>68.099999999999994</c:v>
              </c:pt>
              <c:pt idx="140">
                <c:v>67.959999999999994</c:v>
              </c:pt>
              <c:pt idx="141">
                <c:v>67.66</c:v>
              </c:pt>
              <c:pt idx="142">
                <c:v>68.239999999999995</c:v>
              </c:pt>
              <c:pt idx="143">
                <c:v>76.89</c:v>
              </c:pt>
              <c:pt idx="144">
                <c:v>95.01</c:v>
              </c:pt>
            </c:numLit>
          </c:val>
        </c:ser>
        <c:dLbls>
          <c:showLegendKey val="0"/>
          <c:showVal val="0"/>
          <c:showCatName val="0"/>
          <c:showSerName val="0"/>
          <c:showPercent val="0"/>
          <c:showBubbleSize val="0"/>
        </c:dLbls>
        <c:axId val="522651184"/>
        <c:axId val="522646088"/>
      </c:areaChart>
      <c:catAx>
        <c:axId val="522651184"/>
        <c:scaling>
          <c:orientation val="minMax"/>
        </c:scaling>
        <c:delete val="0"/>
        <c:axPos val="b"/>
        <c:numFmt formatCode="General" sourceLinked="1"/>
        <c:majorTickMark val="none"/>
        <c:minorTickMark val="none"/>
        <c:tickLblPos val="nextTo"/>
        <c:crossAx val="522646088"/>
        <c:crosses val="autoZero"/>
        <c:auto val="1"/>
        <c:lblAlgn val="ctr"/>
        <c:lblOffset val="100"/>
        <c:noMultiLvlLbl val="0"/>
      </c:catAx>
      <c:valAx>
        <c:axId val="522646088"/>
        <c:scaling>
          <c:orientation val="minMax"/>
        </c:scaling>
        <c:delete val="0"/>
        <c:axPos val="l"/>
        <c:majorGridlines/>
        <c:title>
          <c:overlay val="0"/>
        </c:title>
        <c:numFmt formatCode="General" sourceLinked="1"/>
        <c:majorTickMark val="none"/>
        <c:minorTickMark val="none"/>
        <c:tickLblPos val="nextTo"/>
        <c:crossAx val="522651184"/>
        <c:crosses val="autoZero"/>
        <c:crossBetween val="midCat"/>
      </c:valAx>
    </c:plotArea>
    <c:legend>
      <c:legendPos val="b"/>
      <c:overlay val="0"/>
    </c:legend>
    <c:plotVisOnly val="1"/>
    <c:dispBlanksAs val="gap"/>
    <c:showDLblsOverMax val="0"/>
  </c:chart>
  <c:spPr>
    <a:ln>
      <a:solidFill>
        <a:schemeClr val="accent1"/>
      </a:solidFill>
    </a:ln>
  </c:spPr>
  <c:externalData r:id="rId1">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1" dirty="0" err="1"/>
              <a:t>1TB&amp;10TB</a:t>
            </a:r>
            <a:r>
              <a:rPr lang="en-US" sz="1000" b="1" baseline="0" dirty="0"/>
              <a:t> </a:t>
            </a:r>
            <a:r>
              <a:rPr lang="en-US" sz="1000" b="1" dirty="0"/>
              <a:t>Query Success %(54 TPC-DS</a:t>
            </a:r>
            <a:r>
              <a:rPr lang="en-US" sz="1000" b="1" baseline="0" dirty="0"/>
              <a:t> Queries</a:t>
            </a:r>
            <a:r>
              <a:rPr lang="en-US" sz="1000" b="1" dirty="0"/>
              <a:t>)</a:t>
            </a:r>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Query Success %</c:v>
                </c:pt>
              </c:strCache>
            </c:strRef>
          </c:tx>
          <c:spPr>
            <a:solidFill>
              <a:schemeClr val="accent1"/>
            </a:solidFill>
            <a:ln>
              <a:noFill/>
            </a:ln>
            <a:effectLst/>
          </c:spPr>
          <c:invertIfNegative val="0"/>
          <c:cat>
            <c:strRef>
              <c:f>Sheet1!$A$2:$A$5</c:f>
              <c:strCache>
                <c:ptCount val="4"/>
                <c:pt idx="0">
                  <c:v>spark-parquet</c:v>
                </c:pt>
                <c:pt idx="1">
                  <c:v>spark-orc</c:v>
                </c:pt>
                <c:pt idx="2">
                  <c:v>presto-parquet</c:v>
                </c:pt>
                <c:pt idx="3">
                  <c:v>presto-parquet</c:v>
                </c:pt>
              </c:strCache>
            </c:strRef>
          </c:cat>
          <c:val>
            <c:numRef>
              <c:f>Sheet1!$B$2:$B$5</c:f>
              <c:numCache>
                <c:formatCode>0%</c:formatCode>
                <c:ptCount val="4"/>
                <c:pt idx="0">
                  <c:v>1</c:v>
                </c:pt>
                <c:pt idx="1">
                  <c:v>1</c:v>
                </c:pt>
                <c:pt idx="2">
                  <c:v>1</c:v>
                </c:pt>
                <c:pt idx="3">
                  <c:v>1</c:v>
                </c:pt>
              </c:numCache>
            </c:numRef>
          </c:val>
        </c:ser>
        <c:dLbls>
          <c:showLegendKey val="0"/>
          <c:showVal val="0"/>
          <c:showCatName val="0"/>
          <c:showSerName val="0"/>
          <c:showPercent val="0"/>
          <c:showBubbleSize val="0"/>
        </c:dLbls>
        <c:gapWidth val="219"/>
        <c:overlap val="-27"/>
        <c:axId val="519946080"/>
        <c:axId val="519951568"/>
      </c:barChart>
      <c:catAx>
        <c:axId val="51994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19951568"/>
        <c:crosses val="autoZero"/>
        <c:auto val="1"/>
        <c:lblAlgn val="ctr"/>
        <c:lblOffset val="100"/>
        <c:noMultiLvlLbl val="0"/>
      </c:catAx>
      <c:valAx>
        <c:axId val="519951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946080"/>
        <c:crosses val="autoZero"/>
        <c:crossBetween val="between"/>
      </c:valAx>
      <c:spPr>
        <a:noFill/>
        <a:ln>
          <a:noFill/>
        </a:ln>
        <a:effectLst/>
      </c:spPr>
    </c:plotArea>
    <c:plotVisOnly val="1"/>
    <c:dispBlanksAs val="gap"/>
    <c:showDLblsOverMax val="0"/>
  </c:chart>
  <c:spPr>
    <a:solidFill>
      <a:schemeClr val="bg1"/>
    </a:solidFill>
    <a:ln>
      <a:solidFill>
        <a:schemeClr val="accent1"/>
      </a:solid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Count of Issue Type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s>
    <c:plotArea>
      <c:layout>
        <c:manualLayout>
          <c:layoutTarget val="inner"/>
          <c:xMode val="edge"/>
          <c:yMode val="edge"/>
          <c:x val="0.28364960081409701"/>
          <c:y val="0.19710418016768536"/>
          <c:w val="0.69428902556869121"/>
          <c:h val="0.71555843577287581"/>
        </c:manualLayout>
      </c:layout>
      <c:barChart>
        <c:barDir val="bar"/>
        <c:grouping val="clustered"/>
        <c:varyColors val="0"/>
        <c:ser>
          <c:idx val="0"/>
          <c:order val="0"/>
          <c:tx>
            <c:v>Total</c:v>
          </c:tx>
          <c:spPr>
            <a:solidFill>
              <a:schemeClr val="accent1"/>
            </a:solidFill>
            <a:ln>
              <a:noFill/>
            </a:ln>
            <a:effectLst/>
          </c:spPr>
          <c:invertIfNegative val="0"/>
          <c:cat>
            <c:strLit>
              <c:ptCount val="7"/>
              <c:pt idx="0">
                <c:v>Ceph issue</c:v>
              </c:pt>
              <c:pt idx="1">
                <c:v>Compatible issue</c:v>
              </c:pt>
              <c:pt idx="2">
                <c:v>Deployment issue</c:v>
              </c:pt>
              <c:pt idx="3">
                <c:v>Improper default configuration</c:v>
              </c:pt>
              <c:pt idx="4">
                <c:v>Middleware issue</c:v>
              </c:pt>
              <c:pt idx="5">
                <c:v>Runtime issue</c:v>
              </c:pt>
              <c:pt idx="6">
                <c:v>S3a driver issue</c:v>
              </c:pt>
            </c:strLit>
          </c:cat>
          <c:val>
            <c:numLit>
              <c:formatCode>General</c:formatCode>
              <c:ptCount val="7"/>
              <c:pt idx="0">
                <c:v>1</c:v>
              </c:pt>
              <c:pt idx="1">
                <c:v>2</c:v>
              </c:pt>
              <c:pt idx="2">
                <c:v>2</c:v>
              </c:pt>
              <c:pt idx="3">
                <c:v>14</c:v>
              </c:pt>
              <c:pt idx="4">
                <c:v>1</c:v>
              </c:pt>
              <c:pt idx="5">
                <c:v>2</c:v>
              </c:pt>
              <c:pt idx="6">
                <c:v>1</c:v>
              </c:pt>
            </c:numLit>
          </c:val>
        </c:ser>
        <c:dLbls>
          <c:showLegendKey val="0"/>
          <c:showVal val="0"/>
          <c:showCatName val="0"/>
          <c:showSerName val="0"/>
          <c:showPercent val="0"/>
          <c:showBubbleSize val="0"/>
        </c:dLbls>
        <c:gapWidth val="182"/>
        <c:axId val="519950000"/>
        <c:axId val="519946472"/>
      </c:barChart>
      <c:catAx>
        <c:axId val="519950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946472"/>
        <c:crosses val="autoZero"/>
        <c:auto val="1"/>
        <c:lblAlgn val="ctr"/>
        <c:lblOffset val="100"/>
        <c:noMultiLvlLbl val="0"/>
      </c:catAx>
      <c:valAx>
        <c:axId val="519946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950000"/>
        <c:crosses val="autoZero"/>
        <c:crossBetween val="between"/>
      </c:valAx>
      <c:spPr>
        <a:noFill/>
        <a:ln>
          <a:noFill/>
        </a:ln>
        <a:effectLst/>
      </c:spPr>
    </c:plotArea>
    <c:plotVisOnly val="1"/>
    <c:dispBlanksAs val="gap"/>
    <c:showDLblsOverMax val="0"/>
  </c:chart>
  <c:spPr>
    <a:solidFill>
      <a:srgbClr val="FFFFFF"/>
    </a:solidFill>
    <a:ln>
      <a:solidFill>
        <a:schemeClr val="accent1"/>
      </a:solidFill>
    </a:ln>
    <a:effectLst/>
  </c:spPr>
  <c:txPr>
    <a:bodyPr/>
    <a:lstStyle/>
    <a:p>
      <a:pPr>
        <a:defRPr/>
      </a:pPr>
      <a:endParaRPr lang="en-US"/>
    </a:p>
  </c:txPr>
  <c:externalData r:id="rId3">
    <c:autoUpdate val="0"/>
  </c:externalData>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Performance Comparision of Disaggregated analytics storage </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4"/>
          <c:order val="0"/>
          <c:tx>
            <c:strRef>
              <c:f>summary!$B$58</c:f>
              <c:strCache>
                <c:ptCount val="1"/>
                <c:pt idx="0">
                  <c:v>spark(yarn)  +  Local HDFS (HDD)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summary!$C$57:$F$57</c:f>
              <c:strCache>
                <c:ptCount val="4"/>
                <c:pt idx="0">
                  <c:v>Batch Query (54 quiries)</c:v>
                </c:pt>
                <c:pt idx="1">
                  <c:v>IO INTENSIVE (7 quiries)</c:v>
                </c:pt>
                <c:pt idx="2">
                  <c:v>TERASORT 1T</c:v>
                </c:pt>
                <c:pt idx="3">
                  <c:v>KMEANS 374g</c:v>
                </c:pt>
              </c:strCache>
            </c:strRef>
          </c:cat>
          <c:val>
            <c:numRef>
              <c:f>summary!$C$58:$F$58</c:f>
              <c:numCache>
                <c:formatCode>0.0_);[Red]\(0.0\)</c:formatCode>
                <c:ptCount val="4"/>
                <c:pt idx="0">
                  <c:v>1</c:v>
                </c:pt>
                <c:pt idx="1">
                  <c:v>1</c:v>
                </c:pt>
                <c:pt idx="2">
                  <c:v>1</c:v>
                </c:pt>
                <c:pt idx="3">
                  <c:v>1</c:v>
                </c:pt>
              </c:numCache>
            </c:numRef>
          </c:val>
        </c:ser>
        <c:ser>
          <c:idx val="3"/>
          <c:order val="1"/>
          <c:tx>
            <c:strRef>
              <c:f>summary!$B$59</c:f>
              <c:strCache>
                <c:ptCount val="1"/>
                <c:pt idx="0">
                  <c:v>spark(yarn)  +  Remote HDFS (HDD)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summary!$C$57:$F$57</c:f>
              <c:strCache>
                <c:ptCount val="4"/>
                <c:pt idx="0">
                  <c:v>Batch Query (54 quiries)</c:v>
                </c:pt>
                <c:pt idx="1">
                  <c:v>IO INTENSIVE (7 quiries)</c:v>
                </c:pt>
                <c:pt idx="2">
                  <c:v>TERASORT 1T</c:v>
                </c:pt>
                <c:pt idx="3">
                  <c:v>KMEANS 374g</c:v>
                </c:pt>
              </c:strCache>
            </c:strRef>
          </c:cat>
          <c:val>
            <c:numRef>
              <c:f>summary!$C$59:$F$59</c:f>
              <c:numCache>
                <c:formatCode>0.0_);[Red]\(0.0\)</c:formatCode>
                <c:ptCount val="4"/>
                <c:pt idx="0">
                  <c:v>0.93806272330289797</c:v>
                </c:pt>
                <c:pt idx="1">
                  <c:v>0.92703743315508014</c:v>
                </c:pt>
                <c:pt idx="2">
                  <c:v>1.0712954333643989</c:v>
                </c:pt>
                <c:pt idx="3">
                  <c:v>0.93250359023456197</c:v>
                </c:pt>
              </c:numCache>
            </c:numRef>
          </c:val>
        </c:ser>
        <c:ser>
          <c:idx val="0"/>
          <c:order val="2"/>
          <c:tx>
            <c:strRef>
              <c:f>summary!$B$60</c:f>
              <c:strCache>
                <c:ptCount val="1"/>
                <c:pt idx="0">
                  <c:v>spark(yarn) +  S3 (HDD)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summary!$C$57:$F$57</c:f>
              <c:strCache>
                <c:ptCount val="4"/>
                <c:pt idx="0">
                  <c:v>Batch Query (54 quiries)</c:v>
                </c:pt>
                <c:pt idx="1">
                  <c:v>IO INTENSIVE (7 quiries)</c:v>
                </c:pt>
                <c:pt idx="2">
                  <c:v>TERASORT 1T</c:v>
                </c:pt>
                <c:pt idx="3">
                  <c:v>KMEANS 374g</c:v>
                </c:pt>
              </c:strCache>
            </c:strRef>
          </c:cat>
          <c:val>
            <c:numRef>
              <c:f>summary!$C$60:$F$60</c:f>
              <c:numCache>
                <c:formatCode>0.0_);[Red]\(0.0\)</c:formatCode>
                <c:ptCount val="4"/>
                <c:pt idx="0">
                  <c:v>0.70473605726215327</c:v>
                </c:pt>
                <c:pt idx="1">
                  <c:v>0.6235827338129496</c:v>
                </c:pt>
                <c:pt idx="2">
                  <c:v>0.39947871416159864</c:v>
                </c:pt>
                <c:pt idx="3">
                  <c:v>0.53443072702331962</c:v>
                </c:pt>
              </c:numCache>
            </c:numRef>
          </c:val>
        </c:ser>
        <c:dLbls>
          <c:showLegendKey val="0"/>
          <c:showVal val="0"/>
          <c:showCatName val="0"/>
          <c:showSerName val="0"/>
          <c:showPercent val="0"/>
          <c:showBubbleSize val="0"/>
        </c:dLbls>
        <c:gapWidth val="219"/>
        <c:overlap val="-27"/>
        <c:axId val="519950392"/>
        <c:axId val="519950784"/>
        <c:extLst/>
      </c:barChart>
      <c:catAx>
        <c:axId val="51995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19950784"/>
        <c:crosses val="autoZero"/>
        <c:auto val="1"/>
        <c:lblAlgn val="ctr"/>
        <c:lblOffset val="100"/>
        <c:noMultiLvlLbl val="0"/>
      </c:catAx>
      <c:valAx>
        <c:axId val="519950784"/>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19950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9050" cap="flat" cmpd="sng" algn="ctr">
      <a:solidFill>
        <a:schemeClr val="accent1"/>
      </a:solidFill>
      <a:round/>
    </a:ln>
    <a:effectLst/>
  </c:spPr>
  <c:txPr>
    <a:bodyPr/>
    <a:lstStyle/>
    <a:p>
      <a:pPr>
        <a:defRPr sz="8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baseline="0">
                <a:effectLst/>
              </a:rPr>
              <a:t>Performance Comparision of spark on </a:t>
            </a:r>
            <a:r>
              <a:rPr lang="en-US" altLang="zh-CN" sz="1400" b="0" i="0" baseline="0">
                <a:effectLst/>
              </a:rPr>
              <a:t>yarn and K8s </a:t>
            </a:r>
            <a:r>
              <a:rPr lang="en-US" sz="1400" b="0" i="0" baseline="0">
                <a:effectLst/>
              </a:rPr>
              <a:t>with different workloads </a:t>
            </a:r>
            <a:r>
              <a:rPr lang="en-US" altLang="zh-CN" sz="1400"/>
              <a:t>(Normalized)</a:t>
            </a: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4"/>
          <c:order val="0"/>
          <c:tx>
            <c:strRef>
              <c:f>summary!$B$38</c:f>
              <c:strCache>
                <c:ptCount val="1"/>
                <c:pt idx="0">
                  <c:v>spark(yarn)  +  Local HDFS (HDD)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summary!$C$37:$J$37</c:f>
              <c:strCache>
                <c:ptCount val="6"/>
                <c:pt idx="0">
                  <c:v>Spark-Sql scala
 (extracted 54 quiries)</c:v>
                </c:pt>
                <c:pt idx="1">
                  <c:v>Spark-Sql scala
 (extracted 7 quiries)</c:v>
                </c:pt>
                <c:pt idx="2">
                  <c:v>TERASORT 100G</c:v>
                </c:pt>
                <c:pt idx="3">
                  <c:v>KMEANS 76G</c:v>
                </c:pt>
                <c:pt idx="4">
                  <c:v>TERASORT 1T</c:v>
                </c:pt>
                <c:pt idx="5">
                  <c:v>KMEANS 374g</c:v>
                </c:pt>
              </c:strCache>
            </c:strRef>
          </c:cat>
          <c:val>
            <c:numRef>
              <c:f>summary!$C$38:$J$38</c:f>
              <c:numCache>
                <c:formatCode>0.00_);[Red]\(0.00\)</c:formatCode>
                <c:ptCount val="6"/>
                <c:pt idx="0">
                  <c:v>1</c:v>
                </c:pt>
                <c:pt idx="1">
                  <c:v>1</c:v>
                </c:pt>
                <c:pt idx="2">
                  <c:v>1</c:v>
                </c:pt>
                <c:pt idx="3">
                  <c:v>1</c:v>
                </c:pt>
                <c:pt idx="4">
                  <c:v>1</c:v>
                </c:pt>
                <c:pt idx="5">
                  <c:v>1</c:v>
                </c:pt>
              </c:numCache>
            </c:numRef>
          </c:val>
        </c:ser>
        <c:ser>
          <c:idx val="1"/>
          <c:order val="1"/>
          <c:tx>
            <c:strRef>
              <c:f>summary!$B$39</c:f>
              <c:strCache>
                <c:ptCount val="1"/>
                <c:pt idx="0">
                  <c:v>spark(yarn)  +  Remote HDFS (HDD)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summary!$C$37:$J$37</c:f>
              <c:strCache>
                <c:ptCount val="6"/>
                <c:pt idx="0">
                  <c:v>Spark-Sql scala
 (extracted 54 quiries)</c:v>
                </c:pt>
                <c:pt idx="1">
                  <c:v>Spark-Sql scala
 (extracted 7 quiries)</c:v>
                </c:pt>
                <c:pt idx="2">
                  <c:v>TERASORT 100G</c:v>
                </c:pt>
                <c:pt idx="3">
                  <c:v>KMEANS 76G</c:v>
                </c:pt>
                <c:pt idx="4">
                  <c:v>TERASORT 1T</c:v>
                </c:pt>
                <c:pt idx="5">
                  <c:v>KMEANS 374g</c:v>
                </c:pt>
              </c:strCache>
            </c:strRef>
          </c:cat>
          <c:val>
            <c:numRef>
              <c:f>summary!$C$39:$J$39</c:f>
              <c:numCache>
                <c:formatCode>0.00_);[Red]\(0.00\)</c:formatCode>
                <c:ptCount val="6"/>
                <c:pt idx="0">
                  <c:v>0.95783555867884751</c:v>
                </c:pt>
                <c:pt idx="1">
                  <c:v>0.8936170212765957</c:v>
                </c:pt>
                <c:pt idx="2">
                  <c:v>1.2398120236994568</c:v>
                </c:pt>
                <c:pt idx="3">
                  <c:v>1.0523003741049972</c:v>
                </c:pt>
                <c:pt idx="4">
                  <c:v>1.3451600127112902</c:v>
                </c:pt>
                <c:pt idx="5">
                  <c:v>0.96135760676870174</c:v>
                </c:pt>
              </c:numCache>
            </c:numRef>
          </c:val>
        </c:ser>
        <c:ser>
          <c:idx val="0"/>
          <c:order val="2"/>
          <c:tx>
            <c:strRef>
              <c:f>summary!$B$43</c:f>
              <c:strCache>
                <c:ptCount val="1"/>
                <c:pt idx="0">
                  <c:v>spark(k8s) + Local HDFS (HDD)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summary!$C$37:$J$37</c:f>
              <c:strCache>
                <c:ptCount val="6"/>
                <c:pt idx="0">
                  <c:v>Spark-Sql scala
 (extracted 54 quiries)</c:v>
                </c:pt>
                <c:pt idx="1">
                  <c:v>Spark-Sql scala
 (extracted 7 quiries)</c:v>
                </c:pt>
                <c:pt idx="2">
                  <c:v>TERASORT 100G</c:v>
                </c:pt>
                <c:pt idx="3">
                  <c:v>KMEANS 76G</c:v>
                </c:pt>
                <c:pt idx="4">
                  <c:v>TERASORT 1T</c:v>
                </c:pt>
                <c:pt idx="5">
                  <c:v>KMEANS 374g</c:v>
                </c:pt>
              </c:strCache>
            </c:strRef>
          </c:cat>
          <c:val>
            <c:numRef>
              <c:f>summary!$C$43:$J$43</c:f>
              <c:numCache>
                <c:formatCode>0.00_);[Red]\(0.00\)</c:formatCode>
                <c:ptCount val="6"/>
                <c:pt idx="0">
                  <c:v>0.98589511754068715</c:v>
                </c:pt>
                <c:pt idx="1">
                  <c:v>0.95454545454545459</c:v>
                </c:pt>
                <c:pt idx="2">
                  <c:v>0.86829118773946357</c:v>
                </c:pt>
                <c:pt idx="3">
                  <c:v>1.249235294117647</c:v>
                </c:pt>
                <c:pt idx="4">
                  <c:v>0.84071960569550941</c:v>
                </c:pt>
                <c:pt idx="5">
                  <c:v>0.98617848101265815</c:v>
                </c:pt>
              </c:numCache>
            </c:numRef>
          </c:val>
        </c:ser>
        <c:ser>
          <c:idx val="2"/>
          <c:order val="3"/>
          <c:tx>
            <c:strRef>
              <c:f>summary!$B$44</c:f>
              <c:strCache>
                <c:ptCount val="1"/>
                <c:pt idx="0">
                  <c:v>spark(k8s) +  Remote HDFS (HDD)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summary!$C$37:$J$37</c:f>
              <c:strCache>
                <c:ptCount val="6"/>
                <c:pt idx="0">
                  <c:v>Spark-Sql scala
 (extracted 54 quiries)</c:v>
                </c:pt>
                <c:pt idx="1">
                  <c:v>Spark-Sql scala
 (extracted 7 quiries)</c:v>
                </c:pt>
                <c:pt idx="2">
                  <c:v>TERASORT 100G</c:v>
                </c:pt>
                <c:pt idx="3">
                  <c:v>KMEANS 76G</c:v>
                </c:pt>
                <c:pt idx="4">
                  <c:v>TERASORT 1T</c:v>
                </c:pt>
                <c:pt idx="5">
                  <c:v>KMEANS 374g</c:v>
                </c:pt>
              </c:strCache>
            </c:strRef>
          </c:cat>
          <c:val>
            <c:numRef>
              <c:f>summary!$C$44:$J$44</c:f>
              <c:numCache>
                <c:formatCode>0.00_);[Red]\(0.00\)</c:formatCode>
                <c:ptCount val="6"/>
                <c:pt idx="0">
                  <c:v>0.97601145721446469</c:v>
                </c:pt>
                <c:pt idx="1">
                  <c:v>0.87958115183246077</c:v>
                </c:pt>
                <c:pt idx="2">
                  <c:v>0.89930158730158727</c:v>
                </c:pt>
                <c:pt idx="3">
                  <c:v>1.4990823529411765</c:v>
                </c:pt>
                <c:pt idx="4">
                  <c:v>0.7883365285861007</c:v>
                </c:pt>
                <c:pt idx="5">
                  <c:v>1.0056983648881239</c:v>
                </c:pt>
              </c:numCache>
            </c:numRef>
          </c:val>
        </c:ser>
        <c:dLbls>
          <c:showLegendKey val="0"/>
          <c:showVal val="0"/>
          <c:showCatName val="0"/>
          <c:showSerName val="0"/>
          <c:showPercent val="0"/>
          <c:showBubbleSize val="0"/>
        </c:dLbls>
        <c:gapWidth val="219"/>
        <c:overlap val="-27"/>
        <c:axId val="521465464"/>
        <c:axId val="521467424"/>
      </c:barChart>
      <c:catAx>
        <c:axId val="52146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467424"/>
        <c:crosses val="autoZero"/>
        <c:auto val="1"/>
        <c:lblAlgn val="ctr"/>
        <c:lblOffset val="100"/>
        <c:noMultiLvlLbl val="0"/>
      </c:catAx>
      <c:valAx>
        <c:axId val="521467424"/>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465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Alluxio Acceleration of Disaggregated analytics storage</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4"/>
          <c:order val="0"/>
          <c:tx>
            <c:strRef>
              <c:f>summary!$B$58</c:f>
              <c:strCache>
                <c:ptCount val="1"/>
                <c:pt idx="0">
                  <c:v>spark(yarn)  +  Local HDFS (HDD)</c:v>
                </c:pt>
              </c:strCache>
            </c:strRef>
          </c:tx>
          <c:spPr>
            <a:solidFill>
              <a:schemeClr val="accent5"/>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summary!$C$57:$F$57</c:f>
              <c:strCache>
                <c:ptCount val="4"/>
                <c:pt idx="0">
                  <c:v>Batch Query (54 quiries)</c:v>
                </c:pt>
                <c:pt idx="1">
                  <c:v>IO INTENSIVE (7 quiries)</c:v>
                </c:pt>
                <c:pt idx="2">
                  <c:v>TERASORT 1T</c:v>
                </c:pt>
                <c:pt idx="3">
                  <c:v>KMEANS 374g</c:v>
                </c:pt>
              </c:strCache>
            </c:strRef>
          </c:cat>
          <c:val>
            <c:numRef>
              <c:f>summary!$C$58:$F$58</c:f>
              <c:numCache>
                <c:formatCode>0.0_);[Red]\(0.0\)</c:formatCode>
                <c:ptCount val="4"/>
                <c:pt idx="0">
                  <c:v>1</c:v>
                </c:pt>
                <c:pt idx="1">
                  <c:v>1</c:v>
                </c:pt>
                <c:pt idx="2">
                  <c:v>1</c:v>
                </c:pt>
                <c:pt idx="3">
                  <c:v>1</c:v>
                </c:pt>
              </c:numCache>
            </c:numRef>
          </c:val>
        </c:ser>
        <c:ser>
          <c:idx val="0"/>
          <c:order val="1"/>
          <c:tx>
            <c:strRef>
              <c:f>summary!$B$60</c:f>
              <c:strCache>
                <c:ptCount val="1"/>
                <c:pt idx="0">
                  <c:v>spark(yarn) +  S3 (HDD)</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summary!$C$57:$F$57</c:f>
              <c:strCache>
                <c:ptCount val="4"/>
                <c:pt idx="0">
                  <c:v>Batch Query (54 quiries)</c:v>
                </c:pt>
                <c:pt idx="1">
                  <c:v>IO INTENSIVE (7 quiries)</c:v>
                </c:pt>
                <c:pt idx="2">
                  <c:v>TERASORT 1T</c:v>
                </c:pt>
                <c:pt idx="3">
                  <c:v>KMEANS 374g</c:v>
                </c:pt>
              </c:strCache>
            </c:strRef>
          </c:cat>
          <c:val>
            <c:numRef>
              <c:f>summary!$C$60:$F$60</c:f>
              <c:numCache>
                <c:formatCode>0.0_);[Red]\(0.0\)</c:formatCode>
                <c:ptCount val="4"/>
                <c:pt idx="0">
                  <c:v>0.70473605726215327</c:v>
                </c:pt>
                <c:pt idx="1">
                  <c:v>0.6235827338129496</c:v>
                </c:pt>
                <c:pt idx="2">
                  <c:v>0.39947871416159864</c:v>
                </c:pt>
                <c:pt idx="3">
                  <c:v>0.53443072702331962</c:v>
                </c:pt>
              </c:numCache>
            </c:numRef>
          </c:val>
        </c:ser>
        <c:ser>
          <c:idx val="1"/>
          <c:order val="2"/>
          <c:tx>
            <c:strRef>
              <c:f>summary!$B$61</c:f>
              <c:strCache>
                <c:ptCount val="1"/>
                <c:pt idx="0">
                  <c:v>spark(yarn)  + alluxio(MEM) +  S3 (HDD)</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summary!$C$57:$F$57</c:f>
              <c:strCache>
                <c:ptCount val="4"/>
                <c:pt idx="0">
                  <c:v>Batch Query (54 quiries)</c:v>
                </c:pt>
                <c:pt idx="1">
                  <c:v>IO INTENSIVE (7 quiries)</c:v>
                </c:pt>
                <c:pt idx="2">
                  <c:v>TERASORT 1T</c:v>
                </c:pt>
                <c:pt idx="3">
                  <c:v>KMEANS 374g</c:v>
                </c:pt>
              </c:strCache>
            </c:strRef>
          </c:cat>
          <c:val>
            <c:numRef>
              <c:f>summary!$C$61:$F$61</c:f>
              <c:numCache>
                <c:formatCode>0.0_);[Red]\(0.0\)</c:formatCode>
                <c:ptCount val="4"/>
                <c:pt idx="0">
                  <c:v>0.95512530315278898</c:v>
                </c:pt>
                <c:pt idx="1">
                  <c:v>0.96846927374301672</c:v>
                </c:pt>
                <c:pt idx="2">
                  <c:v>1.3627741553052757</c:v>
                </c:pt>
                <c:pt idx="3">
                  <c:v>0.86042402826855124</c:v>
                </c:pt>
              </c:numCache>
            </c:numRef>
          </c:val>
        </c:ser>
        <c:dLbls>
          <c:dLblPos val="outEnd"/>
          <c:showLegendKey val="0"/>
          <c:showVal val="1"/>
          <c:showCatName val="0"/>
          <c:showSerName val="0"/>
          <c:showPercent val="0"/>
          <c:showBubbleSize val="0"/>
        </c:dLbls>
        <c:gapWidth val="219"/>
        <c:overlap val="-27"/>
        <c:axId val="521467032"/>
        <c:axId val="521465072"/>
        <c:extLst/>
      </c:barChart>
      <c:catAx>
        <c:axId val="521467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1465072"/>
        <c:crosses val="autoZero"/>
        <c:auto val="1"/>
        <c:lblAlgn val="ctr"/>
        <c:lblOffset val="100"/>
        <c:noMultiLvlLbl val="0"/>
      </c:catAx>
      <c:valAx>
        <c:axId val="521465072"/>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1467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sz="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Spark TeraSort End-to-end Time (normalized)</a:t>
            </a:r>
            <a:endParaRPr lang="en-US" sz="14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70603674540682"/>
          <c:y val="0.17767919551732408"/>
          <c:w val="0.80596062992125983"/>
          <c:h val="0.63960379346418483"/>
        </c:manualLayout>
      </c:layout>
      <c:barChart>
        <c:barDir val="col"/>
        <c:grouping val="clustered"/>
        <c:varyColors val="0"/>
        <c:ser>
          <c:idx val="0"/>
          <c:order val="0"/>
          <c:tx>
            <c:strRef>
              <c:f>Sheet1!$B$13</c:f>
              <c:strCache>
                <c:ptCount val="1"/>
                <c:pt idx="0">
                  <c:v>HDD+TCP/IP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Sheet1!$B$14</c:f>
              <c:numCache>
                <c:formatCode>0.00</c:formatCode>
                <c:ptCount val="1"/>
                <c:pt idx="0">
                  <c:v>10.351865398683248</c:v>
                </c:pt>
              </c:numCache>
            </c:numRef>
          </c:val>
        </c:ser>
        <c:ser>
          <c:idx val="3"/>
          <c:order val="1"/>
          <c:tx>
            <c:strRef>
              <c:f>Sheet1!$E$13</c:f>
              <c:strCache>
                <c:ptCount val="1"/>
                <c:pt idx="0">
                  <c:v>PMEM+RDMA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Sheet1!$E$14</c:f>
              <c:numCache>
                <c:formatCode>0.00</c:formatCode>
                <c:ptCount val="1"/>
                <c:pt idx="0">
                  <c:v>1</c:v>
                </c:pt>
              </c:numCache>
            </c:numRef>
          </c:val>
        </c:ser>
        <c:ser>
          <c:idx val="5"/>
          <c:order val="2"/>
          <c:tx>
            <c:strRef>
              <c:f>Sheet1!$G$13</c:f>
              <c:strCache>
                <c:ptCount val="1"/>
                <c:pt idx="0">
                  <c:v>NVMe+TCP/IP (sync)</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Sheet1!$G$14</c:f>
              <c:numCache>
                <c:formatCode>0.00</c:formatCode>
                <c:ptCount val="1"/>
                <c:pt idx="0">
                  <c:v>1.1602048280907096</c:v>
                </c:pt>
              </c:numCache>
            </c:numRef>
          </c:val>
        </c:ser>
        <c:dLbls>
          <c:showLegendKey val="0"/>
          <c:showVal val="0"/>
          <c:showCatName val="0"/>
          <c:showSerName val="0"/>
          <c:showPercent val="0"/>
          <c:showBubbleSize val="0"/>
        </c:dLbls>
        <c:gapWidth val="219"/>
        <c:overlap val="-27"/>
        <c:axId val="521462328"/>
        <c:axId val="521463112"/>
      </c:barChart>
      <c:catAx>
        <c:axId val="521462328"/>
        <c:scaling>
          <c:orientation val="minMax"/>
        </c:scaling>
        <c:delete val="1"/>
        <c:axPos val="b"/>
        <c:numFmt formatCode="General" sourceLinked="1"/>
        <c:majorTickMark val="none"/>
        <c:minorTickMark val="none"/>
        <c:tickLblPos val="nextTo"/>
        <c:crossAx val="521463112"/>
        <c:crosses val="autoZero"/>
        <c:auto val="1"/>
        <c:lblAlgn val="ctr"/>
        <c:lblOffset val="100"/>
        <c:noMultiLvlLbl val="0"/>
      </c:catAx>
      <c:valAx>
        <c:axId val="5214631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462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Terasort Stage </a:t>
            </a:r>
            <a:r>
              <a:rPr lang="en-US" altLang="zh-CN" sz="1400" b="0" i="0" baseline="0">
                <a:effectLst/>
              </a:rPr>
              <a:t>1</a:t>
            </a:r>
            <a:r>
              <a:rPr lang="en-US" sz="1400" b="0" i="0" baseline="0">
                <a:effectLst/>
              </a:rPr>
              <a:t> (Normalized)</a:t>
            </a:r>
            <a:endParaRPr lang="en-US" sz="14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70603674540682"/>
          <c:y val="0.17767919551732408"/>
          <c:w val="0.80596062992125983"/>
          <c:h val="0.63960379346418483"/>
        </c:manualLayout>
      </c:layout>
      <c:barChart>
        <c:barDir val="col"/>
        <c:grouping val="clustered"/>
        <c:varyColors val="0"/>
        <c:ser>
          <c:idx val="0"/>
          <c:order val="0"/>
          <c:tx>
            <c:strRef>
              <c:f>Sheet1!$B$4</c:f>
              <c:strCache>
                <c:ptCount val="1"/>
                <c:pt idx="0">
                  <c:v>HDD+TCP/IP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Sheet1!$B$5:$B$6</c:f>
              <c:numCache>
                <c:formatCode>0.00</c:formatCode>
                <c:ptCount val="1"/>
                <c:pt idx="0">
                  <c:v>8.8402203856749306</c:v>
                </c:pt>
              </c:numCache>
            </c:numRef>
          </c:val>
        </c:ser>
        <c:ser>
          <c:idx val="3"/>
          <c:order val="1"/>
          <c:tx>
            <c:strRef>
              <c:f>Sheet1!$E$4</c:f>
              <c:strCache>
                <c:ptCount val="1"/>
                <c:pt idx="0">
                  <c:v>PMEM+RDMA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Sheet1!$E$5:$E$6</c:f>
              <c:numCache>
                <c:formatCode>0.00</c:formatCode>
                <c:ptCount val="1"/>
                <c:pt idx="0">
                  <c:v>1</c:v>
                </c:pt>
              </c:numCache>
            </c:numRef>
          </c:val>
        </c:ser>
        <c:ser>
          <c:idx val="5"/>
          <c:order val="2"/>
          <c:tx>
            <c:strRef>
              <c:f>Sheet1!$G$4</c:f>
              <c:strCache>
                <c:ptCount val="1"/>
                <c:pt idx="0">
                  <c:v>NVMe+TCP/IP (sync)</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Sheet1!$G$5:$G$6</c:f>
              <c:numCache>
                <c:formatCode>0.00</c:formatCode>
                <c:ptCount val="1"/>
                <c:pt idx="0">
                  <c:v>1.5041322314049588</c:v>
                </c:pt>
              </c:numCache>
            </c:numRef>
          </c:val>
        </c:ser>
        <c:dLbls>
          <c:showLegendKey val="0"/>
          <c:showVal val="0"/>
          <c:showCatName val="0"/>
          <c:showSerName val="0"/>
          <c:showPercent val="0"/>
          <c:showBubbleSize val="0"/>
        </c:dLbls>
        <c:gapWidth val="219"/>
        <c:overlap val="-27"/>
        <c:axId val="521463896"/>
        <c:axId val="521468600"/>
      </c:barChart>
      <c:catAx>
        <c:axId val="521463896"/>
        <c:scaling>
          <c:orientation val="minMax"/>
        </c:scaling>
        <c:delete val="1"/>
        <c:axPos val="b"/>
        <c:numFmt formatCode="General" sourceLinked="1"/>
        <c:majorTickMark val="none"/>
        <c:minorTickMark val="none"/>
        <c:tickLblPos val="nextTo"/>
        <c:crossAx val="521468600"/>
        <c:crosses val="autoZero"/>
        <c:auto val="1"/>
        <c:lblAlgn val="ctr"/>
        <c:lblOffset val="100"/>
        <c:noMultiLvlLbl val="0"/>
      </c:catAx>
      <c:valAx>
        <c:axId val="5214686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463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Read block</a:t>
            </a:r>
            <a:r>
              <a:rPr lang="en-US" altLang="zh-CN" baseline="0"/>
              <a:t> time (ms)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Sheet1!$A$26</c:f>
              <c:strCache>
                <c:ptCount val="1"/>
                <c:pt idx="0">
                  <c:v>Spark-PMoF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Sheet1!$B$25:$F$25</c:f>
              <c:strCache>
                <c:ptCount val="5"/>
                <c:pt idx="0">
                  <c:v>min</c:v>
                </c:pt>
                <c:pt idx="1">
                  <c:v>25% lantecy</c:v>
                </c:pt>
                <c:pt idx="2">
                  <c:v>50% latency</c:v>
                </c:pt>
                <c:pt idx="3">
                  <c:v>75% lantecy</c:v>
                </c:pt>
                <c:pt idx="4">
                  <c:v>100% lantecy</c:v>
                </c:pt>
              </c:strCache>
            </c:strRef>
          </c:cat>
          <c:val>
            <c:numRef>
              <c:f>Sheet1!$B$26:$F$26</c:f>
              <c:numCache>
                <c:formatCode>General</c:formatCode>
                <c:ptCount val="5"/>
                <c:pt idx="0">
                  <c:v>0</c:v>
                </c:pt>
                <c:pt idx="1">
                  <c:v>2</c:v>
                </c:pt>
                <c:pt idx="2">
                  <c:v>3</c:v>
                </c:pt>
                <c:pt idx="3">
                  <c:v>5</c:v>
                </c:pt>
                <c:pt idx="4">
                  <c:v>8000</c:v>
                </c:pt>
              </c:numCache>
            </c:numRef>
          </c:val>
          <c:smooth val="0"/>
        </c:ser>
        <c:ser>
          <c:idx val="1"/>
          <c:order val="1"/>
          <c:tx>
            <c:strRef>
              <c:f>Sheet1!$A$27</c:f>
              <c:strCache>
                <c:ptCount val="1"/>
                <c:pt idx="0">
                  <c:v>Spark-NVMe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Sheet1!$B$25:$F$25</c:f>
              <c:strCache>
                <c:ptCount val="5"/>
                <c:pt idx="0">
                  <c:v>min</c:v>
                </c:pt>
                <c:pt idx="1">
                  <c:v>25% lantecy</c:v>
                </c:pt>
                <c:pt idx="2">
                  <c:v>50% latency</c:v>
                </c:pt>
                <c:pt idx="3">
                  <c:v>75% lantecy</c:v>
                </c:pt>
                <c:pt idx="4">
                  <c:v>100% lantecy</c:v>
                </c:pt>
              </c:strCache>
            </c:strRef>
          </c:cat>
          <c:val>
            <c:numRef>
              <c:f>Sheet1!$B$27:$F$27</c:f>
              <c:numCache>
                <c:formatCode>General</c:formatCode>
                <c:ptCount val="5"/>
                <c:pt idx="0">
                  <c:v>0</c:v>
                </c:pt>
                <c:pt idx="1">
                  <c:v>2000</c:v>
                </c:pt>
                <c:pt idx="2">
                  <c:v>4000</c:v>
                </c:pt>
                <c:pt idx="3">
                  <c:v>7000</c:v>
                </c:pt>
                <c:pt idx="4">
                  <c:v>27000</c:v>
                </c:pt>
              </c:numCache>
            </c:numRef>
          </c:val>
          <c:smooth val="0"/>
        </c:ser>
        <c:dLbls>
          <c:showLegendKey val="0"/>
          <c:showVal val="0"/>
          <c:showCatName val="0"/>
          <c:showSerName val="0"/>
          <c:showPercent val="0"/>
          <c:showBubbleSize val="0"/>
        </c:dLbls>
        <c:marker val="1"/>
        <c:smooth val="0"/>
        <c:axId val="521467816"/>
        <c:axId val="521466640"/>
      </c:lineChart>
      <c:catAx>
        <c:axId val="521467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466640"/>
        <c:crosses val="autoZero"/>
        <c:auto val="1"/>
        <c:lblAlgn val="ctr"/>
        <c:lblOffset val="100"/>
        <c:noMultiLvlLbl val="0"/>
      </c:catAx>
      <c:valAx>
        <c:axId val="521466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467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C5E76-D728-4DA2-ABA2-0E6DE18941A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43AEC17-C88B-4F23-BE1A-A39924098819}">
      <dgm:prSet phldrT="[Text]"/>
      <dgm:spPr/>
      <dgm:t>
        <a:bodyPr/>
        <a:lstStyle/>
        <a:p>
          <a:r>
            <a:rPr lang="en-US" dirty="0"/>
            <a:t>Independent scale of </a:t>
          </a:r>
          <a:r>
            <a:rPr lang="en-US" dirty="0" smtClean="0"/>
            <a:t>compute and storage</a:t>
          </a:r>
          <a:endParaRPr lang="en-US" dirty="0"/>
        </a:p>
      </dgm:t>
    </dgm:pt>
    <dgm:pt modelId="{57EDE8DB-0C48-422E-ABA4-B1C57D025840}" type="parTrans" cxnId="{D665FC39-4A87-4CAB-89D3-8B05DB072BAD}">
      <dgm:prSet/>
      <dgm:spPr/>
      <dgm:t>
        <a:bodyPr/>
        <a:lstStyle/>
        <a:p>
          <a:endParaRPr lang="en-US"/>
        </a:p>
      </dgm:t>
    </dgm:pt>
    <dgm:pt modelId="{E3D47F91-3E1D-4C14-AC37-B05A354E2C3B}" type="sibTrans" cxnId="{D665FC39-4A87-4CAB-89D3-8B05DB072BAD}">
      <dgm:prSet/>
      <dgm:spPr/>
      <dgm:t>
        <a:bodyPr/>
        <a:lstStyle/>
        <a:p>
          <a:endParaRPr lang="en-US"/>
        </a:p>
      </dgm:t>
    </dgm:pt>
    <dgm:pt modelId="{C2EBF6F7-FCBD-49CD-ABB4-E87BA96A8A30}">
      <dgm:prSet phldrT="[Text]"/>
      <dgm:spPr/>
      <dgm:t>
        <a:bodyPr/>
        <a:lstStyle/>
        <a:p>
          <a:r>
            <a:rPr lang="en-US" dirty="0"/>
            <a:t>Rightsized HW for each layer</a:t>
          </a:r>
        </a:p>
      </dgm:t>
    </dgm:pt>
    <dgm:pt modelId="{EC423079-764B-4E97-9720-C703258CC589}" type="parTrans" cxnId="{5AC8DD0D-BBAF-41A8-90E7-6D8610BD2478}">
      <dgm:prSet/>
      <dgm:spPr/>
      <dgm:t>
        <a:bodyPr/>
        <a:lstStyle/>
        <a:p>
          <a:endParaRPr lang="en-US"/>
        </a:p>
      </dgm:t>
    </dgm:pt>
    <dgm:pt modelId="{F2BA4B7C-F85C-4A46-BFA5-BCF0F9EF89A2}" type="sibTrans" cxnId="{5AC8DD0D-BBAF-41A8-90E7-6D8610BD2478}">
      <dgm:prSet/>
      <dgm:spPr/>
      <dgm:t>
        <a:bodyPr/>
        <a:lstStyle/>
        <a:p>
          <a:endParaRPr lang="en-US"/>
        </a:p>
      </dgm:t>
    </dgm:pt>
    <dgm:pt modelId="{6212C9FF-9630-47F1-B6EA-4B007845A7E1}">
      <dgm:prSet phldrT="[Text]"/>
      <dgm:spPr/>
      <dgm:t>
        <a:bodyPr/>
        <a:lstStyle/>
        <a:p>
          <a:r>
            <a:rPr lang="en-US" dirty="0"/>
            <a:t>Reduce resource wastage</a:t>
          </a:r>
        </a:p>
      </dgm:t>
    </dgm:pt>
    <dgm:pt modelId="{0E72E492-C536-4AA0-B017-C49F9416E108}" type="parTrans" cxnId="{266D6A48-BB21-4921-873F-923528F35953}">
      <dgm:prSet/>
      <dgm:spPr/>
      <dgm:t>
        <a:bodyPr/>
        <a:lstStyle/>
        <a:p>
          <a:endParaRPr lang="en-US"/>
        </a:p>
      </dgm:t>
    </dgm:pt>
    <dgm:pt modelId="{224543C3-AE1B-4EBE-A351-594F8D927E98}" type="sibTrans" cxnId="{266D6A48-BB21-4921-873F-923528F35953}">
      <dgm:prSet/>
      <dgm:spPr/>
      <dgm:t>
        <a:bodyPr/>
        <a:lstStyle/>
        <a:p>
          <a:endParaRPr lang="en-US"/>
        </a:p>
      </dgm:t>
    </dgm:pt>
    <dgm:pt modelId="{51B794F8-3147-4DAE-B268-6E1B66BB7BAC}">
      <dgm:prSet phldrT="[Text]"/>
      <dgm:spPr/>
      <dgm:t>
        <a:bodyPr/>
        <a:lstStyle/>
        <a:p>
          <a:r>
            <a:rPr lang="en-US" dirty="0"/>
            <a:t>Single copy of data</a:t>
          </a:r>
        </a:p>
      </dgm:t>
    </dgm:pt>
    <dgm:pt modelId="{CB1A0243-3D37-4196-8A27-27E69A3867E4}" type="parTrans" cxnId="{EBA8A533-9209-49F4-B1F6-E3D78BC60995}">
      <dgm:prSet/>
      <dgm:spPr/>
      <dgm:t>
        <a:bodyPr/>
        <a:lstStyle/>
        <a:p>
          <a:endParaRPr lang="en-US"/>
        </a:p>
      </dgm:t>
    </dgm:pt>
    <dgm:pt modelId="{05D325AD-83F6-4CFE-A5DB-7CF7DD7FB190}" type="sibTrans" cxnId="{EBA8A533-9209-49F4-B1F6-E3D78BC60995}">
      <dgm:prSet/>
      <dgm:spPr/>
      <dgm:t>
        <a:bodyPr/>
        <a:lstStyle/>
        <a:p>
          <a:endParaRPr lang="en-US"/>
        </a:p>
      </dgm:t>
    </dgm:pt>
    <dgm:pt modelId="{C4A4B4DB-506B-4711-A9B4-A57311ED15C9}">
      <dgm:prSet phldrT="[Text]"/>
      <dgm:spPr/>
      <dgm:t>
        <a:bodyPr/>
        <a:lstStyle/>
        <a:p>
          <a:r>
            <a:rPr lang="en-US" dirty="0"/>
            <a:t>Multiple compute cluster share common data repo/lake</a:t>
          </a:r>
        </a:p>
      </dgm:t>
    </dgm:pt>
    <dgm:pt modelId="{EA5C8F14-B34F-4AA4-AE1E-7C8CF8BAA4F6}" type="parTrans" cxnId="{517ED4FC-002C-4BE7-9182-A37C626E1DF2}">
      <dgm:prSet/>
      <dgm:spPr/>
      <dgm:t>
        <a:bodyPr/>
        <a:lstStyle/>
        <a:p>
          <a:endParaRPr lang="en-US"/>
        </a:p>
      </dgm:t>
    </dgm:pt>
    <dgm:pt modelId="{230E4380-936F-419F-82CA-B56582373266}" type="sibTrans" cxnId="{517ED4FC-002C-4BE7-9182-A37C626E1DF2}">
      <dgm:prSet/>
      <dgm:spPr/>
      <dgm:t>
        <a:bodyPr/>
        <a:lstStyle/>
        <a:p>
          <a:endParaRPr lang="en-US"/>
        </a:p>
      </dgm:t>
    </dgm:pt>
    <dgm:pt modelId="{1AD38EB2-C065-4B71-9B7D-1D1BF5BF67EE}">
      <dgm:prSet phldrT="[Text]"/>
      <dgm:spPr/>
      <dgm:t>
        <a:bodyPr/>
        <a:lstStyle/>
        <a:p>
          <a:r>
            <a:rPr lang="en-US" dirty="0"/>
            <a:t>Simplified data management</a:t>
          </a:r>
        </a:p>
      </dgm:t>
    </dgm:pt>
    <dgm:pt modelId="{43F5777D-15ED-47F5-961B-5401E18D5574}" type="parTrans" cxnId="{9F96C100-6063-453C-A8F2-CA18CD10ACE6}">
      <dgm:prSet/>
      <dgm:spPr/>
      <dgm:t>
        <a:bodyPr/>
        <a:lstStyle/>
        <a:p>
          <a:endParaRPr lang="en-US"/>
        </a:p>
      </dgm:t>
    </dgm:pt>
    <dgm:pt modelId="{B0C1624E-DF32-45CC-977D-2C57BA8EDE5E}" type="sibTrans" cxnId="{9F96C100-6063-453C-A8F2-CA18CD10ACE6}">
      <dgm:prSet/>
      <dgm:spPr/>
      <dgm:t>
        <a:bodyPr/>
        <a:lstStyle/>
        <a:p>
          <a:endParaRPr lang="en-US"/>
        </a:p>
      </dgm:t>
    </dgm:pt>
    <dgm:pt modelId="{671E4260-89FE-46AE-92D6-FF333388353D}">
      <dgm:prSet phldrT="[Text]"/>
      <dgm:spPr/>
      <dgm:t>
        <a:bodyPr/>
        <a:lstStyle/>
        <a:p>
          <a:r>
            <a:rPr lang="en-US" dirty="0" smtClean="0"/>
            <a:t>Agile </a:t>
          </a:r>
          <a:r>
            <a:rPr lang="en-US" dirty="0"/>
            <a:t>application development</a:t>
          </a:r>
        </a:p>
      </dgm:t>
    </dgm:pt>
    <dgm:pt modelId="{FA9D0132-D077-47D4-AFF4-C428BB0DA70B}" type="parTrans" cxnId="{3417DA2D-A145-46DA-8BCF-58C63A7451C5}">
      <dgm:prSet/>
      <dgm:spPr/>
      <dgm:t>
        <a:bodyPr/>
        <a:lstStyle/>
        <a:p>
          <a:endParaRPr lang="en-US"/>
        </a:p>
      </dgm:t>
    </dgm:pt>
    <dgm:pt modelId="{BF377609-DD2F-4BDE-BD33-4E7EC8237E91}" type="sibTrans" cxnId="{3417DA2D-A145-46DA-8BCF-58C63A7451C5}">
      <dgm:prSet/>
      <dgm:spPr/>
      <dgm:t>
        <a:bodyPr/>
        <a:lstStyle/>
        <a:p>
          <a:endParaRPr lang="en-US"/>
        </a:p>
      </dgm:t>
    </dgm:pt>
    <dgm:pt modelId="{4ADC31CC-4EBD-4B30-8CF2-5D02273DE103}">
      <dgm:prSet phldrT="[Text]"/>
      <dgm:spPr/>
      <dgm:t>
        <a:bodyPr/>
        <a:lstStyle/>
        <a:p>
          <a:r>
            <a:rPr lang="en-US" dirty="0"/>
            <a:t>In-memory cloning</a:t>
          </a:r>
        </a:p>
      </dgm:t>
    </dgm:pt>
    <dgm:pt modelId="{509C96A5-D22D-46F3-B5D1-0F3C802239EC}" type="parTrans" cxnId="{AACDAEA1-554E-4C9A-8C16-2D03A7845C48}">
      <dgm:prSet/>
      <dgm:spPr/>
      <dgm:t>
        <a:bodyPr/>
        <a:lstStyle/>
        <a:p>
          <a:endParaRPr lang="en-US"/>
        </a:p>
      </dgm:t>
    </dgm:pt>
    <dgm:pt modelId="{E40848DB-A782-4CA8-A122-F2A1C42E770F}" type="sibTrans" cxnId="{AACDAEA1-554E-4C9A-8C16-2D03A7845C48}">
      <dgm:prSet/>
      <dgm:spPr/>
      <dgm:t>
        <a:bodyPr/>
        <a:lstStyle/>
        <a:p>
          <a:endParaRPr lang="en-US"/>
        </a:p>
      </dgm:t>
    </dgm:pt>
    <dgm:pt modelId="{4BBC3B93-A068-4D37-9F33-D88BB78B7D57}">
      <dgm:prSet phldrT="[Text]"/>
      <dgm:spPr/>
      <dgm:t>
        <a:bodyPr/>
        <a:lstStyle/>
        <a:p>
          <a:r>
            <a:rPr lang="en-US" dirty="0"/>
            <a:t>Hybrid cloud deployment</a:t>
          </a:r>
        </a:p>
      </dgm:t>
    </dgm:pt>
    <dgm:pt modelId="{CFEB0090-2929-4732-B664-A99BD0263D15}" type="parTrans" cxnId="{E1B9728F-7930-4864-99CF-8064198FAA73}">
      <dgm:prSet/>
      <dgm:spPr/>
      <dgm:t>
        <a:bodyPr/>
        <a:lstStyle/>
        <a:p>
          <a:endParaRPr lang="en-US"/>
        </a:p>
      </dgm:t>
    </dgm:pt>
    <dgm:pt modelId="{739CEF14-5CB4-4113-AB05-1F730D5A4120}" type="sibTrans" cxnId="{E1B9728F-7930-4864-99CF-8064198FAA73}">
      <dgm:prSet/>
      <dgm:spPr/>
      <dgm:t>
        <a:bodyPr/>
        <a:lstStyle/>
        <a:p>
          <a:endParaRPr lang="en-US"/>
        </a:p>
      </dgm:t>
    </dgm:pt>
    <dgm:pt modelId="{D49E695C-DB7E-4AE1-8055-3B3E2D055238}">
      <dgm:prSet phldrT="[Text]"/>
      <dgm:spPr/>
      <dgm:t>
        <a:bodyPr/>
        <a:lstStyle/>
        <a:p>
          <a:r>
            <a:rPr lang="en-US" dirty="0"/>
            <a:t>Simple and flexible software management</a:t>
          </a:r>
        </a:p>
      </dgm:t>
    </dgm:pt>
    <dgm:pt modelId="{DC2935D0-139C-447D-BCFF-3BD95C184C38}" type="parTrans" cxnId="{6A3192F8-823F-4B63-ACC7-37F173B4C64A}">
      <dgm:prSet/>
      <dgm:spPr/>
      <dgm:t>
        <a:bodyPr/>
        <a:lstStyle/>
        <a:p>
          <a:endParaRPr lang="en-US"/>
        </a:p>
      </dgm:t>
    </dgm:pt>
    <dgm:pt modelId="{3F60E658-CE3B-4832-A165-F84D78745AA1}" type="sibTrans" cxnId="{6A3192F8-823F-4B63-ACC7-37F173B4C64A}">
      <dgm:prSet/>
      <dgm:spPr/>
      <dgm:t>
        <a:bodyPr/>
        <a:lstStyle/>
        <a:p>
          <a:endParaRPr lang="en-US"/>
        </a:p>
      </dgm:t>
    </dgm:pt>
    <dgm:pt modelId="{E109ACB8-B85E-4391-A1FB-4B21965D2573}">
      <dgm:prSet phldrT="[Text]"/>
      <dgm:spPr/>
      <dgm:t>
        <a:bodyPr/>
        <a:lstStyle/>
        <a:p>
          <a:r>
            <a:rPr lang="en-US" dirty="0"/>
            <a:t>Cost saving</a:t>
          </a:r>
        </a:p>
      </dgm:t>
    </dgm:pt>
    <dgm:pt modelId="{BB2C2887-2072-4A8A-B56E-7BF88A55C9FF}" type="parTrans" cxnId="{F7E6E5D1-1858-48E9-B71B-9CBBE4AB8779}">
      <dgm:prSet/>
      <dgm:spPr/>
      <dgm:t>
        <a:bodyPr/>
        <a:lstStyle/>
        <a:p>
          <a:endParaRPr lang="en-US"/>
        </a:p>
      </dgm:t>
    </dgm:pt>
    <dgm:pt modelId="{3753C378-F8AB-4EA6-8963-1290C170B6DB}" type="sibTrans" cxnId="{F7E6E5D1-1858-48E9-B71B-9CBBE4AB8779}">
      <dgm:prSet/>
      <dgm:spPr/>
      <dgm:t>
        <a:bodyPr/>
        <a:lstStyle/>
        <a:p>
          <a:endParaRPr lang="en-US"/>
        </a:p>
      </dgm:t>
    </dgm:pt>
    <dgm:pt modelId="{BBA6E1A4-4575-4921-AB73-DAD238F4CC5E}">
      <dgm:prSet phldrT="[Text]"/>
      <dgm:spPr/>
      <dgm:t>
        <a:bodyPr/>
        <a:lstStyle/>
        <a:p>
          <a:r>
            <a:rPr lang="en-US" dirty="0"/>
            <a:t>Reduced provisioning overhead</a:t>
          </a:r>
        </a:p>
      </dgm:t>
    </dgm:pt>
    <dgm:pt modelId="{BB827E1C-F615-4A80-8D66-6421D7CD5C4E}" type="parTrans" cxnId="{6F9FE0E9-77DE-413E-8A42-AF5C8E914C9D}">
      <dgm:prSet/>
      <dgm:spPr/>
      <dgm:t>
        <a:bodyPr/>
        <a:lstStyle/>
        <a:p>
          <a:endParaRPr lang="en-US"/>
        </a:p>
      </dgm:t>
    </dgm:pt>
    <dgm:pt modelId="{39CE0C33-5D9B-4C0C-BE36-A57B0D4DF6AE}" type="sibTrans" cxnId="{6F9FE0E9-77DE-413E-8A42-AF5C8E914C9D}">
      <dgm:prSet/>
      <dgm:spPr/>
      <dgm:t>
        <a:bodyPr/>
        <a:lstStyle/>
        <a:p>
          <a:endParaRPr lang="en-US"/>
        </a:p>
      </dgm:t>
    </dgm:pt>
    <dgm:pt modelId="{4093DECF-8F79-49BB-9155-22E74620DD71}">
      <dgm:prSet phldrT="[Text]"/>
      <dgm:spPr/>
      <dgm:t>
        <a:bodyPr/>
        <a:lstStyle/>
        <a:p>
          <a:r>
            <a:rPr lang="en-US" dirty="0"/>
            <a:t>Improve security </a:t>
          </a:r>
        </a:p>
      </dgm:t>
    </dgm:pt>
    <dgm:pt modelId="{E20243CA-7490-4644-BCF4-734FBAD97BCC}" type="parTrans" cxnId="{76BCB838-9876-47E6-9B27-5A3642A4B15F}">
      <dgm:prSet/>
      <dgm:spPr/>
      <dgm:t>
        <a:bodyPr/>
        <a:lstStyle/>
        <a:p>
          <a:endParaRPr lang="en-US"/>
        </a:p>
      </dgm:t>
    </dgm:pt>
    <dgm:pt modelId="{60B13890-7576-4054-92B6-6EE6927A9F2C}" type="sibTrans" cxnId="{76BCB838-9876-47E6-9B27-5A3642A4B15F}">
      <dgm:prSet/>
      <dgm:spPr/>
      <dgm:t>
        <a:bodyPr/>
        <a:lstStyle/>
        <a:p>
          <a:endParaRPr lang="en-US"/>
        </a:p>
      </dgm:t>
    </dgm:pt>
    <dgm:pt modelId="{18C66F6B-BF77-4B48-ACBF-AD1E33522DC2}">
      <dgm:prSet phldrT="[Text]"/>
      <dgm:spPr/>
      <dgm:t>
        <a:bodyPr/>
        <a:lstStyle/>
        <a:p>
          <a:r>
            <a:rPr lang="en-US" dirty="0"/>
            <a:t>Snapshot service</a:t>
          </a:r>
        </a:p>
      </dgm:t>
    </dgm:pt>
    <dgm:pt modelId="{F9044137-5895-47E9-8571-20A4B3BEB56F}" type="parTrans" cxnId="{F30EEF42-FCA5-4B02-A73F-04539F02DC5B}">
      <dgm:prSet/>
      <dgm:spPr/>
      <dgm:t>
        <a:bodyPr/>
        <a:lstStyle/>
        <a:p>
          <a:endParaRPr lang="en-US"/>
        </a:p>
      </dgm:t>
    </dgm:pt>
    <dgm:pt modelId="{8E285AE4-9829-4C5B-B5A4-E050164D4E03}" type="sibTrans" cxnId="{F30EEF42-FCA5-4B02-A73F-04539F02DC5B}">
      <dgm:prSet/>
      <dgm:spPr/>
      <dgm:t>
        <a:bodyPr/>
        <a:lstStyle/>
        <a:p>
          <a:endParaRPr lang="en-US"/>
        </a:p>
      </dgm:t>
    </dgm:pt>
    <dgm:pt modelId="{7DE0007A-D23B-419D-87A0-BBA863F5F00F}">
      <dgm:prSet phldrT="[Text]"/>
      <dgm:spPr/>
      <dgm:t>
        <a:bodyPr/>
        <a:lstStyle/>
        <a:p>
          <a:r>
            <a:rPr lang="en-US" dirty="0"/>
            <a:t>Quick &amp; efficient copies </a:t>
          </a:r>
        </a:p>
      </dgm:t>
    </dgm:pt>
    <dgm:pt modelId="{18FD537F-C9C7-4F85-8D6A-204AF7EFE2E8}" type="parTrans" cxnId="{E7F329F6-6CC0-4B5D-8501-789E2C611986}">
      <dgm:prSet/>
      <dgm:spPr/>
      <dgm:t>
        <a:bodyPr/>
        <a:lstStyle/>
        <a:p>
          <a:endParaRPr lang="en-US"/>
        </a:p>
      </dgm:t>
    </dgm:pt>
    <dgm:pt modelId="{CCB62455-5565-47B4-A5C2-F44CCBB87DAA}" type="sibTrans" cxnId="{E7F329F6-6CC0-4B5D-8501-789E2C611986}">
      <dgm:prSet/>
      <dgm:spPr/>
      <dgm:t>
        <a:bodyPr/>
        <a:lstStyle/>
        <a:p>
          <a:endParaRPr lang="en-US"/>
        </a:p>
      </dgm:t>
    </dgm:pt>
    <dgm:pt modelId="{7BDEB898-A940-47F9-B230-828C240C0EF8}">
      <dgm:prSet/>
      <dgm:spPr/>
      <dgm:t>
        <a:bodyPr/>
        <a:lstStyle/>
        <a:p>
          <a:r>
            <a:rPr lang="en-US" dirty="0"/>
            <a:t>Mix and match resources depending on workload nature and life cycle </a:t>
          </a:r>
        </a:p>
      </dgm:t>
    </dgm:pt>
    <dgm:pt modelId="{5EE71F03-4366-4A8E-836F-C9EB7687AF52}" type="parTrans" cxnId="{F5909B7E-8913-4D5D-9743-5754FA471737}">
      <dgm:prSet/>
      <dgm:spPr/>
      <dgm:t>
        <a:bodyPr/>
        <a:lstStyle/>
        <a:p>
          <a:endParaRPr lang="en-US"/>
        </a:p>
      </dgm:t>
    </dgm:pt>
    <dgm:pt modelId="{E5407570-8E28-406F-8690-008BDB9F768B}" type="sibTrans" cxnId="{F5909B7E-8913-4D5D-9743-5754FA471737}">
      <dgm:prSet/>
      <dgm:spPr/>
      <dgm:t>
        <a:bodyPr/>
        <a:lstStyle/>
        <a:p>
          <a:endParaRPr lang="en-US"/>
        </a:p>
      </dgm:t>
    </dgm:pt>
    <dgm:pt modelId="{A47ABEE1-F9B1-4E4B-9B47-42311A51365D}">
      <dgm:prSet/>
      <dgm:spPr/>
      <dgm:t>
        <a:bodyPr/>
        <a:lstStyle/>
        <a:p>
          <a:r>
            <a:rPr lang="en-US" dirty="0"/>
            <a:t>Avoid software version management </a:t>
          </a:r>
        </a:p>
      </dgm:t>
    </dgm:pt>
    <dgm:pt modelId="{A89748F0-4123-4AF3-AAD3-D7C57C1F5A24}" type="parTrans" cxnId="{54255A62-8A54-4773-95F4-76A198213844}">
      <dgm:prSet/>
      <dgm:spPr/>
      <dgm:t>
        <a:bodyPr/>
        <a:lstStyle/>
        <a:p>
          <a:endParaRPr lang="en-US"/>
        </a:p>
      </dgm:t>
    </dgm:pt>
    <dgm:pt modelId="{96DE81D8-8762-4FD2-BA5B-286DCBAB7617}" type="sibTrans" cxnId="{54255A62-8A54-4773-95F4-76A198213844}">
      <dgm:prSet/>
      <dgm:spPr/>
      <dgm:t>
        <a:bodyPr/>
        <a:lstStyle/>
        <a:p>
          <a:endParaRPr lang="en-US"/>
        </a:p>
      </dgm:t>
    </dgm:pt>
    <dgm:pt modelId="{2290DDA0-6AAB-4FAE-B9A4-EBABBB73A036}">
      <dgm:prSet/>
      <dgm:spPr/>
      <dgm:t>
        <a:bodyPr/>
        <a:lstStyle/>
        <a:p>
          <a:r>
            <a:rPr lang="en-US" dirty="0"/>
            <a:t>Upgrade compute software only </a:t>
          </a:r>
        </a:p>
      </dgm:t>
    </dgm:pt>
    <dgm:pt modelId="{6819C954-5E05-4394-AC89-351C3C5B8375}" type="parTrans" cxnId="{98869EF1-C660-4A2E-9C2C-229650D71038}">
      <dgm:prSet/>
      <dgm:spPr/>
      <dgm:t>
        <a:bodyPr/>
        <a:lstStyle/>
        <a:p>
          <a:endParaRPr lang="en-US"/>
        </a:p>
      </dgm:t>
    </dgm:pt>
    <dgm:pt modelId="{45419057-3AC9-4CEB-8713-6EA511601472}" type="sibTrans" cxnId="{98869EF1-C660-4A2E-9C2C-229650D71038}">
      <dgm:prSet/>
      <dgm:spPr/>
      <dgm:t>
        <a:bodyPr/>
        <a:lstStyle/>
        <a:p>
          <a:endParaRPr lang="en-US"/>
        </a:p>
      </dgm:t>
    </dgm:pt>
    <dgm:pt modelId="{DD6BEB17-98DE-4FFF-9FEA-ADAD302D950D}" type="pres">
      <dgm:prSet presAssocID="{519C5E76-D728-4DA2-ABA2-0E6DE18941AA}" presName="Name0" presStyleCnt="0">
        <dgm:presLayoutVars>
          <dgm:dir/>
          <dgm:animLvl val="lvl"/>
          <dgm:resizeHandles val="exact"/>
        </dgm:presLayoutVars>
      </dgm:prSet>
      <dgm:spPr/>
      <dgm:t>
        <a:bodyPr/>
        <a:lstStyle/>
        <a:p>
          <a:endParaRPr lang="en-US"/>
        </a:p>
      </dgm:t>
    </dgm:pt>
    <dgm:pt modelId="{2E916B0C-2428-4FC7-80B3-37A902A80290}" type="pres">
      <dgm:prSet presAssocID="{B43AEC17-C88B-4F23-BE1A-A39924098819}" presName="composite" presStyleCnt="0"/>
      <dgm:spPr/>
    </dgm:pt>
    <dgm:pt modelId="{F6569F8E-A751-4BE9-9486-5E0050EEC539}" type="pres">
      <dgm:prSet presAssocID="{B43AEC17-C88B-4F23-BE1A-A39924098819}" presName="parTx" presStyleLbl="alignNode1" presStyleIdx="0" presStyleCnt="5">
        <dgm:presLayoutVars>
          <dgm:chMax val="0"/>
          <dgm:chPref val="0"/>
          <dgm:bulletEnabled val="1"/>
        </dgm:presLayoutVars>
      </dgm:prSet>
      <dgm:spPr/>
      <dgm:t>
        <a:bodyPr/>
        <a:lstStyle/>
        <a:p>
          <a:endParaRPr lang="en-US"/>
        </a:p>
      </dgm:t>
    </dgm:pt>
    <dgm:pt modelId="{52CE25FB-B6E1-45CF-AF6F-956E315CE7CB}" type="pres">
      <dgm:prSet presAssocID="{B43AEC17-C88B-4F23-BE1A-A39924098819}" presName="desTx" presStyleLbl="alignAccFollowNode1" presStyleIdx="0" presStyleCnt="5">
        <dgm:presLayoutVars>
          <dgm:bulletEnabled val="1"/>
        </dgm:presLayoutVars>
      </dgm:prSet>
      <dgm:spPr/>
      <dgm:t>
        <a:bodyPr/>
        <a:lstStyle/>
        <a:p>
          <a:endParaRPr lang="en-US"/>
        </a:p>
      </dgm:t>
    </dgm:pt>
    <dgm:pt modelId="{B8864E15-4CFE-4812-B0F2-3EADA84F7655}" type="pres">
      <dgm:prSet presAssocID="{E3D47F91-3E1D-4C14-AC37-B05A354E2C3B}" presName="space" presStyleCnt="0"/>
      <dgm:spPr/>
    </dgm:pt>
    <dgm:pt modelId="{27B00E62-4440-4CA6-B4AB-AF17DEE7622E}" type="pres">
      <dgm:prSet presAssocID="{51B794F8-3147-4DAE-B268-6E1B66BB7BAC}" presName="composite" presStyleCnt="0"/>
      <dgm:spPr/>
    </dgm:pt>
    <dgm:pt modelId="{7428700B-17A7-43DD-A499-F1832538F157}" type="pres">
      <dgm:prSet presAssocID="{51B794F8-3147-4DAE-B268-6E1B66BB7BAC}" presName="parTx" presStyleLbl="alignNode1" presStyleIdx="1" presStyleCnt="5">
        <dgm:presLayoutVars>
          <dgm:chMax val="0"/>
          <dgm:chPref val="0"/>
          <dgm:bulletEnabled val="1"/>
        </dgm:presLayoutVars>
      </dgm:prSet>
      <dgm:spPr/>
      <dgm:t>
        <a:bodyPr/>
        <a:lstStyle/>
        <a:p>
          <a:endParaRPr lang="en-US"/>
        </a:p>
      </dgm:t>
    </dgm:pt>
    <dgm:pt modelId="{9EAD2474-EFE9-4B7A-A245-3BC21AF33782}" type="pres">
      <dgm:prSet presAssocID="{51B794F8-3147-4DAE-B268-6E1B66BB7BAC}" presName="desTx" presStyleLbl="alignAccFollowNode1" presStyleIdx="1" presStyleCnt="5">
        <dgm:presLayoutVars>
          <dgm:bulletEnabled val="1"/>
        </dgm:presLayoutVars>
      </dgm:prSet>
      <dgm:spPr/>
      <dgm:t>
        <a:bodyPr/>
        <a:lstStyle/>
        <a:p>
          <a:endParaRPr lang="en-US"/>
        </a:p>
      </dgm:t>
    </dgm:pt>
    <dgm:pt modelId="{AED097BF-DE2E-4A26-852B-07D0D484471F}" type="pres">
      <dgm:prSet presAssocID="{05D325AD-83F6-4CFE-A5DB-7CF7DD7FB190}" presName="space" presStyleCnt="0"/>
      <dgm:spPr/>
    </dgm:pt>
    <dgm:pt modelId="{914F7482-73BB-43CC-8176-418FC7775E13}" type="pres">
      <dgm:prSet presAssocID="{671E4260-89FE-46AE-92D6-FF333388353D}" presName="composite" presStyleCnt="0"/>
      <dgm:spPr/>
    </dgm:pt>
    <dgm:pt modelId="{A2D2FE07-4A06-486A-AA00-0C6A21F3BEF4}" type="pres">
      <dgm:prSet presAssocID="{671E4260-89FE-46AE-92D6-FF333388353D}" presName="parTx" presStyleLbl="alignNode1" presStyleIdx="2" presStyleCnt="5">
        <dgm:presLayoutVars>
          <dgm:chMax val="0"/>
          <dgm:chPref val="0"/>
          <dgm:bulletEnabled val="1"/>
        </dgm:presLayoutVars>
      </dgm:prSet>
      <dgm:spPr/>
      <dgm:t>
        <a:bodyPr/>
        <a:lstStyle/>
        <a:p>
          <a:endParaRPr lang="en-US"/>
        </a:p>
      </dgm:t>
    </dgm:pt>
    <dgm:pt modelId="{0226C5B4-35C1-4D7E-97E3-737F224260E7}" type="pres">
      <dgm:prSet presAssocID="{671E4260-89FE-46AE-92D6-FF333388353D}" presName="desTx" presStyleLbl="alignAccFollowNode1" presStyleIdx="2" presStyleCnt="5">
        <dgm:presLayoutVars>
          <dgm:bulletEnabled val="1"/>
        </dgm:presLayoutVars>
      </dgm:prSet>
      <dgm:spPr/>
      <dgm:t>
        <a:bodyPr/>
        <a:lstStyle/>
        <a:p>
          <a:endParaRPr lang="en-US"/>
        </a:p>
      </dgm:t>
    </dgm:pt>
    <dgm:pt modelId="{9122B22B-87C1-44C6-95AB-0251F4EAFF29}" type="pres">
      <dgm:prSet presAssocID="{BF377609-DD2F-4BDE-BD33-4E7EC8237E91}" presName="space" presStyleCnt="0"/>
      <dgm:spPr/>
    </dgm:pt>
    <dgm:pt modelId="{60A2AFA0-6A85-4258-986F-1C4364A5F4F0}" type="pres">
      <dgm:prSet presAssocID="{4BBC3B93-A068-4D37-9F33-D88BB78B7D57}" presName="composite" presStyleCnt="0"/>
      <dgm:spPr/>
    </dgm:pt>
    <dgm:pt modelId="{CE4862AE-8D3E-403B-B5E4-4495709F4855}" type="pres">
      <dgm:prSet presAssocID="{4BBC3B93-A068-4D37-9F33-D88BB78B7D57}" presName="parTx" presStyleLbl="alignNode1" presStyleIdx="3" presStyleCnt="5">
        <dgm:presLayoutVars>
          <dgm:chMax val="0"/>
          <dgm:chPref val="0"/>
          <dgm:bulletEnabled val="1"/>
        </dgm:presLayoutVars>
      </dgm:prSet>
      <dgm:spPr/>
      <dgm:t>
        <a:bodyPr/>
        <a:lstStyle/>
        <a:p>
          <a:endParaRPr lang="en-US"/>
        </a:p>
      </dgm:t>
    </dgm:pt>
    <dgm:pt modelId="{A43D60D7-A145-4182-B422-1AC3240C50F7}" type="pres">
      <dgm:prSet presAssocID="{4BBC3B93-A068-4D37-9F33-D88BB78B7D57}" presName="desTx" presStyleLbl="alignAccFollowNode1" presStyleIdx="3" presStyleCnt="5">
        <dgm:presLayoutVars>
          <dgm:bulletEnabled val="1"/>
        </dgm:presLayoutVars>
      </dgm:prSet>
      <dgm:spPr/>
      <dgm:t>
        <a:bodyPr/>
        <a:lstStyle/>
        <a:p>
          <a:endParaRPr lang="en-US"/>
        </a:p>
      </dgm:t>
    </dgm:pt>
    <dgm:pt modelId="{8E9ABD82-F1CE-486B-9EF8-E78F977A6632}" type="pres">
      <dgm:prSet presAssocID="{739CEF14-5CB4-4113-AB05-1F730D5A4120}" presName="space" presStyleCnt="0"/>
      <dgm:spPr/>
    </dgm:pt>
    <dgm:pt modelId="{6696631F-5137-49D6-BD02-A6B046348339}" type="pres">
      <dgm:prSet presAssocID="{D49E695C-DB7E-4AE1-8055-3B3E2D055238}" presName="composite" presStyleCnt="0"/>
      <dgm:spPr/>
    </dgm:pt>
    <dgm:pt modelId="{CA4BD8FA-B724-42A2-BE0D-3D89CB6A6732}" type="pres">
      <dgm:prSet presAssocID="{D49E695C-DB7E-4AE1-8055-3B3E2D055238}" presName="parTx" presStyleLbl="alignNode1" presStyleIdx="4" presStyleCnt="5">
        <dgm:presLayoutVars>
          <dgm:chMax val="0"/>
          <dgm:chPref val="0"/>
          <dgm:bulletEnabled val="1"/>
        </dgm:presLayoutVars>
      </dgm:prSet>
      <dgm:spPr/>
      <dgm:t>
        <a:bodyPr/>
        <a:lstStyle/>
        <a:p>
          <a:endParaRPr lang="en-US"/>
        </a:p>
      </dgm:t>
    </dgm:pt>
    <dgm:pt modelId="{F57C5217-297A-4242-A3B0-E9E0A5033878}" type="pres">
      <dgm:prSet presAssocID="{D49E695C-DB7E-4AE1-8055-3B3E2D055238}" presName="desTx" presStyleLbl="alignAccFollowNode1" presStyleIdx="4" presStyleCnt="5">
        <dgm:presLayoutVars>
          <dgm:bulletEnabled val="1"/>
        </dgm:presLayoutVars>
      </dgm:prSet>
      <dgm:spPr/>
      <dgm:t>
        <a:bodyPr/>
        <a:lstStyle/>
        <a:p>
          <a:endParaRPr lang="en-US"/>
        </a:p>
      </dgm:t>
    </dgm:pt>
  </dgm:ptLst>
  <dgm:cxnLst>
    <dgm:cxn modelId="{5AC8DD0D-BBAF-41A8-90E7-6D8610BD2478}" srcId="{B43AEC17-C88B-4F23-BE1A-A39924098819}" destId="{C2EBF6F7-FCBD-49CD-ABB4-E87BA96A8A30}" srcOrd="0" destOrd="0" parTransId="{EC423079-764B-4E97-9720-C703258CC589}" sibTransId="{F2BA4B7C-F85C-4A46-BFA5-BCF0F9EF89A2}"/>
    <dgm:cxn modelId="{40E45575-DFCD-4EB1-A542-AAD8E75F6A27}" type="presOf" srcId="{519C5E76-D728-4DA2-ABA2-0E6DE18941AA}" destId="{DD6BEB17-98DE-4FFF-9FEA-ADAD302D950D}" srcOrd="0" destOrd="0" presId="urn:microsoft.com/office/officeart/2005/8/layout/hList1"/>
    <dgm:cxn modelId="{54255A62-8A54-4773-95F4-76A198213844}" srcId="{D49E695C-DB7E-4AE1-8055-3B3E2D055238}" destId="{A47ABEE1-F9B1-4E4B-9B47-42311A51365D}" srcOrd="0" destOrd="0" parTransId="{A89748F0-4123-4AF3-AAD3-D7C57C1F5A24}" sibTransId="{96DE81D8-8762-4FD2-BA5B-286DCBAB7617}"/>
    <dgm:cxn modelId="{261633A0-366E-48F9-89D7-19BDE32B3839}" type="presOf" srcId="{C2EBF6F7-FCBD-49CD-ABB4-E87BA96A8A30}" destId="{52CE25FB-B6E1-45CF-AF6F-956E315CE7CB}" srcOrd="0" destOrd="0" presId="urn:microsoft.com/office/officeart/2005/8/layout/hList1"/>
    <dgm:cxn modelId="{9F96C100-6063-453C-A8F2-CA18CD10ACE6}" srcId="{51B794F8-3147-4DAE-B268-6E1B66BB7BAC}" destId="{1AD38EB2-C065-4B71-9B7D-1D1BF5BF67EE}" srcOrd="1" destOrd="0" parTransId="{43F5777D-15ED-47F5-961B-5401E18D5574}" sibTransId="{B0C1624E-DF32-45CC-977D-2C57BA8EDE5E}"/>
    <dgm:cxn modelId="{3417DA2D-A145-46DA-8BCF-58C63A7451C5}" srcId="{519C5E76-D728-4DA2-ABA2-0E6DE18941AA}" destId="{671E4260-89FE-46AE-92D6-FF333388353D}" srcOrd="2" destOrd="0" parTransId="{FA9D0132-D077-47D4-AFF4-C428BB0DA70B}" sibTransId="{BF377609-DD2F-4BDE-BD33-4E7EC8237E91}"/>
    <dgm:cxn modelId="{F7E6E5D1-1858-48E9-B71B-9CBBE4AB8779}" srcId="{B43AEC17-C88B-4F23-BE1A-A39924098819}" destId="{E109ACB8-B85E-4391-A1FB-4B21965D2573}" srcOrd="2" destOrd="0" parTransId="{BB2C2887-2072-4A8A-B56E-7BF88A55C9FF}" sibTransId="{3753C378-F8AB-4EA6-8963-1290C170B6DB}"/>
    <dgm:cxn modelId="{8218334A-86B7-46B1-8F52-B33E428D3914}" type="presOf" srcId="{7BDEB898-A940-47F9-B230-828C240C0EF8}" destId="{A43D60D7-A145-4182-B422-1AC3240C50F7}" srcOrd="0" destOrd="0" presId="urn:microsoft.com/office/officeart/2005/8/layout/hList1"/>
    <dgm:cxn modelId="{AACDAEA1-554E-4C9A-8C16-2D03A7845C48}" srcId="{671E4260-89FE-46AE-92D6-FF333388353D}" destId="{4ADC31CC-4EBD-4B30-8CF2-5D02273DE103}" srcOrd="0" destOrd="0" parTransId="{509C96A5-D22D-46F3-B5D1-0F3C802239EC}" sibTransId="{E40848DB-A782-4CA8-A122-F2A1C42E770F}"/>
    <dgm:cxn modelId="{12C1FAD4-0364-4FDE-94D8-E341CF5FDED3}" type="presOf" srcId="{B43AEC17-C88B-4F23-BE1A-A39924098819}" destId="{F6569F8E-A751-4BE9-9486-5E0050EEC539}" srcOrd="0" destOrd="0" presId="urn:microsoft.com/office/officeart/2005/8/layout/hList1"/>
    <dgm:cxn modelId="{E7F329F6-6CC0-4B5D-8501-789E2C611986}" srcId="{671E4260-89FE-46AE-92D6-FF333388353D}" destId="{7DE0007A-D23B-419D-87A0-BBA863F5F00F}" srcOrd="2" destOrd="0" parTransId="{18FD537F-C9C7-4F85-8D6A-204AF7EFE2E8}" sibTransId="{CCB62455-5565-47B4-A5C2-F44CCBB87DAA}"/>
    <dgm:cxn modelId="{C466BFE3-9330-43F7-A61E-4FDDE67BDCCE}" type="presOf" srcId="{A47ABEE1-F9B1-4E4B-9B47-42311A51365D}" destId="{F57C5217-297A-4242-A3B0-E9E0A5033878}" srcOrd="0" destOrd="0" presId="urn:microsoft.com/office/officeart/2005/8/layout/hList1"/>
    <dgm:cxn modelId="{80CFB3B8-E633-45F2-8187-D8BFCFA890C4}" type="presOf" srcId="{BBA6E1A4-4575-4921-AB73-DAD238F4CC5E}" destId="{9EAD2474-EFE9-4B7A-A245-3BC21AF33782}" srcOrd="0" destOrd="2" presId="urn:microsoft.com/office/officeart/2005/8/layout/hList1"/>
    <dgm:cxn modelId="{6F9FE0E9-77DE-413E-8A42-AF5C8E914C9D}" srcId="{51B794F8-3147-4DAE-B268-6E1B66BB7BAC}" destId="{BBA6E1A4-4575-4921-AB73-DAD238F4CC5E}" srcOrd="2" destOrd="0" parTransId="{BB827E1C-F615-4A80-8D66-6421D7CD5C4E}" sibTransId="{39CE0C33-5D9B-4C0C-BE36-A57B0D4DF6AE}"/>
    <dgm:cxn modelId="{195ACDD5-61CE-49B7-9DBA-6CCB5B1C1F04}" type="presOf" srcId="{2290DDA0-6AAB-4FAE-B9A4-EBABBB73A036}" destId="{F57C5217-297A-4242-A3B0-E9E0A5033878}" srcOrd="0" destOrd="1" presId="urn:microsoft.com/office/officeart/2005/8/layout/hList1"/>
    <dgm:cxn modelId="{517ED4FC-002C-4BE7-9182-A37C626E1DF2}" srcId="{51B794F8-3147-4DAE-B268-6E1B66BB7BAC}" destId="{C4A4B4DB-506B-4711-A9B4-A57311ED15C9}" srcOrd="0" destOrd="0" parTransId="{EA5C8F14-B34F-4AA4-AE1E-7C8CF8BAA4F6}" sibTransId="{230E4380-936F-419F-82CA-B56582373266}"/>
    <dgm:cxn modelId="{2F2A8727-495A-4EFA-99D8-03C00DC6EDB2}" type="presOf" srcId="{7DE0007A-D23B-419D-87A0-BBA863F5F00F}" destId="{0226C5B4-35C1-4D7E-97E3-737F224260E7}" srcOrd="0" destOrd="2" presId="urn:microsoft.com/office/officeart/2005/8/layout/hList1"/>
    <dgm:cxn modelId="{BCCE44D8-1BC9-42E7-B268-2D73A9245AC3}" type="presOf" srcId="{4093DECF-8F79-49BB-9155-22E74620DD71}" destId="{9EAD2474-EFE9-4B7A-A245-3BC21AF33782}" srcOrd="0" destOrd="3" presId="urn:microsoft.com/office/officeart/2005/8/layout/hList1"/>
    <dgm:cxn modelId="{D665FC39-4A87-4CAB-89D3-8B05DB072BAD}" srcId="{519C5E76-D728-4DA2-ABA2-0E6DE18941AA}" destId="{B43AEC17-C88B-4F23-BE1A-A39924098819}" srcOrd="0" destOrd="0" parTransId="{57EDE8DB-0C48-422E-ABA4-B1C57D025840}" sibTransId="{E3D47F91-3E1D-4C14-AC37-B05A354E2C3B}"/>
    <dgm:cxn modelId="{B7D22038-642D-4DAC-A33A-21266AC56065}" type="presOf" srcId="{D49E695C-DB7E-4AE1-8055-3B3E2D055238}" destId="{CA4BD8FA-B724-42A2-BE0D-3D89CB6A6732}" srcOrd="0" destOrd="0" presId="urn:microsoft.com/office/officeart/2005/8/layout/hList1"/>
    <dgm:cxn modelId="{76BCB838-9876-47E6-9B27-5A3642A4B15F}" srcId="{51B794F8-3147-4DAE-B268-6E1B66BB7BAC}" destId="{4093DECF-8F79-49BB-9155-22E74620DD71}" srcOrd="3" destOrd="0" parTransId="{E20243CA-7490-4644-BCF4-734FBAD97BCC}" sibTransId="{60B13890-7576-4054-92B6-6EE6927A9F2C}"/>
    <dgm:cxn modelId="{13C250F1-733A-411A-B15C-026539743640}" type="presOf" srcId="{1AD38EB2-C065-4B71-9B7D-1D1BF5BF67EE}" destId="{9EAD2474-EFE9-4B7A-A245-3BC21AF33782}" srcOrd="0" destOrd="1" presId="urn:microsoft.com/office/officeart/2005/8/layout/hList1"/>
    <dgm:cxn modelId="{DC03BE76-B421-4428-8734-62672B893B1D}" type="presOf" srcId="{51B794F8-3147-4DAE-B268-6E1B66BB7BAC}" destId="{7428700B-17A7-43DD-A499-F1832538F157}" srcOrd="0" destOrd="0" presId="urn:microsoft.com/office/officeart/2005/8/layout/hList1"/>
    <dgm:cxn modelId="{6A3192F8-823F-4B63-ACC7-37F173B4C64A}" srcId="{519C5E76-D728-4DA2-ABA2-0E6DE18941AA}" destId="{D49E695C-DB7E-4AE1-8055-3B3E2D055238}" srcOrd="4" destOrd="0" parTransId="{DC2935D0-139C-447D-BCFF-3BD95C184C38}" sibTransId="{3F60E658-CE3B-4832-A165-F84D78745AA1}"/>
    <dgm:cxn modelId="{E1B9728F-7930-4864-99CF-8064198FAA73}" srcId="{519C5E76-D728-4DA2-ABA2-0E6DE18941AA}" destId="{4BBC3B93-A068-4D37-9F33-D88BB78B7D57}" srcOrd="3" destOrd="0" parTransId="{CFEB0090-2929-4732-B664-A99BD0263D15}" sibTransId="{739CEF14-5CB4-4113-AB05-1F730D5A4120}"/>
    <dgm:cxn modelId="{EBA8A533-9209-49F4-B1F6-E3D78BC60995}" srcId="{519C5E76-D728-4DA2-ABA2-0E6DE18941AA}" destId="{51B794F8-3147-4DAE-B268-6E1B66BB7BAC}" srcOrd="1" destOrd="0" parTransId="{CB1A0243-3D37-4196-8A27-27E69A3867E4}" sibTransId="{05D325AD-83F6-4CFE-A5DB-7CF7DD7FB190}"/>
    <dgm:cxn modelId="{59B0CC90-6810-44FB-A531-F2DB27BF92FD}" type="presOf" srcId="{18C66F6B-BF77-4B48-ACBF-AD1E33522DC2}" destId="{0226C5B4-35C1-4D7E-97E3-737F224260E7}" srcOrd="0" destOrd="1" presId="urn:microsoft.com/office/officeart/2005/8/layout/hList1"/>
    <dgm:cxn modelId="{FE9C07AD-C17F-4260-9680-B6BE8709CC67}" type="presOf" srcId="{E109ACB8-B85E-4391-A1FB-4B21965D2573}" destId="{52CE25FB-B6E1-45CF-AF6F-956E315CE7CB}" srcOrd="0" destOrd="2" presId="urn:microsoft.com/office/officeart/2005/8/layout/hList1"/>
    <dgm:cxn modelId="{F30EEF42-FCA5-4B02-A73F-04539F02DC5B}" srcId="{671E4260-89FE-46AE-92D6-FF333388353D}" destId="{18C66F6B-BF77-4B48-ACBF-AD1E33522DC2}" srcOrd="1" destOrd="0" parTransId="{F9044137-5895-47E9-8571-20A4B3BEB56F}" sibTransId="{8E285AE4-9829-4C5B-B5A4-E050164D4E03}"/>
    <dgm:cxn modelId="{7BCC477C-99DF-4336-85F1-7815851ACDA5}" type="presOf" srcId="{4ADC31CC-4EBD-4B30-8CF2-5D02273DE103}" destId="{0226C5B4-35C1-4D7E-97E3-737F224260E7}" srcOrd="0" destOrd="0" presId="urn:microsoft.com/office/officeart/2005/8/layout/hList1"/>
    <dgm:cxn modelId="{266D6A48-BB21-4921-873F-923528F35953}" srcId="{B43AEC17-C88B-4F23-BE1A-A39924098819}" destId="{6212C9FF-9630-47F1-B6EA-4B007845A7E1}" srcOrd="1" destOrd="0" parTransId="{0E72E492-C536-4AA0-B017-C49F9416E108}" sibTransId="{224543C3-AE1B-4EBE-A351-594F8D927E98}"/>
    <dgm:cxn modelId="{3B61EB59-BF45-4D8E-9610-8184ECC00760}" type="presOf" srcId="{6212C9FF-9630-47F1-B6EA-4B007845A7E1}" destId="{52CE25FB-B6E1-45CF-AF6F-956E315CE7CB}" srcOrd="0" destOrd="1" presId="urn:microsoft.com/office/officeart/2005/8/layout/hList1"/>
    <dgm:cxn modelId="{F5909B7E-8913-4D5D-9743-5754FA471737}" srcId="{4BBC3B93-A068-4D37-9F33-D88BB78B7D57}" destId="{7BDEB898-A940-47F9-B230-828C240C0EF8}" srcOrd="0" destOrd="0" parTransId="{5EE71F03-4366-4A8E-836F-C9EB7687AF52}" sibTransId="{E5407570-8E28-406F-8690-008BDB9F768B}"/>
    <dgm:cxn modelId="{FD7A9800-F351-4F09-B441-F97782C875AE}" type="presOf" srcId="{C4A4B4DB-506B-4711-A9B4-A57311ED15C9}" destId="{9EAD2474-EFE9-4B7A-A245-3BC21AF33782}" srcOrd="0" destOrd="0" presId="urn:microsoft.com/office/officeart/2005/8/layout/hList1"/>
    <dgm:cxn modelId="{FF584669-54F5-4196-A519-FEB960820079}" type="presOf" srcId="{671E4260-89FE-46AE-92D6-FF333388353D}" destId="{A2D2FE07-4A06-486A-AA00-0C6A21F3BEF4}" srcOrd="0" destOrd="0" presId="urn:microsoft.com/office/officeart/2005/8/layout/hList1"/>
    <dgm:cxn modelId="{98869EF1-C660-4A2E-9C2C-229650D71038}" srcId="{D49E695C-DB7E-4AE1-8055-3B3E2D055238}" destId="{2290DDA0-6AAB-4FAE-B9A4-EBABBB73A036}" srcOrd="1" destOrd="0" parTransId="{6819C954-5E05-4394-AC89-351C3C5B8375}" sibTransId="{45419057-3AC9-4CEB-8713-6EA511601472}"/>
    <dgm:cxn modelId="{BF62520B-3B68-4C11-8ED7-980EFA33CDC6}" type="presOf" srcId="{4BBC3B93-A068-4D37-9F33-D88BB78B7D57}" destId="{CE4862AE-8D3E-403B-B5E4-4495709F4855}" srcOrd="0" destOrd="0" presId="urn:microsoft.com/office/officeart/2005/8/layout/hList1"/>
    <dgm:cxn modelId="{187204AC-DD22-4FE8-884E-391881F8053B}" type="presParOf" srcId="{DD6BEB17-98DE-4FFF-9FEA-ADAD302D950D}" destId="{2E916B0C-2428-4FC7-80B3-37A902A80290}" srcOrd="0" destOrd="0" presId="urn:microsoft.com/office/officeart/2005/8/layout/hList1"/>
    <dgm:cxn modelId="{B3FE1F23-1B6B-42B7-9EFF-CA92C2309B95}" type="presParOf" srcId="{2E916B0C-2428-4FC7-80B3-37A902A80290}" destId="{F6569F8E-A751-4BE9-9486-5E0050EEC539}" srcOrd="0" destOrd="0" presId="urn:microsoft.com/office/officeart/2005/8/layout/hList1"/>
    <dgm:cxn modelId="{CF066D28-6992-4A8B-81CC-F819DD8D3F1D}" type="presParOf" srcId="{2E916B0C-2428-4FC7-80B3-37A902A80290}" destId="{52CE25FB-B6E1-45CF-AF6F-956E315CE7CB}" srcOrd="1" destOrd="0" presId="urn:microsoft.com/office/officeart/2005/8/layout/hList1"/>
    <dgm:cxn modelId="{02ED1CC8-10EE-48DC-87B6-4CB429F6EB24}" type="presParOf" srcId="{DD6BEB17-98DE-4FFF-9FEA-ADAD302D950D}" destId="{B8864E15-4CFE-4812-B0F2-3EADA84F7655}" srcOrd="1" destOrd="0" presId="urn:microsoft.com/office/officeart/2005/8/layout/hList1"/>
    <dgm:cxn modelId="{672BAABC-C6EB-46B2-B72D-DE75935CE0F9}" type="presParOf" srcId="{DD6BEB17-98DE-4FFF-9FEA-ADAD302D950D}" destId="{27B00E62-4440-4CA6-B4AB-AF17DEE7622E}" srcOrd="2" destOrd="0" presId="urn:microsoft.com/office/officeart/2005/8/layout/hList1"/>
    <dgm:cxn modelId="{16CDDA8F-0392-4652-A227-3CFC506EA5C6}" type="presParOf" srcId="{27B00E62-4440-4CA6-B4AB-AF17DEE7622E}" destId="{7428700B-17A7-43DD-A499-F1832538F157}" srcOrd="0" destOrd="0" presId="urn:microsoft.com/office/officeart/2005/8/layout/hList1"/>
    <dgm:cxn modelId="{02A6DF48-9BED-47F1-8811-09E67BF11173}" type="presParOf" srcId="{27B00E62-4440-4CA6-B4AB-AF17DEE7622E}" destId="{9EAD2474-EFE9-4B7A-A245-3BC21AF33782}" srcOrd="1" destOrd="0" presId="urn:microsoft.com/office/officeart/2005/8/layout/hList1"/>
    <dgm:cxn modelId="{4B47422F-85C9-4329-A532-4D3CAC766EDC}" type="presParOf" srcId="{DD6BEB17-98DE-4FFF-9FEA-ADAD302D950D}" destId="{AED097BF-DE2E-4A26-852B-07D0D484471F}" srcOrd="3" destOrd="0" presId="urn:microsoft.com/office/officeart/2005/8/layout/hList1"/>
    <dgm:cxn modelId="{E7555122-7E6D-40D1-A603-F82DD663A74D}" type="presParOf" srcId="{DD6BEB17-98DE-4FFF-9FEA-ADAD302D950D}" destId="{914F7482-73BB-43CC-8176-418FC7775E13}" srcOrd="4" destOrd="0" presId="urn:microsoft.com/office/officeart/2005/8/layout/hList1"/>
    <dgm:cxn modelId="{16B2FC1E-ABB9-4C66-BE0B-4922A37495C3}" type="presParOf" srcId="{914F7482-73BB-43CC-8176-418FC7775E13}" destId="{A2D2FE07-4A06-486A-AA00-0C6A21F3BEF4}" srcOrd="0" destOrd="0" presId="urn:microsoft.com/office/officeart/2005/8/layout/hList1"/>
    <dgm:cxn modelId="{6A565127-B9C1-4C23-B8BE-318139A1E260}" type="presParOf" srcId="{914F7482-73BB-43CC-8176-418FC7775E13}" destId="{0226C5B4-35C1-4D7E-97E3-737F224260E7}" srcOrd="1" destOrd="0" presId="urn:microsoft.com/office/officeart/2005/8/layout/hList1"/>
    <dgm:cxn modelId="{C8EF2D2B-0948-4A57-9F55-F12E40807BD5}" type="presParOf" srcId="{DD6BEB17-98DE-4FFF-9FEA-ADAD302D950D}" destId="{9122B22B-87C1-44C6-95AB-0251F4EAFF29}" srcOrd="5" destOrd="0" presId="urn:microsoft.com/office/officeart/2005/8/layout/hList1"/>
    <dgm:cxn modelId="{C82A5FEA-5EE5-4BF0-8E0C-4DD8FA57C738}" type="presParOf" srcId="{DD6BEB17-98DE-4FFF-9FEA-ADAD302D950D}" destId="{60A2AFA0-6A85-4258-986F-1C4364A5F4F0}" srcOrd="6" destOrd="0" presId="urn:microsoft.com/office/officeart/2005/8/layout/hList1"/>
    <dgm:cxn modelId="{B0351553-D2A7-4D65-A246-964F11A89013}" type="presParOf" srcId="{60A2AFA0-6A85-4258-986F-1C4364A5F4F0}" destId="{CE4862AE-8D3E-403B-B5E4-4495709F4855}" srcOrd="0" destOrd="0" presId="urn:microsoft.com/office/officeart/2005/8/layout/hList1"/>
    <dgm:cxn modelId="{1AE47A05-D5E8-4012-BC77-81651DA91351}" type="presParOf" srcId="{60A2AFA0-6A85-4258-986F-1C4364A5F4F0}" destId="{A43D60D7-A145-4182-B422-1AC3240C50F7}" srcOrd="1" destOrd="0" presId="urn:microsoft.com/office/officeart/2005/8/layout/hList1"/>
    <dgm:cxn modelId="{7EFD904B-CE7A-40D5-9776-9AEB7B0B9085}" type="presParOf" srcId="{DD6BEB17-98DE-4FFF-9FEA-ADAD302D950D}" destId="{8E9ABD82-F1CE-486B-9EF8-E78F977A6632}" srcOrd="7" destOrd="0" presId="urn:microsoft.com/office/officeart/2005/8/layout/hList1"/>
    <dgm:cxn modelId="{D1F72FD2-C9B3-4BA2-B4FA-BA3CADF07429}" type="presParOf" srcId="{DD6BEB17-98DE-4FFF-9FEA-ADAD302D950D}" destId="{6696631F-5137-49D6-BD02-A6B046348339}" srcOrd="8" destOrd="0" presId="urn:microsoft.com/office/officeart/2005/8/layout/hList1"/>
    <dgm:cxn modelId="{AB30550E-B45A-42AE-B844-812437A49A05}" type="presParOf" srcId="{6696631F-5137-49D6-BD02-A6B046348339}" destId="{CA4BD8FA-B724-42A2-BE0D-3D89CB6A6732}" srcOrd="0" destOrd="0" presId="urn:microsoft.com/office/officeart/2005/8/layout/hList1"/>
    <dgm:cxn modelId="{7A8B9DF9-D4CF-42F1-8A3B-7EC71E87EE93}" type="presParOf" srcId="{6696631F-5137-49D6-BD02-A6B046348339}" destId="{F57C5217-297A-4242-A3B0-E9E0A503387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69F8E-A751-4BE9-9486-5E0050EEC539}">
      <dsp:nvSpPr>
        <dsp:cNvPr id="0" name=""/>
        <dsp:cNvSpPr/>
      </dsp:nvSpPr>
      <dsp:spPr>
        <a:xfrm>
          <a:off x="5142" y="620692"/>
          <a:ext cx="1971104" cy="7884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Independent scale of </a:t>
          </a:r>
          <a:r>
            <a:rPr lang="en-US" sz="1500" kern="1200" dirty="0" smtClean="0"/>
            <a:t>compute and storage</a:t>
          </a:r>
          <a:endParaRPr lang="en-US" sz="1500" kern="1200" dirty="0"/>
        </a:p>
      </dsp:txBody>
      <dsp:txXfrm>
        <a:off x="5142" y="620692"/>
        <a:ext cx="1971104" cy="788441"/>
      </dsp:txXfrm>
    </dsp:sp>
    <dsp:sp modelId="{52CE25FB-B6E1-45CF-AF6F-956E315CE7CB}">
      <dsp:nvSpPr>
        <dsp:cNvPr id="0" name=""/>
        <dsp:cNvSpPr/>
      </dsp:nvSpPr>
      <dsp:spPr>
        <a:xfrm>
          <a:off x="5142" y="1409134"/>
          <a:ext cx="1971104" cy="2537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Rightsized HW for each layer</a:t>
          </a:r>
        </a:p>
        <a:p>
          <a:pPr marL="114300" lvl="1" indent="-114300" algn="l" defTabSz="666750">
            <a:lnSpc>
              <a:spcPct val="90000"/>
            </a:lnSpc>
            <a:spcBef>
              <a:spcPct val="0"/>
            </a:spcBef>
            <a:spcAft>
              <a:spcPct val="15000"/>
            </a:spcAft>
            <a:buChar char="••"/>
          </a:pPr>
          <a:r>
            <a:rPr lang="en-US" sz="1500" kern="1200" dirty="0"/>
            <a:t>Reduce resource wastage</a:t>
          </a:r>
        </a:p>
        <a:p>
          <a:pPr marL="114300" lvl="1" indent="-114300" algn="l" defTabSz="666750">
            <a:lnSpc>
              <a:spcPct val="90000"/>
            </a:lnSpc>
            <a:spcBef>
              <a:spcPct val="0"/>
            </a:spcBef>
            <a:spcAft>
              <a:spcPct val="15000"/>
            </a:spcAft>
            <a:buChar char="••"/>
          </a:pPr>
          <a:r>
            <a:rPr lang="en-US" sz="1500" kern="1200" dirty="0"/>
            <a:t>Cost saving</a:t>
          </a:r>
        </a:p>
      </dsp:txBody>
      <dsp:txXfrm>
        <a:off x="5142" y="1409134"/>
        <a:ext cx="1971104" cy="2537409"/>
      </dsp:txXfrm>
    </dsp:sp>
    <dsp:sp modelId="{7428700B-17A7-43DD-A499-F1832538F157}">
      <dsp:nvSpPr>
        <dsp:cNvPr id="0" name=""/>
        <dsp:cNvSpPr/>
      </dsp:nvSpPr>
      <dsp:spPr>
        <a:xfrm>
          <a:off x="2252201" y="620692"/>
          <a:ext cx="1971104" cy="7884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Single copy of data</a:t>
          </a:r>
        </a:p>
      </dsp:txBody>
      <dsp:txXfrm>
        <a:off x="2252201" y="620692"/>
        <a:ext cx="1971104" cy="788441"/>
      </dsp:txXfrm>
    </dsp:sp>
    <dsp:sp modelId="{9EAD2474-EFE9-4B7A-A245-3BC21AF33782}">
      <dsp:nvSpPr>
        <dsp:cNvPr id="0" name=""/>
        <dsp:cNvSpPr/>
      </dsp:nvSpPr>
      <dsp:spPr>
        <a:xfrm>
          <a:off x="2252201" y="1409134"/>
          <a:ext cx="1971104" cy="2537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Multiple compute cluster share common data repo/lake</a:t>
          </a:r>
        </a:p>
        <a:p>
          <a:pPr marL="114300" lvl="1" indent="-114300" algn="l" defTabSz="666750">
            <a:lnSpc>
              <a:spcPct val="90000"/>
            </a:lnSpc>
            <a:spcBef>
              <a:spcPct val="0"/>
            </a:spcBef>
            <a:spcAft>
              <a:spcPct val="15000"/>
            </a:spcAft>
            <a:buChar char="••"/>
          </a:pPr>
          <a:r>
            <a:rPr lang="en-US" sz="1500" kern="1200" dirty="0"/>
            <a:t>Simplified data management</a:t>
          </a:r>
        </a:p>
        <a:p>
          <a:pPr marL="114300" lvl="1" indent="-114300" algn="l" defTabSz="666750">
            <a:lnSpc>
              <a:spcPct val="90000"/>
            </a:lnSpc>
            <a:spcBef>
              <a:spcPct val="0"/>
            </a:spcBef>
            <a:spcAft>
              <a:spcPct val="15000"/>
            </a:spcAft>
            <a:buChar char="••"/>
          </a:pPr>
          <a:r>
            <a:rPr lang="en-US" sz="1500" kern="1200" dirty="0"/>
            <a:t>Reduced provisioning overhead</a:t>
          </a:r>
        </a:p>
        <a:p>
          <a:pPr marL="114300" lvl="1" indent="-114300" algn="l" defTabSz="666750">
            <a:lnSpc>
              <a:spcPct val="90000"/>
            </a:lnSpc>
            <a:spcBef>
              <a:spcPct val="0"/>
            </a:spcBef>
            <a:spcAft>
              <a:spcPct val="15000"/>
            </a:spcAft>
            <a:buChar char="••"/>
          </a:pPr>
          <a:r>
            <a:rPr lang="en-US" sz="1500" kern="1200" dirty="0"/>
            <a:t>Improve security </a:t>
          </a:r>
        </a:p>
      </dsp:txBody>
      <dsp:txXfrm>
        <a:off x="2252201" y="1409134"/>
        <a:ext cx="1971104" cy="2537409"/>
      </dsp:txXfrm>
    </dsp:sp>
    <dsp:sp modelId="{A2D2FE07-4A06-486A-AA00-0C6A21F3BEF4}">
      <dsp:nvSpPr>
        <dsp:cNvPr id="0" name=""/>
        <dsp:cNvSpPr/>
      </dsp:nvSpPr>
      <dsp:spPr>
        <a:xfrm>
          <a:off x="4499260" y="620692"/>
          <a:ext cx="1971104" cy="7884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Agile </a:t>
          </a:r>
          <a:r>
            <a:rPr lang="en-US" sz="1500" kern="1200" dirty="0"/>
            <a:t>application development</a:t>
          </a:r>
        </a:p>
      </dsp:txBody>
      <dsp:txXfrm>
        <a:off x="4499260" y="620692"/>
        <a:ext cx="1971104" cy="788441"/>
      </dsp:txXfrm>
    </dsp:sp>
    <dsp:sp modelId="{0226C5B4-35C1-4D7E-97E3-737F224260E7}">
      <dsp:nvSpPr>
        <dsp:cNvPr id="0" name=""/>
        <dsp:cNvSpPr/>
      </dsp:nvSpPr>
      <dsp:spPr>
        <a:xfrm>
          <a:off x="4499260" y="1409134"/>
          <a:ext cx="1971104" cy="2537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In-memory cloning</a:t>
          </a:r>
        </a:p>
        <a:p>
          <a:pPr marL="114300" lvl="1" indent="-114300" algn="l" defTabSz="666750">
            <a:lnSpc>
              <a:spcPct val="90000"/>
            </a:lnSpc>
            <a:spcBef>
              <a:spcPct val="0"/>
            </a:spcBef>
            <a:spcAft>
              <a:spcPct val="15000"/>
            </a:spcAft>
            <a:buChar char="••"/>
          </a:pPr>
          <a:r>
            <a:rPr lang="en-US" sz="1500" kern="1200" dirty="0"/>
            <a:t>Snapshot service</a:t>
          </a:r>
        </a:p>
        <a:p>
          <a:pPr marL="114300" lvl="1" indent="-114300" algn="l" defTabSz="666750">
            <a:lnSpc>
              <a:spcPct val="90000"/>
            </a:lnSpc>
            <a:spcBef>
              <a:spcPct val="0"/>
            </a:spcBef>
            <a:spcAft>
              <a:spcPct val="15000"/>
            </a:spcAft>
            <a:buChar char="••"/>
          </a:pPr>
          <a:r>
            <a:rPr lang="en-US" sz="1500" kern="1200" dirty="0"/>
            <a:t>Quick &amp; efficient copies </a:t>
          </a:r>
        </a:p>
      </dsp:txBody>
      <dsp:txXfrm>
        <a:off x="4499260" y="1409134"/>
        <a:ext cx="1971104" cy="2537409"/>
      </dsp:txXfrm>
    </dsp:sp>
    <dsp:sp modelId="{CE4862AE-8D3E-403B-B5E4-4495709F4855}">
      <dsp:nvSpPr>
        <dsp:cNvPr id="0" name=""/>
        <dsp:cNvSpPr/>
      </dsp:nvSpPr>
      <dsp:spPr>
        <a:xfrm>
          <a:off x="6746319" y="620692"/>
          <a:ext cx="1971104" cy="7884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Hybrid cloud deployment</a:t>
          </a:r>
        </a:p>
      </dsp:txBody>
      <dsp:txXfrm>
        <a:off x="6746319" y="620692"/>
        <a:ext cx="1971104" cy="788441"/>
      </dsp:txXfrm>
    </dsp:sp>
    <dsp:sp modelId="{A43D60D7-A145-4182-B422-1AC3240C50F7}">
      <dsp:nvSpPr>
        <dsp:cNvPr id="0" name=""/>
        <dsp:cNvSpPr/>
      </dsp:nvSpPr>
      <dsp:spPr>
        <a:xfrm>
          <a:off x="6746319" y="1409134"/>
          <a:ext cx="1971104" cy="2537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Mix and match resources depending on workload nature and life cycle </a:t>
          </a:r>
        </a:p>
      </dsp:txBody>
      <dsp:txXfrm>
        <a:off x="6746319" y="1409134"/>
        <a:ext cx="1971104" cy="2537409"/>
      </dsp:txXfrm>
    </dsp:sp>
    <dsp:sp modelId="{CA4BD8FA-B724-42A2-BE0D-3D89CB6A6732}">
      <dsp:nvSpPr>
        <dsp:cNvPr id="0" name=""/>
        <dsp:cNvSpPr/>
      </dsp:nvSpPr>
      <dsp:spPr>
        <a:xfrm>
          <a:off x="8993378" y="620692"/>
          <a:ext cx="1971104" cy="7884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Simple and flexible software management</a:t>
          </a:r>
        </a:p>
      </dsp:txBody>
      <dsp:txXfrm>
        <a:off x="8993378" y="620692"/>
        <a:ext cx="1971104" cy="788441"/>
      </dsp:txXfrm>
    </dsp:sp>
    <dsp:sp modelId="{F57C5217-297A-4242-A3B0-E9E0A5033878}">
      <dsp:nvSpPr>
        <dsp:cNvPr id="0" name=""/>
        <dsp:cNvSpPr/>
      </dsp:nvSpPr>
      <dsp:spPr>
        <a:xfrm>
          <a:off x="8993378" y="1409134"/>
          <a:ext cx="1971104" cy="2537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Avoid software version management </a:t>
          </a:r>
        </a:p>
        <a:p>
          <a:pPr marL="114300" lvl="1" indent="-114300" algn="l" defTabSz="666750">
            <a:lnSpc>
              <a:spcPct val="90000"/>
            </a:lnSpc>
            <a:spcBef>
              <a:spcPct val="0"/>
            </a:spcBef>
            <a:spcAft>
              <a:spcPct val="15000"/>
            </a:spcAft>
            <a:buChar char="••"/>
          </a:pPr>
          <a:r>
            <a:rPr lang="en-US" sz="1500" kern="1200" dirty="0"/>
            <a:t>Upgrade compute software only </a:t>
          </a:r>
        </a:p>
      </dsp:txBody>
      <dsp:txXfrm>
        <a:off x="8993378" y="1409134"/>
        <a:ext cx="1971104" cy="25374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0.82264</cdr:x>
      <cdr:y>0</cdr:y>
    </cdr:from>
    <cdr:to>
      <cdr:x>1</cdr:x>
      <cdr:y>0.10081</cdr:y>
    </cdr:to>
    <cdr:sp macro="" textlink="">
      <cdr:nvSpPr>
        <cdr:cNvPr id="2" name="Rectangle 1"/>
        <cdr:cNvSpPr/>
      </cdr:nvSpPr>
      <cdr:spPr>
        <a:xfrm xmlns:a="http://schemas.openxmlformats.org/drawingml/2006/main">
          <a:off x="5385724" y="0"/>
          <a:ext cx="1161126" cy="238125"/>
        </a:xfrm>
        <a:prstGeom xmlns:a="http://schemas.openxmlformats.org/drawingml/2006/main" prst="rect">
          <a:avLst/>
        </a:prstGeom>
        <a:solidFill xmlns:a="http://schemas.openxmlformats.org/drawingml/2006/main">
          <a:schemeClr val="accent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altLang="zh-CN" sz="1000" b="1" dirty="0" smtClean="0"/>
            <a:t>higher is better</a:t>
          </a:r>
          <a:endParaRPr lang="zh-CN" altLang="en-US" sz="1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BE491-4AA9-4714-9958-A441748EA028}" type="datetimeFigureOut">
              <a:rPr lang="en-US" smtClean="0"/>
              <a:t>5/2/2019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45996-7BC7-49EB-8386-01CC548CA8B5}" type="slidenum">
              <a:rPr lang="en-US" smtClean="0"/>
              <a:t>‹#›</a:t>
            </a:fld>
            <a:endParaRPr lang="en-US"/>
          </a:p>
        </p:txBody>
      </p:sp>
    </p:spTree>
    <p:extLst>
      <p:ext uri="{BB962C8B-B14F-4D97-AF65-F5344CB8AC3E}">
        <p14:creationId xmlns:p14="http://schemas.microsoft.com/office/powerpoint/2010/main" val="83852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legal.intel.com/webdocs/Marketing/DisclaimerTemplateMarketingNoClaims.pptx"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www.intel.com/performance" TargetMode="External"/><Relationship Id="rId4" Type="http://schemas.openxmlformats.org/officeDocument/2006/relationships/hyperlink" Target="http://legal.intel.com/Marketing/Pages/Performance-disclaimer.aspx#GetHelp"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dc.com/getdoc.jsp?containerId=prUS4237141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845996-7BC7-49EB-8386-01CC548CA8B5}" type="slidenum">
              <a:rPr lang="en-US" smtClean="0"/>
              <a:t>1</a:t>
            </a:fld>
            <a:endParaRPr lang="en-US"/>
          </a:p>
        </p:txBody>
      </p:sp>
    </p:spTree>
    <p:extLst>
      <p:ext uri="{BB962C8B-B14F-4D97-AF65-F5344CB8AC3E}">
        <p14:creationId xmlns:p14="http://schemas.microsoft.com/office/powerpoint/2010/main" val="887065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11</a:t>
            </a:fld>
            <a:endParaRPr lang="zh-CN" altLang="en-US"/>
          </a:p>
        </p:txBody>
      </p:sp>
    </p:spTree>
    <p:extLst>
      <p:ext uri="{BB962C8B-B14F-4D97-AF65-F5344CB8AC3E}">
        <p14:creationId xmlns:p14="http://schemas.microsoft.com/office/powerpoint/2010/main" val="148624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12</a:t>
            </a:fld>
            <a:endParaRPr lang="zh-CN" altLang="en-US"/>
          </a:p>
        </p:txBody>
      </p:sp>
    </p:spTree>
    <p:extLst>
      <p:ext uri="{BB962C8B-B14F-4D97-AF65-F5344CB8AC3E}">
        <p14:creationId xmlns:p14="http://schemas.microsoft.com/office/powerpoint/2010/main" val="273250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S3A has added support for configurable input policies. Similar to </a:t>
            </a:r>
            <a:r>
              <a:rPr lang="en-US" sz="1200" b="0" i="0" kern="1200" dirty="0" err="1" smtClean="0">
                <a:solidFill>
                  <a:schemeClr val="tx1"/>
                </a:solidFill>
                <a:effectLst/>
                <a:latin typeface="+mn-lt"/>
                <a:ea typeface="+mn-ea"/>
                <a:cs typeface="+mn-cs"/>
              </a:rPr>
              <a:t>fadvise</a:t>
            </a:r>
            <a:r>
              <a:rPr lang="en-US" sz="1200" b="0" i="0" kern="1200" dirty="0" smtClean="0">
                <a:solidFill>
                  <a:schemeClr val="tx1"/>
                </a:solidFill>
                <a:effectLst/>
                <a:latin typeface="+mn-lt"/>
                <a:ea typeface="+mn-ea"/>
                <a:cs typeface="+mn-cs"/>
              </a:rPr>
              <a:t>, this configuration provides applications with a way to specify their expected access pattern (sequential or random) while reading a file. S3A then performs optimizations tailored to that access pattern.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Currently file's "</a:t>
            </a:r>
            <a:r>
              <a:rPr lang="en-US" sz="1200" b="1" i="0" kern="1200" dirty="0" err="1" smtClean="0">
                <a:solidFill>
                  <a:schemeClr val="tx1"/>
                </a:solidFill>
                <a:effectLst/>
                <a:latin typeface="+mn-lt"/>
                <a:ea typeface="+mn-ea"/>
                <a:cs typeface="+mn-cs"/>
              </a:rPr>
              <a:t>contentLength</a:t>
            </a:r>
            <a:r>
              <a:rPr lang="en-US" sz="1200" b="0" i="0" kern="1200" dirty="0" smtClean="0">
                <a:solidFill>
                  <a:schemeClr val="tx1"/>
                </a:solidFill>
                <a:effectLst/>
                <a:latin typeface="+mn-lt"/>
                <a:ea typeface="+mn-ea"/>
                <a:cs typeface="+mn-cs"/>
              </a:rPr>
              <a:t>" is set as the "</a:t>
            </a:r>
            <a:r>
              <a:rPr lang="en-US" sz="1200" b="0" i="0" kern="1200" dirty="0" err="1" smtClean="0">
                <a:solidFill>
                  <a:schemeClr val="tx1"/>
                </a:solidFill>
                <a:effectLst/>
                <a:latin typeface="+mn-lt"/>
                <a:ea typeface="+mn-ea"/>
                <a:cs typeface="+mn-cs"/>
              </a:rPr>
              <a:t>requestedStreamLen</a:t>
            </a:r>
            <a:r>
              <a:rPr lang="en-US" sz="1200" b="0" i="0" kern="1200" dirty="0" smtClean="0">
                <a:solidFill>
                  <a:schemeClr val="tx1"/>
                </a:solidFill>
                <a:effectLst/>
                <a:latin typeface="+mn-lt"/>
                <a:ea typeface="+mn-ea"/>
                <a:cs typeface="+mn-cs"/>
              </a:rPr>
              <a:t>", when invoking </a:t>
            </a:r>
            <a:r>
              <a:rPr lang="en-US" sz="1200" b="1" i="0" kern="1200" dirty="0" err="1" smtClean="0">
                <a:solidFill>
                  <a:schemeClr val="tx1"/>
                </a:solidFill>
                <a:effectLst/>
                <a:latin typeface="+mn-lt"/>
                <a:ea typeface="+mn-ea"/>
                <a:cs typeface="+mn-cs"/>
              </a:rPr>
              <a:t>S3AInputStream</a:t>
            </a:r>
            <a:r>
              <a:rPr lang="en-US" sz="1200" b="1" i="0" kern="1200" dirty="0" smtClean="0">
                <a:solidFill>
                  <a:schemeClr val="tx1"/>
                </a:solidFill>
                <a:effectLst/>
                <a:latin typeface="+mn-lt"/>
                <a:ea typeface="+mn-ea"/>
                <a:cs typeface="+mn-cs"/>
              </a:rPr>
              <a:t>::reopen(). </a:t>
            </a:r>
            <a:r>
              <a:rPr lang="en-US" sz="1200" b="0" i="0" kern="1200" dirty="0" smtClean="0">
                <a:solidFill>
                  <a:schemeClr val="tx1"/>
                </a:solidFill>
                <a:effectLst/>
                <a:latin typeface="+mn-lt"/>
                <a:ea typeface="+mn-ea"/>
                <a:cs typeface="+mn-cs"/>
              </a:rPr>
              <a:t>As a part of </a:t>
            </a:r>
            <a:r>
              <a:rPr lang="en-US" sz="1200" b="0" i="0" kern="1200" dirty="0" err="1" smtClean="0">
                <a:solidFill>
                  <a:schemeClr val="tx1"/>
                </a:solidFill>
                <a:effectLst/>
                <a:latin typeface="+mn-lt"/>
                <a:ea typeface="+mn-ea"/>
                <a:cs typeface="+mn-cs"/>
              </a:rPr>
              <a:t>lazySeek</a:t>
            </a:r>
            <a:r>
              <a:rPr lang="en-US" sz="1200" b="0" i="0" kern="1200" dirty="0" smtClean="0">
                <a:solidFill>
                  <a:schemeClr val="tx1"/>
                </a:solidFill>
                <a:effectLst/>
                <a:latin typeface="+mn-lt"/>
                <a:ea typeface="+mn-ea"/>
                <a:cs typeface="+mn-cs"/>
              </a:rPr>
              <a:t>(), sometimes the </a:t>
            </a:r>
            <a:r>
              <a:rPr lang="en-US" sz="1200" b="1" i="0" kern="1200" dirty="0" smtClean="0">
                <a:solidFill>
                  <a:schemeClr val="tx1"/>
                </a:solidFill>
                <a:effectLst/>
                <a:latin typeface="+mn-lt"/>
                <a:ea typeface="+mn-ea"/>
                <a:cs typeface="+mn-cs"/>
              </a:rPr>
              <a:t>stream had to be closed and reopened</a:t>
            </a:r>
            <a:r>
              <a:rPr lang="en-US" sz="1200" b="0" i="0" kern="1200" dirty="0" smtClean="0">
                <a:solidFill>
                  <a:schemeClr val="tx1"/>
                </a:solidFill>
                <a:effectLst/>
                <a:latin typeface="+mn-lt"/>
                <a:ea typeface="+mn-ea"/>
                <a:cs typeface="+mn-cs"/>
              </a:rPr>
              <a:t>. But lots of times the stream was closed with abort() causing the </a:t>
            </a:r>
            <a:r>
              <a:rPr lang="en-US" sz="1200" b="1" i="0" kern="1200" dirty="0" smtClean="0">
                <a:solidFill>
                  <a:schemeClr val="tx1"/>
                </a:solidFill>
                <a:effectLst/>
                <a:latin typeface="+mn-lt"/>
                <a:ea typeface="+mn-ea"/>
                <a:cs typeface="+mn-cs"/>
              </a:rPr>
              <a:t>internal http connection to be unusable</a:t>
            </a:r>
            <a:r>
              <a:rPr lang="en-US" sz="1200" b="0" i="0" kern="1200" dirty="0" smtClean="0">
                <a:solidFill>
                  <a:schemeClr val="tx1"/>
                </a:solidFill>
                <a:effectLst/>
                <a:latin typeface="+mn-lt"/>
                <a:ea typeface="+mn-ea"/>
                <a:cs typeface="+mn-cs"/>
              </a:rPr>
              <a:t>. This incurs lots of connection establishment cost in some jobs. It would be good to set the correct value for the stream length to avoid connection aborts.</a:t>
            </a:r>
            <a:endParaRPr lang="zh-CN" altLang="en-US" dirty="0"/>
          </a:p>
        </p:txBody>
      </p:sp>
      <p:sp>
        <p:nvSpPr>
          <p:cNvPr id="4" name="Slide Number Placeholder 3"/>
          <p:cNvSpPr>
            <a:spLocks noGrp="1"/>
          </p:cNvSpPr>
          <p:nvPr>
            <p:ph type="sldNum" sz="quarter" idx="10"/>
          </p:nvPr>
        </p:nvSpPr>
        <p:spPr/>
        <p:txBody>
          <a:bodyPr/>
          <a:lstStyle/>
          <a:p>
            <a:fld id="{EDD09769-4005-4153-99F9-9E5E8D830A01}" type="slidenum">
              <a:rPr lang="zh-CN" altLang="en-US" smtClean="0"/>
              <a:t>13</a:t>
            </a:fld>
            <a:endParaRPr lang="zh-CN" altLang="en-US"/>
          </a:p>
        </p:txBody>
      </p:sp>
    </p:spTree>
    <p:extLst>
      <p:ext uri="{BB962C8B-B14F-4D97-AF65-F5344CB8AC3E}">
        <p14:creationId xmlns:p14="http://schemas.microsoft.com/office/powerpoint/2010/main" val="709478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S3A committer: allows the output of MapReduce and Spark jobs to be written directly to S3, with a time to commit the job independent of the amount of data created.</a:t>
            </a:r>
          </a:p>
          <a:p>
            <a:r>
              <a:rPr lang="en-US" altLang="zh-CN" sz="1200" b="0" i="0" kern="1200" dirty="0" smtClean="0">
                <a:solidFill>
                  <a:schemeClr val="tx1"/>
                </a:solidFill>
                <a:effectLst/>
                <a:latin typeface="+mn-lt"/>
                <a:ea typeface="+mn-ea"/>
                <a:cs typeface="+mn-cs"/>
              </a:rPr>
              <a:t>Multiple committers exists</a:t>
            </a:r>
            <a:r>
              <a:rPr lang="en-US" altLang="zh-CN" sz="1200" b="0" i="0" kern="1200" baseline="0" dirty="0" smtClean="0">
                <a:solidFill>
                  <a:schemeClr val="tx1"/>
                </a:solidFill>
                <a:effectLst/>
                <a:latin typeface="+mn-lt"/>
                <a:ea typeface="+mn-ea"/>
                <a:cs typeface="+mn-cs"/>
              </a:rPr>
              <a:t> today, </a:t>
            </a:r>
            <a:r>
              <a:rPr lang="en-US" sz="1200" b="0" i="0" kern="1200" dirty="0" smtClean="0">
                <a:solidFill>
                  <a:schemeClr val="tx1"/>
                </a:solidFill>
                <a:effectLst/>
                <a:latin typeface="+mn-lt"/>
                <a:ea typeface="+mn-ea"/>
                <a:cs typeface="+mn-cs"/>
              </a:rPr>
              <a:t>They differ in how they deal with conflict and how they upload data to the destination bucket —but underneath they all share much of the same code.</a:t>
            </a:r>
          </a:p>
          <a:p>
            <a:endParaRPr lang="zh-CN" altLang="en-US" dirty="0"/>
          </a:p>
        </p:txBody>
      </p:sp>
      <p:sp>
        <p:nvSpPr>
          <p:cNvPr id="4" name="Slide Number Placeholder 3"/>
          <p:cNvSpPr>
            <a:spLocks noGrp="1"/>
          </p:cNvSpPr>
          <p:nvPr>
            <p:ph type="sldNum" sz="quarter" idx="10"/>
          </p:nvPr>
        </p:nvSpPr>
        <p:spPr/>
        <p:txBody>
          <a:bodyPr/>
          <a:lstStyle/>
          <a:p>
            <a:fld id="{EDD09769-4005-4153-99F9-9E5E8D830A01}" type="slidenum">
              <a:rPr lang="zh-CN" altLang="en-US" smtClean="0"/>
              <a:t>14</a:t>
            </a:fld>
            <a:endParaRPr lang="zh-CN" altLang="en-US"/>
          </a:p>
        </p:txBody>
      </p:sp>
    </p:spTree>
    <p:extLst>
      <p:ext uri="{BB962C8B-B14F-4D97-AF65-F5344CB8AC3E}">
        <p14:creationId xmlns:p14="http://schemas.microsoft.com/office/powerpoint/2010/main" val="3303478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15</a:t>
            </a:fld>
            <a:endParaRPr lang="en-US" dirty="0"/>
          </a:p>
        </p:txBody>
      </p:sp>
    </p:spTree>
    <p:extLst>
      <p:ext uri="{BB962C8B-B14F-4D97-AF65-F5344CB8AC3E}">
        <p14:creationId xmlns:p14="http://schemas.microsoft.com/office/powerpoint/2010/main" val="825424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8702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is no rename operation; </a:t>
            </a:r>
            <a:r>
              <a:rPr lang="en-US" sz="1200" b="1" i="0" kern="1200" dirty="0" smtClean="0">
                <a:solidFill>
                  <a:schemeClr val="tx1"/>
                </a:solidFill>
                <a:effectLst/>
                <a:latin typeface="+mn-lt"/>
                <a:ea typeface="+mn-ea"/>
                <a:cs typeface="+mn-cs"/>
              </a:rPr>
              <a:t>it is mimicked in the S3A client by listing a directory and copying each file underneath, one-by-one.</a:t>
            </a:r>
          </a:p>
          <a:p>
            <a:r>
              <a:rPr lang="en-US" dirty="0" smtClean="0"/>
              <a:t/>
            </a:r>
            <a:br>
              <a:rPr lang="en-US" dirty="0" smtClean="0"/>
            </a:br>
            <a:endParaRPr lang="zh-CN" altLang="en-US" dirty="0"/>
          </a:p>
        </p:txBody>
      </p:sp>
      <p:sp>
        <p:nvSpPr>
          <p:cNvPr id="4" name="Slide Number Placeholder 3"/>
          <p:cNvSpPr>
            <a:spLocks noGrp="1"/>
          </p:cNvSpPr>
          <p:nvPr>
            <p:ph type="sldNum" sz="quarter" idx="10"/>
          </p:nvPr>
        </p:nvSpPr>
        <p:spPr/>
        <p:txBody>
          <a:bodyPr/>
          <a:lstStyle/>
          <a:p>
            <a:fld id="{EDD09769-4005-4153-99F9-9E5E8D830A01}" type="slidenum">
              <a:rPr lang="zh-CN" altLang="en-US" smtClean="0"/>
              <a:t>17</a:t>
            </a:fld>
            <a:endParaRPr lang="zh-CN" altLang="en-US"/>
          </a:p>
        </p:txBody>
      </p:sp>
    </p:spTree>
    <p:extLst>
      <p:ext uri="{BB962C8B-B14F-4D97-AF65-F5344CB8AC3E}">
        <p14:creationId xmlns:p14="http://schemas.microsoft.com/office/powerpoint/2010/main" val="2139132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19</a:t>
            </a:fld>
            <a:endParaRPr lang="zh-CN" altLang="en-US"/>
          </a:p>
        </p:txBody>
      </p:sp>
    </p:spTree>
    <p:extLst>
      <p:ext uri="{BB962C8B-B14F-4D97-AF65-F5344CB8AC3E}">
        <p14:creationId xmlns:p14="http://schemas.microsoft.com/office/powerpoint/2010/main" val="1037169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core building block of Compute on Demand within the data center is Function-as-a-Service (</a:t>
            </a:r>
            <a:r>
              <a:rPr lang="en-US" sz="1200" b="0" i="0" kern="1200" dirty="0" err="1" smtClean="0">
                <a:solidFill>
                  <a:schemeClr val="tx1"/>
                </a:solidFill>
                <a:effectLst/>
                <a:latin typeface="+mn-lt"/>
                <a:ea typeface="+mn-ea"/>
                <a:cs typeface="+mn-cs"/>
              </a:rPr>
              <a:t>FaaS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FaaS</a:t>
            </a:r>
            <a:r>
              <a:rPr lang="en-US" sz="1200" b="0" i="0" kern="1200" dirty="0" smtClean="0">
                <a:solidFill>
                  <a:schemeClr val="tx1"/>
                </a:solidFill>
                <a:effectLst/>
                <a:latin typeface="+mn-lt"/>
                <a:ea typeface="+mn-ea"/>
                <a:cs typeface="+mn-cs"/>
              </a:rPr>
              <a:t> is the latest step in </a:t>
            </a:r>
            <a:r>
              <a:rPr lang="en-US" sz="1200" b="1" i="0" kern="1200" dirty="0" smtClean="0">
                <a:solidFill>
                  <a:schemeClr val="tx1"/>
                </a:solidFill>
                <a:effectLst/>
                <a:latin typeface="+mn-lt"/>
                <a:ea typeface="+mn-ea"/>
                <a:cs typeface="+mn-cs"/>
              </a:rPr>
              <a:t>scaling the efficiency of infrastructure applications (that evolved from bare metal → virtualization → </a:t>
            </a:r>
            <a:r>
              <a:rPr lang="en-US" sz="1200" b="1" i="0" kern="1200" dirty="0" err="1" smtClean="0">
                <a:solidFill>
                  <a:schemeClr val="tx1"/>
                </a:solidFill>
                <a:effectLst/>
                <a:latin typeface="+mn-lt"/>
                <a:ea typeface="+mn-ea"/>
                <a:cs typeface="+mn-cs"/>
              </a:rPr>
              <a:t>containers→FaaS</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With </a:t>
            </a:r>
            <a:r>
              <a:rPr lang="en-US" sz="1200" b="0" i="0" kern="1200" dirty="0" err="1" smtClean="0">
                <a:solidFill>
                  <a:schemeClr val="tx1"/>
                </a:solidFill>
                <a:effectLst/>
                <a:latin typeface="+mn-lt"/>
                <a:ea typeface="+mn-ea"/>
                <a:cs typeface="+mn-cs"/>
              </a:rPr>
              <a:t>FaaS</a:t>
            </a:r>
            <a:r>
              <a:rPr lang="en-US" sz="1200" b="0" i="0" kern="1200" dirty="0" smtClean="0">
                <a:solidFill>
                  <a:schemeClr val="tx1"/>
                </a:solidFill>
                <a:effectLst/>
                <a:latin typeface="+mn-lt"/>
                <a:ea typeface="+mn-ea"/>
                <a:cs typeface="+mn-cs"/>
              </a:rPr>
              <a:t>, developers focus on their application code, and submit that to a CSP for compilation and placement. Developers use an event trigger to signal to the CSP that it is time for a particular function to run. With </a:t>
            </a:r>
            <a:r>
              <a:rPr lang="en-US" sz="1200" b="0" i="0" kern="1200" dirty="0" err="1" smtClean="0">
                <a:solidFill>
                  <a:schemeClr val="tx1"/>
                </a:solidFill>
                <a:effectLst/>
                <a:latin typeface="+mn-lt"/>
                <a:ea typeface="+mn-ea"/>
                <a:cs typeface="+mn-cs"/>
              </a:rPr>
              <a:t>FaaS</a:t>
            </a:r>
            <a:r>
              <a:rPr lang="en-US" sz="1200" b="0" i="0" kern="1200" dirty="0" smtClean="0">
                <a:solidFill>
                  <a:schemeClr val="tx1"/>
                </a:solidFill>
                <a:effectLst/>
                <a:latin typeface="+mn-lt"/>
                <a:ea typeface="+mn-ea"/>
                <a:cs typeface="+mn-cs"/>
              </a:rPr>
              <a:t>, higher scale and abstraction is possible. </a:t>
            </a:r>
            <a:r>
              <a:rPr lang="en-US" sz="1200" b="1" i="0" kern="1200" dirty="0" smtClean="0">
                <a:solidFill>
                  <a:schemeClr val="tx1"/>
                </a:solidFill>
                <a:effectLst/>
                <a:latin typeface="+mn-lt"/>
                <a:ea typeface="+mn-ea"/>
                <a:cs typeface="+mn-cs"/>
              </a:rPr>
              <a:t>The developer focuses on coding revenue-generating services to market and is freed from the burden of infrastructure management or DevOps. </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a few key players in the </a:t>
            </a:r>
            <a:r>
              <a:rPr lang="en-US" sz="1200" b="0" i="0" kern="1200" dirty="0" err="1" smtClean="0">
                <a:solidFill>
                  <a:schemeClr val="tx1"/>
                </a:solidFill>
                <a:effectLst/>
                <a:latin typeface="+mn-lt"/>
                <a:ea typeface="+mn-ea"/>
                <a:cs typeface="+mn-cs"/>
              </a:rPr>
              <a:t>FaaS</a:t>
            </a:r>
            <a:r>
              <a:rPr lang="en-US" sz="1200" b="0" i="0" kern="1200" dirty="0" smtClean="0">
                <a:solidFill>
                  <a:schemeClr val="tx1"/>
                </a:solidFill>
                <a:effectLst/>
                <a:latin typeface="+mn-lt"/>
                <a:ea typeface="+mn-ea"/>
                <a:cs typeface="+mn-cs"/>
              </a:rPr>
              <a:t> ecosystem at this time. It is dominated by </a:t>
            </a:r>
            <a:r>
              <a:rPr lang="en-US" sz="1200" b="1" i="0" kern="1200" dirty="0" smtClean="0">
                <a:solidFill>
                  <a:schemeClr val="tx1"/>
                </a:solidFill>
                <a:effectLst/>
                <a:latin typeface="+mn-lt"/>
                <a:ea typeface="+mn-ea"/>
                <a:cs typeface="+mn-cs"/>
              </a:rPr>
              <a:t>AWS who launched their </a:t>
            </a:r>
            <a:r>
              <a:rPr lang="en-US" sz="1200" b="1" i="0" kern="1200" dirty="0" err="1" smtClean="0">
                <a:solidFill>
                  <a:schemeClr val="tx1"/>
                </a:solidFill>
                <a:effectLst/>
                <a:latin typeface="+mn-lt"/>
                <a:ea typeface="+mn-ea"/>
                <a:cs typeface="+mn-cs"/>
              </a:rPr>
              <a:t>FaaS</a:t>
            </a:r>
            <a:r>
              <a:rPr lang="en-US" sz="1200" b="1" i="0" kern="1200" dirty="0" smtClean="0">
                <a:solidFill>
                  <a:schemeClr val="tx1"/>
                </a:solidFill>
                <a:effectLst/>
                <a:latin typeface="+mn-lt"/>
                <a:ea typeface="+mn-ea"/>
                <a:cs typeface="+mn-cs"/>
              </a:rPr>
              <a:t> platform, Lambda, in November 2014 though many </a:t>
            </a:r>
            <a:r>
              <a:rPr lang="en-US" sz="1200" b="1" i="0" kern="1200" dirty="0" err="1" smtClean="0">
                <a:solidFill>
                  <a:schemeClr val="tx1"/>
                </a:solidFill>
                <a:effectLst/>
                <a:latin typeface="+mn-lt"/>
                <a:ea typeface="+mn-ea"/>
                <a:cs typeface="+mn-cs"/>
              </a:rPr>
              <a:t>CSPs</a:t>
            </a:r>
            <a:r>
              <a:rPr lang="en-US" sz="1200" b="1" i="0" kern="1200" dirty="0" smtClean="0">
                <a:solidFill>
                  <a:schemeClr val="tx1"/>
                </a:solidFill>
                <a:effectLst/>
                <a:latin typeface="+mn-lt"/>
                <a:ea typeface="+mn-ea"/>
                <a:cs typeface="+mn-cs"/>
              </a:rPr>
              <a:t> now have </a:t>
            </a:r>
            <a:r>
              <a:rPr lang="en-US" sz="1200" b="1" i="0" kern="1200" dirty="0" err="1" smtClean="0">
                <a:solidFill>
                  <a:schemeClr val="tx1"/>
                </a:solidFill>
                <a:effectLst/>
                <a:latin typeface="+mn-lt"/>
                <a:ea typeface="+mn-ea"/>
                <a:cs typeface="+mn-cs"/>
              </a:rPr>
              <a:t>FaaS</a:t>
            </a:r>
            <a:r>
              <a:rPr lang="en-US" sz="1200" b="1" i="0" kern="1200" dirty="0" smtClean="0">
                <a:solidFill>
                  <a:schemeClr val="tx1"/>
                </a:solidFill>
                <a:effectLst/>
                <a:latin typeface="+mn-lt"/>
                <a:ea typeface="+mn-ea"/>
                <a:cs typeface="+mn-cs"/>
              </a:rPr>
              <a:t> solutions</a:t>
            </a:r>
            <a:r>
              <a:rPr lang="en-US" sz="1200" b="0" i="0" kern="1200" dirty="0" smtClean="0">
                <a:solidFill>
                  <a:schemeClr val="tx1"/>
                </a:solidFill>
                <a:effectLst/>
                <a:latin typeface="+mn-lt"/>
                <a:ea typeface="+mn-ea"/>
                <a:cs typeface="+mn-cs"/>
              </a:rPr>
              <a:t>. There are no clear leaders outside the </a:t>
            </a:r>
            <a:r>
              <a:rPr lang="en-US" sz="1200" b="0" i="0" kern="1200" dirty="0" err="1" smtClean="0">
                <a:solidFill>
                  <a:schemeClr val="tx1"/>
                </a:solidFill>
                <a:effectLst/>
                <a:latin typeface="+mn-lt"/>
                <a:ea typeface="+mn-ea"/>
                <a:cs typeface="+mn-cs"/>
              </a:rPr>
              <a:t>T1</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CSPs</a:t>
            </a:r>
            <a:r>
              <a:rPr lang="en-US" sz="1200" b="0" i="0" kern="1200" dirty="0" smtClean="0">
                <a:solidFill>
                  <a:schemeClr val="tx1"/>
                </a:solidFill>
                <a:effectLst/>
                <a:latin typeface="+mn-lt"/>
                <a:ea typeface="+mn-ea"/>
                <a:cs typeface="+mn-cs"/>
              </a:rPr>
              <a:t>, and the open source ecosystem (</a:t>
            </a:r>
            <a:r>
              <a:rPr lang="en-US" sz="1200" b="0" i="0" kern="1200" dirty="0" err="1" smtClean="0">
                <a:solidFill>
                  <a:schemeClr val="tx1"/>
                </a:solidFill>
                <a:effectLst/>
                <a:latin typeface="+mn-lt"/>
                <a:ea typeface="+mn-ea"/>
                <a:cs typeface="+mn-cs"/>
              </a:rPr>
              <a:t>OpenWhisk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KubeLess</a:t>
            </a:r>
            <a:r>
              <a:rPr lang="en-US" sz="1200" b="0" i="0" kern="1200" dirty="0" smtClean="0">
                <a:solidFill>
                  <a:schemeClr val="tx1"/>
                </a:solidFill>
                <a:effectLst/>
                <a:latin typeface="+mn-lt"/>
                <a:ea typeface="+mn-ea"/>
                <a:cs typeface="+mn-cs"/>
              </a:rPr>
              <a:t>, etc.) is nascent.</a:t>
            </a:r>
            <a:r>
              <a:rPr lang="en-US" dirty="0" smtClean="0"/>
              <a:t> </a:t>
            </a:r>
            <a:br>
              <a:rPr lang="en-US" dirty="0" smtClean="0"/>
            </a:b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u="none" kern="1200" baseline="0" dirty="0" smtClean="0">
                <a:solidFill>
                  <a:schemeClr val="tx1"/>
                </a:solidFill>
                <a:effectLst/>
                <a:latin typeface="Arial" panose="020B0604020202020204" pitchFamily="34" charset="0"/>
                <a:ea typeface="+mn-ea"/>
                <a:cs typeface="+mn-cs"/>
              </a:rPr>
              <a:t>As cloud started, a couple of years ago there was the concept of bare metal hardware that abstracted the physical hosting environment.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u="none" kern="1200" baseline="0" dirty="0" smtClean="0">
                <a:solidFill>
                  <a:schemeClr val="tx1"/>
                </a:solidFill>
                <a:effectLst/>
                <a:latin typeface="Arial" panose="020B0604020202020204" pitchFamily="34" charset="0"/>
                <a:ea typeface="+mn-ea"/>
                <a:cs typeface="+mn-cs"/>
              </a:rPr>
              <a:t>As it evolved, virtual machines started being used to increase CPU utilization &amp; abstract hardware. This also came to be known as IaaS.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u="none" kern="1200" baseline="0" dirty="0" smtClean="0">
                <a:solidFill>
                  <a:schemeClr val="tx1"/>
                </a:solidFill>
                <a:effectLst/>
                <a:latin typeface="Arial" panose="020B0604020202020204" pitchFamily="34" charset="0"/>
                <a:ea typeface="+mn-ea"/>
                <a:cs typeface="+mn-cs"/>
              </a:rPr>
              <a:t>After virtual machines &amp; IaaS, the concept of containers or PaaS was introduced where the OS was abstracted to eliminate common overheads.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u="none" kern="1200" baseline="0" dirty="0" smtClean="0">
                <a:solidFill>
                  <a:schemeClr val="tx1"/>
                </a:solidFill>
                <a:effectLst/>
                <a:latin typeface="Arial" panose="020B0604020202020204" pitchFamily="34" charset="0"/>
                <a:ea typeface="+mn-ea"/>
                <a:cs typeface="+mn-cs"/>
              </a:rPr>
              <a:t>Today, we’re at a more granular concept with functions or </a:t>
            </a:r>
            <a:r>
              <a:rPr lang="en-US" sz="1200" b="0" u="none" kern="1200" baseline="0" dirty="0" err="1" smtClean="0">
                <a:solidFill>
                  <a:schemeClr val="tx1"/>
                </a:solidFill>
                <a:effectLst/>
                <a:latin typeface="Arial" panose="020B0604020202020204" pitchFamily="34" charset="0"/>
                <a:ea typeface="+mn-ea"/>
                <a:cs typeface="+mn-cs"/>
              </a:rPr>
              <a:t>FaaS</a:t>
            </a:r>
            <a:r>
              <a:rPr lang="en-US" sz="1200" b="0" u="none" kern="1200" baseline="0" dirty="0" smtClean="0">
                <a:solidFill>
                  <a:schemeClr val="tx1"/>
                </a:solidFill>
                <a:effectLst/>
                <a:latin typeface="Arial" panose="020B0604020202020204" pitchFamily="34" charset="0"/>
                <a:ea typeface="+mn-ea"/>
                <a:cs typeface="+mn-cs"/>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u="none" kern="1200" baseline="0" dirty="0" smtClean="0">
                <a:solidFill>
                  <a:schemeClr val="tx1"/>
                </a:solidFill>
                <a:effectLst/>
                <a:latin typeface="Arial" panose="020B0604020202020204" pitchFamily="34" charset="0"/>
                <a:ea typeface="+mn-ea"/>
                <a:cs typeface="+mn-cs"/>
              </a:rPr>
              <a:t>By writing quick functions, developers do not need to worry about infrastructure management. You can scale on demand as well.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dirty="0" err="1" smtClean="0"/>
              <a:t>FaaS</a:t>
            </a:r>
            <a:r>
              <a:rPr lang="en-US" sz="1200" dirty="0" smtClean="0"/>
              <a:t> is a code execution platform</a:t>
            </a:r>
            <a:r>
              <a:rPr lang="en-US" sz="1200" baseline="0" dirty="0" smtClean="0"/>
              <a: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t>Billing is based on execution time of the code (function), not on the time required to build and maintain the underlying server infrastructure.</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0" u="none" kern="1200" baseline="0" dirty="0" smtClean="0">
              <a:solidFill>
                <a:schemeClr val="tx1"/>
              </a:solidFill>
              <a:effectLst/>
              <a:latin typeface="Arial" panose="020B0604020202020204" pitchFamily="34"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baseline="0" dirty="0" smtClean="0">
                <a:solidFill>
                  <a:schemeClr val="tx1"/>
                </a:solidFill>
                <a:effectLst/>
                <a:latin typeface="Arial" panose="020B0604020202020204" pitchFamily="34" charset="0"/>
                <a:ea typeface="+mn-ea"/>
                <a:cs typeface="+mn-cs"/>
              </a:rPr>
              <a:t>Sources: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blog.spotinst.com</a:t>
            </a:r>
            <a:r>
              <a:rPr lang="en-US" dirty="0" smtClean="0"/>
              <a:t>/2017/05/01/</a:t>
            </a:r>
            <a:r>
              <a:rPr lang="en-US" dirty="0" err="1" smtClean="0"/>
              <a:t>spotinsts</a:t>
            </a:r>
            <a:r>
              <a:rPr lang="en-US" dirty="0" smtClean="0"/>
              <a:t>-</a:t>
            </a:r>
            <a:r>
              <a:rPr lang="en-US" dirty="0" err="1" smtClean="0"/>
              <a:t>ceo</a:t>
            </a:r>
            <a:r>
              <a:rPr lang="en-US" dirty="0" smtClean="0"/>
              <a:t>-</a:t>
            </a:r>
            <a:r>
              <a:rPr lang="en-US" dirty="0" err="1" smtClean="0"/>
              <a:t>takeouts</a:t>
            </a:r>
            <a:r>
              <a:rPr lang="en-US" dirty="0" smtClean="0"/>
              <a:t>-</a:t>
            </a:r>
            <a:r>
              <a:rPr lang="en-US" dirty="0" err="1" smtClean="0"/>
              <a:t>serverlessconf</a:t>
            </a:r>
            <a:r>
              <a:rPr lang="en-US" dirty="0" smtClean="0"/>
              <a:t>-2017/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read.acloud.guru</a:t>
            </a:r>
            <a:r>
              <a:rPr lang="en-US" dirty="0" smtClean="0"/>
              <a:t>/iaas-paas-serverless-the-next-big-deal-in-cloud-computing-34b8198c98a2#.jq0jjctjp</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www.xoriant.com</a:t>
            </a:r>
            <a:r>
              <a:rPr lang="en-US" dirty="0" smtClean="0"/>
              <a:t>/system/</a:t>
            </a:r>
            <a:r>
              <a:rPr lang="en-US" dirty="0" err="1" smtClean="0"/>
              <a:t>files_force</a:t>
            </a:r>
            <a:r>
              <a:rPr lang="en-US" dirty="0" smtClean="0"/>
              <a:t>/</a:t>
            </a:r>
            <a:r>
              <a:rPr lang="en-US" dirty="0" err="1" smtClean="0"/>
              <a:t>webniar</a:t>
            </a:r>
            <a:r>
              <a:rPr lang="en-US" dirty="0" smtClean="0"/>
              <a:t>/</a:t>
            </a:r>
            <a:r>
              <a:rPr lang="en-US" dirty="0" err="1" smtClean="0"/>
              <a:t>Serverless-Computing.pdf?download</a:t>
            </a:r>
            <a:r>
              <a:rPr lang="en-US" dirty="0" smtClean="0"/>
              <a:t>=1</a:t>
            </a:r>
          </a:p>
          <a:p>
            <a:r>
              <a:rPr lang="en-US" sz="1200" u="none" kern="1200" dirty="0" smtClean="0">
                <a:solidFill>
                  <a:schemeClr val="tx1"/>
                </a:solidFill>
                <a:effectLst/>
                <a:latin typeface="Arial" panose="020B0604020202020204" pitchFamily="34" charset="0"/>
                <a:ea typeface="+mn-ea"/>
                <a:cs typeface="+mn-cs"/>
              </a:rPr>
              <a:t>http://</a:t>
            </a:r>
            <a:r>
              <a:rPr lang="en-US" sz="1200" u="none" kern="1200" dirty="0" err="1" smtClean="0">
                <a:solidFill>
                  <a:schemeClr val="tx1"/>
                </a:solidFill>
                <a:effectLst/>
                <a:latin typeface="Arial" panose="020B0604020202020204" pitchFamily="34" charset="0"/>
                <a:ea typeface="+mn-ea"/>
                <a:cs typeface="+mn-cs"/>
              </a:rPr>
              <a:t>www.wsj.com</a:t>
            </a:r>
            <a:r>
              <a:rPr lang="en-US" sz="1200" u="none" kern="1200" dirty="0" smtClean="0">
                <a:solidFill>
                  <a:schemeClr val="tx1"/>
                </a:solidFill>
                <a:effectLst/>
                <a:latin typeface="Arial" panose="020B0604020202020204" pitchFamily="34" charset="0"/>
                <a:ea typeface="+mn-ea"/>
                <a:cs typeface="+mn-cs"/>
              </a:rPr>
              <a:t>/articles/look-ma-no-server-corporate-it-expects-serverless-computing-to-trigger-big-changes-1477509674</a:t>
            </a:r>
            <a:endParaRPr lang="en-US" u="none"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845996-7BC7-49EB-8386-01CC548CA8B5}" type="slidenum">
              <a:rPr lang="en-US" smtClean="0"/>
              <a:t>20</a:t>
            </a:fld>
            <a:endParaRPr lang="en-US"/>
          </a:p>
        </p:txBody>
      </p:sp>
    </p:spTree>
    <p:extLst>
      <p:ext uri="{BB962C8B-B14F-4D97-AF65-F5344CB8AC3E}">
        <p14:creationId xmlns:p14="http://schemas.microsoft.com/office/powerpoint/2010/main" val="2157403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21</a:t>
            </a:fld>
            <a:endParaRPr lang="en-US" dirty="0"/>
          </a:p>
        </p:txBody>
      </p:sp>
    </p:spTree>
    <p:extLst>
      <p:ext uri="{BB962C8B-B14F-4D97-AF65-F5344CB8AC3E}">
        <p14:creationId xmlns:p14="http://schemas.microsoft.com/office/powerpoint/2010/main" val="386280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845996-7BC7-49EB-8386-01CC548CA8B5}" type="slidenum">
              <a:rPr lang="en-US" smtClean="0"/>
              <a:t>2</a:t>
            </a:fld>
            <a:endParaRPr lang="en-US"/>
          </a:p>
        </p:txBody>
      </p:sp>
    </p:spTree>
    <p:extLst>
      <p:ext uri="{BB962C8B-B14F-4D97-AF65-F5344CB8AC3E}">
        <p14:creationId xmlns:p14="http://schemas.microsoft.com/office/powerpoint/2010/main" val="424385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22</a:t>
            </a:fld>
            <a:endParaRPr lang="zh-CN" altLang="en-US"/>
          </a:p>
        </p:txBody>
      </p:sp>
    </p:spTree>
    <p:extLst>
      <p:ext uri="{BB962C8B-B14F-4D97-AF65-F5344CB8AC3E}">
        <p14:creationId xmlns:p14="http://schemas.microsoft.com/office/powerpoint/2010/main" val="303536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845996-7BC7-49EB-8386-01CC548CA8B5}" type="slidenum">
              <a:rPr lang="en-US" smtClean="0"/>
              <a:t>23</a:t>
            </a:fld>
            <a:endParaRPr lang="en-US"/>
          </a:p>
        </p:txBody>
      </p:sp>
    </p:spTree>
    <p:extLst>
      <p:ext uri="{BB962C8B-B14F-4D97-AF65-F5344CB8AC3E}">
        <p14:creationId xmlns:p14="http://schemas.microsoft.com/office/powerpoint/2010/main" val="3564929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24</a:t>
            </a:fld>
            <a:endParaRPr lang="zh-CN" altLang="en-US"/>
          </a:p>
        </p:txBody>
      </p:sp>
    </p:spTree>
    <p:extLst>
      <p:ext uri="{BB962C8B-B14F-4D97-AF65-F5344CB8AC3E}">
        <p14:creationId xmlns:p14="http://schemas.microsoft.com/office/powerpoint/2010/main" val="3379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HTAP</a:t>
            </a:r>
            <a:r>
              <a:rPr lang="en-US" b="1" dirty="0" smtClean="0"/>
              <a:t> enables real-time analytics and situation awareness on live transaction data </a:t>
            </a:r>
            <a:r>
              <a:rPr lang="en-US" dirty="0" smtClean="0"/>
              <a:t>as opposed to after-the-fact analysis on stale data (in traditional architectures). </a:t>
            </a:r>
          </a:p>
          <a:p>
            <a:r>
              <a:rPr lang="en-US" dirty="0" smtClean="0"/>
              <a:t>“Increasing processor core counts and the rise of IO-heavy applications such as real-time analytics are driving a need to feed data faster to processors so they are not left idling on the wrong side of an IO bottleneck.” — 451 Research</a:t>
            </a:r>
            <a:endParaRPr lang="en-US" dirty="0"/>
          </a:p>
        </p:txBody>
      </p:sp>
      <p:sp>
        <p:nvSpPr>
          <p:cNvPr id="4" name="Slide Number Placeholder 3"/>
          <p:cNvSpPr>
            <a:spLocks noGrp="1"/>
          </p:cNvSpPr>
          <p:nvPr>
            <p:ph type="sldNum" sz="quarter" idx="10"/>
          </p:nvPr>
        </p:nvSpPr>
        <p:spPr/>
        <p:txBody>
          <a:bodyPr/>
          <a:lstStyle/>
          <a:p>
            <a:fld id="{07845996-7BC7-49EB-8386-01CC548CA8B5}" type="slidenum">
              <a:rPr lang="en-US" smtClean="0"/>
              <a:t>25</a:t>
            </a:fld>
            <a:endParaRPr lang="en-US"/>
          </a:p>
        </p:txBody>
      </p:sp>
    </p:spTree>
    <p:extLst>
      <p:ext uri="{BB962C8B-B14F-4D97-AF65-F5344CB8AC3E}">
        <p14:creationId xmlns:p14="http://schemas.microsoft.com/office/powerpoint/2010/main" val="4196673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High-capacity persistent memory in the data center allows applications to run without incurring the latency penalty of going out to storage over the </a:t>
            </a:r>
            <a:r>
              <a:rPr lang="en-US" sz="1200" b="0" i="0" kern="1200" dirty="0" err="1" smtClean="0">
                <a:solidFill>
                  <a:schemeClr val="tx1"/>
                </a:solidFill>
                <a:effectLst/>
                <a:latin typeface="+mn-lt"/>
                <a:ea typeface="+mn-ea"/>
                <a:cs typeface="+mn-cs"/>
              </a:rPr>
              <a:t>PCIe</a:t>
            </a:r>
            <a:r>
              <a:rPr lang="en-US" sz="1200" b="0" i="0" kern="1200" dirty="0" smtClean="0">
                <a:solidFill>
                  <a:schemeClr val="tx1"/>
                </a:solidFill>
                <a:effectLst/>
                <a:latin typeface="+mn-lt"/>
                <a:ea typeface="+mn-ea"/>
                <a:cs typeface="+mn-cs"/>
              </a:rPr>
              <a:t> bus. As developers adapt software, this new memory class is designed to enable cost-effective, large-capacity in-memory database solutions; provide greater system uptime and faster recovery after power cycles; accelerate virtual machine storage; deliver higher performance to multi-node, distributed cloud applications; and offer advanced encryption for persistent data built into the hardware.</a:t>
            </a:r>
          </a:p>
          <a:p>
            <a:endParaRPr lang="en-US" sz="1200" b="0" i="0" kern="1200" dirty="0" smtClean="0">
              <a:solidFill>
                <a:schemeClr val="tx1"/>
              </a:solidFill>
              <a:effectLst/>
              <a:latin typeface="+mn-lt"/>
              <a:ea typeface="+mn-ea"/>
              <a:cs typeface="+mn-cs"/>
            </a:endParaRPr>
          </a:p>
          <a:p>
            <a:pPr>
              <a:spcBef>
                <a:spcPts val="700"/>
              </a:spcBef>
              <a:buFont typeface="Wingdings" panose="05000000000000000000" pitchFamily="2" charset="2"/>
              <a:buChar char=""/>
            </a:pPr>
            <a:r>
              <a:rPr lang="en-US" altLang="en-US" sz="2800" b="1" dirty="0" smtClean="0">
                <a:solidFill>
                  <a:srgbClr val="800080"/>
                </a:solidFill>
              </a:rPr>
              <a:t>R</a:t>
            </a:r>
            <a:r>
              <a:rPr lang="en-US" altLang="en-US" sz="2800" dirty="0" smtClean="0"/>
              <a:t>emote</a:t>
            </a:r>
          </a:p>
          <a:p>
            <a:pPr lvl="1">
              <a:spcBef>
                <a:spcPts val="700"/>
              </a:spcBef>
              <a:buFont typeface="Times New Roman" panose="02020603050405020304" pitchFamily="18" charset="0"/>
              <a:buChar char="–"/>
            </a:pPr>
            <a:r>
              <a:rPr lang="en-US" altLang="en-US" sz="2200" dirty="0" smtClean="0"/>
              <a:t>data transfers between nodes in a network</a:t>
            </a:r>
          </a:p>
          <a:p>
            <a:pPr>
              <a:spcBef>
                <a:spcPts val="700"/>
              </a:spcBef>
              <a:buFont typeface="Wingdings" panose="05000000000000000000" pitchFamily="2" charset="2"/>
              <a:buChar char=""/>
            </a:pPr>
            <a:r>
              <a:rPr lang="en-US" altLang="en-US" sz="2800" b="1" dirty="0" smtClean="0">
                <a:solidFill>
                  <a:srgbClr val="800080"/>
                </a:solidFill>
              </a:rPr>
              <a:t>D</a:t>
            </a:r>
            <a:r>
              <a:rPr lang="en-US" altLang="en-US" sz="2800" dirty="0" smtClean="0"/>
              <a:t>irect</a:t>
            </a:r>
          </a:p>
          <a:p>
            <a:pPr lvl="1">
              <a:spcBef>
                <a:spcPts val="700"/>
              </a:spcBef>
              <a:buFont typeface="Times New Roman" panose="02020603050405020304" pitchFamily="18" charset="0"/>
              <a:buChar char="–"/>
            </a:pPr>
            <a:r>
              <a:rPr lang="en-US" altLang="en-US" sz="2200" dirty="0" smtClean="0"/>
              <a:t>no Operating System Kernel involvement in transfers</a:t>
            </a:r>
          </a:p>
          <a:p>
            <a:pPr lvl="1">
              <a:spcBef>
                <a:spcPts val="700"/>
              </a:spcBef>
              <a:buFont typeface="Times New Roman" panose="02020603050405020304" pitchFamily="18" charset="0"/>
              <a:buChar char="–"/>
            </a:pPr>
            <a:r>
              <a:rPr lang="en-US" altLang="en-US" sz="2200" dirty="0" smtClean="0"/>
              <a:t>everything about a transfer offloaded onto Interface Card</a:t>
            </a:r>
          </a:p>
          <a:p>
            <a:pPr>
              <a:spcBef>
                <a:spcPts val="700"/>
              </a:spcBef>
              <a:buFont typeface="Wingdings" panose="05000000000000000000" pitchFamily="2" charset="2"/>
              <a:buChar char=""/>
            </a:pPr>
            <a:r>
              <a:rPr lang="en-US" altLang="en-US" sz="2800" b="1" dirty="0" smtClean="0">
                <a:solidFill>
                  <a:srgbClr val="800080"/>
                </a:solidFill>
              </a:rPr>
              <a:t>M</a:t>
            </a:r>
            <a:r>
              <a:rPr lang="en-US" altLang="en-US" sz="2800" dirty="0" smtClean="0"/>
              <a:t>emory</a:t>
            </a:r>
          </a:p>
          <a:p>
            <a:pPr lvl="1">
              <a:spcBef>
                <a:spcPts val="700"/>
              </a:spcBef>
              <a:buFont typeface="Times New Roman" panose="02020603050405020304" pitchFamily="18" charset="0"/>
              <a:buChar char="–"/>
            </a:pPr>
            <a:r>
              <a:rPr lang="en-US" altLang="en-US" sz="2200" dirty="0" smtClean="0"/>
              <a:t>transfers between user space application virtual memory</a:t>
            </a:r>
          </a:p>
          <a:p>
            <a:pPr lvl="1">
              <a:spcBef>
                <a:spcPts val="700"/>
              </a:spcBef>
              <a:buFont typeface="Times New Roman" panose="02020603050405020304" pitchFamily="18" charset="0"/>
              <a:buChar char="–"/>
            </a:pPr>
            <a:r>
              <a:rPr lang="en-US" altLang="en-US" sz="2200" dirty="0" smtClean="0"/>
              <a:t>no extra copying or buffering </a:t>
            </a:r>
          </a:p>
          <a:p>
            <a:pPr>
              <a:spcBef>
                <a:spcPts val="700"/>
              </a:spcBef>
              <a:buFont typeface="Wingdings" panose="05000000000000000000" pitchFamily="2" charset="2"/>
              <a:buChar char=""/>
            </a:pPr>
            <a:r>
              <a:rPr lang="en-US" altLang="en-US" sz="2800" b="1" dirty="0" smtClean="0">
                <a:solidFill>
                  <a:srgbClr val="800080"/>
                </a:solidFill>
              </a:rPr>
              <a:t>A</a:t>
            </a:r>
            <a:r>
              <a:rPr lang="en-US" altLang="en-US" sz="2800" dirty="0" smtClean="0"/>
              <a:t>ccess</a:t>
            </a:r>
          </a:p>
          <a:p>
            <a:pPr lvl="1">
              <a:spcBef>
                <a:spcPts val="700"/>
              </a:spcBef>
              <a:buFont typeface="Times New Roman" panose="02020603050405020304" pitchFamily="18" charset="0"/>
              <a:buChar char="–"/>
            </a:pPr>
            <a:r>
              <a:rPr lang="en-US" altLang="en-US" sz="2200" dirty="0" smtClean="0"/>
              <a:t>send, receive, read, write, atomic operations</a:t>
            </a:r>
          </a:p>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26</a:t>
            </a:fld>
            <a:endParaRPr lang="zh-CN" altLang="en-US"/>
          </a:p>
        </p:txBody>
      </p:sp>
    </p:spTree>
    <p:extLst>
      <p:ext uri="{BB962C8B-B14F-4D97-AF65-F5344CB8AC3E}">
        <p14:creationId xmlns:p14="http://schemas.microsoft.com/office/powerpoint/2010/main" val="1474948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cs typeface="Arial" panose="020B0604020202020204" pitchFamily="34" charset="0"/>
              </a:rPr>
              <a:t>New storage technology: </a:t>
            </a:r>
            <a:r>
              <a:rPr lang="en-US" sz="1800" dirty="0" smtClean="0">
                <a:cs typeface="Arial" panose="020B0604020202020204" pitchFamily="34" charset="0"/>
              </a:rPr>
              <a:t>Persistent Memory, </a:t>
            </a:r>
            <a:r>
              <a:rPr lang="en-US" sz="1800" dirty="0">
                <a:cs typeface="Arial" panose="020B0604020202020204" pitchFamily="34" charset="0"/>
              </a:rPr>
              <a:t>NVMe, SPDK, PMoF has been adopted widely in modern storage systems</a:t>
            </a:r>
          </a:p>
          <a:p>
            <a:pPr marL="628650" lvl="1" indent="-171450">
              <a:buFont typeface="Arial" panose="020B0604020202020204" pitchFamily="34" charset="0"/>
              <a:buChar char="•"/>
            </a:pPr>
            <a:r>
              <a:rPr lang="en-US" sz="1800" dirty="0">
                <a:cs typeface="Arial" panose="020B0604020202020204" pitchFamily="34" charset="0"/>
              </a:rPr>
              <a:t>Ceph, </a:t>
            </a:r>
            <a:r>
              <a:rPr lang="en-US" sz="1800" dirty="0" err="1">
                <a:cs typeface="Arial" panose="020B0604020202020204" pitchFamily="34" charset="0"/>
              </a:rPr>
              <a:t>PolarDB</a:t>
            </a:r>
            <a:endParaRPr lang="en-US" sz="1800" dirty="0">
              <a:cs typeface="Arial" panose="020B0604020202020204" pitchFamily="34" charset="0"/>
            </a:endParaRPr>
          </a:p>
          <a:p>
            <a:pPr marL="171450" indent="-171450">
              <a:buFont typeface="Arial" panose="020B0604020202020204" pitchFamily="34" charset="0"/>
              <a:buChar char="•"/>
            </a:pPr>
            <a:r>
              <a:rPr lang="en-US" sz="1800" dirty="0">
                <a:cs typeface="Arial" panose="020B0604020202020204" pitchFamily="34" charset="0"/>
              </a:rPr>
              <a:t>However Bigdata storage is still using technology 10+ years ago</a:t>
            </a:r>
          </a:p>
          <a:p>
            <a:pPr marL="628650" lvl="1" indent="-171450">
              <a:buFont typeface="Arial" panose="020B0604020202020204" pitchFamily="34" charset="0"/>
              <a:buChar char="•"/>
            </a:pPr>
            <a:r>
              <a:rPr lang="en-US" sz="1800" dirty="0">
                <a:cs typeface="Arial" panose="020B0604020202020204" pitchFamily="34" charset="0"/>
              </a:rPr>
              <a:t>The long IO stack of Bigdata buried the H/W performance gain</a:t>
            </a:r>
          </a:p>
          <a:p>
            <a:pPr marL="171450" indent="-171450">
              <a:buFont typeface="Arial" panose="020B0604020202020204" pitchFamily="34" charset="0"/>
              <a:buChar char="•"/>
            </a:pPr>
            <a:r>
              <a:rPr lang="en-US" sz="1800" dirty="0">
                <a:cs typeface="Arial" panose="020B0604020202020204" pitchFamily="34" charset="0"/>
              </a:rPr>
              <a:t>HPC technology are commonly used in Bigdata and Deep Learning </a:t>
            </a:r>
          </a:p>
          <a:p>
            <a:pPr marL="472009" lvl="1" indent="-171450">
              <a:buFont typeface="Arial" panose="020B0604020202020204" pitchFamily="34" charset="0"/>
              <a:buChar char="•"/>
            </a:pPr>
            <a:r>
              <a:rPr lang="en-US" sz="1800" dirty="0">
                <a:cs typeface="Arial" panose="020B0604020202020204" pitchFamily="34" charset="0"/>
              </a:rPr>
              <a:t>RDMA, GPU/FPGA, IB</a:t>
            </a:r>
          </a:p>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27</a:t>
            </a:fld>
            <a:endParaRPr lang="zh-CN" altLang="en-US"/>
          </a:p>
        </p:txBody>
      </p:sp>
    </p:spTree>
    <p:extLst>
      <p:ext uri="{BB962C8B-B14F-4D97-AF65-F5344CB8AC3E}">
        <p14:creationId xmlns:p14="http://schemas.microsoft.com/office/powerpoint/2010/main" val="2813818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www.snia.org</a:t>
            </a:r>
            <a:r>
              <a:rPr lang="en-US" dirty="0" smtClean="0"/>
              <a:t>/sites/default/files/</a:t>
            </a:r>
            <a:r>
              <a:rPr lang="en-US" dirty="0" err="1" smtClean="0"/>
              <a:t>SDC15_presentations</a:t>
            </a:r>
            <a:r>
              <a:rPr lang="en-US" dirty="0" smtClean="0"/>
              <a:t>/</a:t>
            </a:r>
            <a:r>
              <a:rPr lang="en-US" dirty="0" err="1" smtClean="0"/>
              <a:t>persistant_mem</a:t>
            </a:r>
            <a:r>
              <a:rPr lang="en-US" dirty="0" smtClean="0"/>
              <a:t>/</a:t>
            </a:r>
            <a:r>
              <a:rPr lang="en-US" dirty="0" err="1" smtClean="0"/>
              <a:t>ChetDouglas_RDMA_with_PM.pdf</a:t>
            </a:r>
            <a:endParaRPr lang="en-US" dirty="0" smtClean="0"/>
          </a:p>
          <a:p>
            <a:r>
              <a:rPr lang="en-US" dirty="0" smtClean="0"/>
              <a:t/>
            </a:r>
            <a:br>
              <a:rPr lang="en-US" dirty="0" smtClean="0"/>
            </a:br>
            <a:r>
              <a:rPr lang="en-US" dirty="0" smtClean="0"/>
              <a:t>RDMA benefit: </a:t>
            </a:r>
          </a:p>
          <a:p>
            <a:pPr marL="342900" indent="-342900" fontAlgn="ctr">
              <a:buFont typeface="Arial" panose="020B0604020202020204" pitchFamily="34" charset="0"/>
              <a:buChar char="•"/>
            </a:pPr>
            <a:r>
              <a:rPr lang="zh-CN" altLang="zh-CN" sz="1200" dirty="0" smtClean="0"/>
              <a:t>Zero-copy - applications can perform data transfer without the network software stack involvement and data is being send received directly to the buffers without being copied between the network layers.</a:t>
            </a:r>
          </a:p>
          <a:p>
            <a:pPr marL="342900" indent="-342900" fontAlgn="ctr">
              <a:buFont typeface="Arial" panose="020B0604020202020204" pitchFamily="34" charset="0"/>
              <a:buChar char="•"/>
            </a:pPr>
            <a:r>
              <a:rPr lang="zh-CN" altLang="zh-CN" sz="1200" dirty="0" smtClean="0"/>
              <a:t>Kernel bypass - applications can perform data transfer directly from userspace without the need to perform context switches.</a:t>
            </a:r>
          </a:p>
          <a:p>
            <a:pPr marL="342900" indent="-342900" fontAlgn="ctr">
              <a:buFont typeface="Arial" panose="020B0604020202020204" pitchFamily="34" charset="0"/>
              <a:buChar char="•"/>
            </a:pPr>
            <a:r>
              <a:rPr lang="zh-CN" altLang="zh-CN" sz="1200" dirty="0" smtClean="0"/>
              <a:t>No CPU involvement - applications can access remote memory without consuming any CPU in the remote machine. The remote memory machine will be read without any intervention of remote process (or processor). The caches in the remote CPU(s) won't be filled with the accessed memory content.</a:t>
            </a:r>
          </a:p>
          <a:p>
            <a:pPr marL="342900" indent="-342900" fontAlgn="ctr">
              <a:buFont typeface="Arial" panose="020B0604020202020204" pitchFamily="34" charset="0"/>
              <a:buChar char="•"/>
            </a:pPr>
            <a:r>
              <a:rPr lang="zh-CN" altLang="zh-CN" sz="1200" dirty="0" smtClean="0"/>
              <a:t>Message based transactions - the data is handled as discrete messages and not as a stream, which eliminates the need of the application to separate the stream into different messages/transactions.</a:t>
            </a:r>
          </a:p>
          <a:p>
            <a:pPr marL="342900" indent="-342900" fontAlgn="ctr">
              <a:buFont typeface="Arial" panose="020B0604020202020204" pitchFamily="34" charset="0"/>
              <a:buChar char="•"/>
            </a:pPr>
            <a:r>
              <a:rPr lang="zh-CN" altLang="zh-CN" sz="1200" dirty="0" smtClean="0"/>
              <a:t>Scatter/gather entries support - RDMA supports natively working with multiple scatter/gather entries i.e. reading multiple memory buffers and sending them as one stream or getting one stream and writing it to </a:t>
            </a:r>
          </a:p>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28</a:t>
            </a:fld>
            <a:endParaRPr lang="zh-CN" altLang="en-US"/>
          </a:p>
        </p:txBody>
      </p:sp>
    </p:spTree>
    <p:extLst>
      <p:ext uri="{BB962C8B-B14F-4D97-AF65-F5344CB8AC3E}">
        <p14:creationId xmlns:p14="http://schemas.microsoft.com/office/powerpoint/2010/main" val="4090557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845996-7BC7-49EB-8386-01CC548CA8B5}" type="slidenum">
              <a:rPr lang="en-US" smtClean="0"/>
              <a:t>29</a:t>
            </a:fld>
            <a:endParaRPr lang="en-US"/>
          </a:p>
        </p:txBody>
      </p:sp>
    </p:spTree>
    <p:extLst>
      <p:ext uri="{BB962C8B-B14F-4D97-AF65-F5344CB8AC3E}">
        <p14:creationId xmlns:p14="http://schemas.microsoft.com/office/powerpoint/2010/main" val="1119774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EDD09769-4005-4153-99F9-9E5E8D830A01}" type="slidenum">
              <a:rPr lang="zh-CN" altLang="en-US" smtClean="0"/>
              <a:t>30</a:t>
            </a:fld>
            <a:endParaRPr lang="zh-CN" altLang="en-US"/>
          </a:p>
        </p:txBody>
      </p:sp>
    </p:spTree>
    <p:extLst>
      <p:ext uri="{BB962C8B-B14F-4D97-AF65-F5344CB8AC3E}">
        <p14:creationId xmlns:p14="http://schemas.microsoft.com/office/powerpoint/2010/main" val="508301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31</a:t>
            </a:fld>
            <a:endParaRPr lang="en-US" dirty="0"/>
          </a:p>
        </p:txBody>
      </p:sp>
    </p:spTree>
    <p:extLst>
      <p:ext uri="{BB962C8B-B14F-4D97-AF65-F5344CB8AC3E}">
        <p14:creationId xmlns:p14="http://schemas.microsoft.com/office/powerpoint/2010/main" val="336883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ltLang="zh-CN" sz="1200" kern="1200" dirty="0" smtClean="0">
                <a:solidFill>
                  <a:schemeClr val="tx1"/>
                </a:solidFill>
                <a:effectLst/>
                <a:latin typeface="+mn-lt"/>
                <a:ea typeface="+mn-ea"/>
                <a:cs typeface="+mn-cs"/>
              </a:rPr>
              <a:t>Hadoop is a bounded architecture,</a:t>
            </a:r>
            <a:r>
              <a:rPr lang="en-US" altLang="zh-CN" sz="1200" kern="1200" baseline="0" dirty="0" smtClean="0">
                <a:solidFill>
                  <a:schemeClr val="tx1"/>
                </a:solidFill>
                <a:effectLst/>
                <a:latin typeface="+mn-lt"/>
                <a:ea typeface="+mn-ea"/>
                <a:cs typeface="+mn-cs"/>
              </a:rPr>
              <a:t> where storage and compute share the same physical nodes. </a:t>
            </a:r>
            <a:endParaRPr lang="en-US" sz="12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200" kern="1200" dirty="0" smtClean="0">
                <a:solidFill>
                  <a:schemeClr val="tx1"/>
                </a:solidFill>
                <a:effectLst/>
                <a:latin typeface="+mn-lt"/>
                <a:ea typeface="+mn-ea"/>
                <a:cs typeface="+mn-cs"/>
              </a:rPr>
              <a:t>However, Data volume is growing at an fast rate, often without consummate growth in computation needs. </a:t>
            </a:r>
            <a:r>
              <a:rPr lang="en-US" altLang="zh-CN" sz="1200" dirty="0" smtClean="0"/>
              <a:t>Storage as a critical component</a:t>
            </a:r>
            <a:r>
              <a:rPr lang="en-US" altLang="zh-CN" sz="1200" baseline="0" dirty="0" smtClean="0"/>
              <a:t> </a:t>
            </a:r>
            <a:r>
              <a:rPr lang="en-US" altLang="zh-CN" sz="1200" dirty="0" smtClean="0"/>
              <a:t>will continue to shape and be shaped by how businesses deploy the infrastructure for Big Data</a:t>
            </a:r>
            <a:r>
              <a:rPr lang="en-US" altLang="zh-CN" sz="1200" baseline="0" dirty="0" smtClean="0"/>
              <a:t> </a:t>
            </a:r>
            <a:r>
              <a:rPr lang="en-US" altLang="zh-CN" sz="1200" dirty="0" smtClean="0"/>
              <a:t>analytics</a:t>
            </a:r>
          </a:p>
          <a:p>
            <a:pPr marL="285750" indent="-285750">
              <a:buFont typeface="Arial" panose="020B0604020202020204" pitchFamily="34" charset="0"/>
              <a:buChar char="•"/>
            </a:pPr>
            <a:r>
              <a:rPr lang="en-US" altLang="zh-CN" sz="1200" dirty="0" smtClean="0"/>
              <a:t>Traditional scale-out infrastructures might no longer adequate, as it starts to exhibit significant challenges in the areas of </a:t>
            </a:r>
            <a:r>
              <a:rPr lang="en-US" altLang="zh-CN" sz="1200" b="1" dirty="0" smtClean="0"/>
              <a:t>manageability</a:t>
            </a:r>
            <a:r>
              <a:rPr lang="en-US" altLang="zh-CN" sz="1200" dirty="0" smtClean="0"/>
              <a:t>, </a:t>
            </a:r>
            <a:r>
              <a:rPr lang="en-US" altLang="zh-CN" sz="1200" b="1" dirty="0" smtClean="0"/>
              <a:t>flexibility</a:t>
            </a:r>
            <a:r>
              <a:rPr lang="en-US" altLang="zh-CN" sz="1200" dirty="0" smtClean="0"/>
              <a:t>, and </a:t>
            </a:r>
            <a:r>
              <a:rPr lang="en-US" altLang="zh-CN" sz="1200" b="1" dirty="0" smtClean="0"/>
              <a:t>cost</a:t>
            </a:r>
            <a:r>
              <a:rPr lang="en-US" altLang="zh-CN" sz="1200" dirty="0" smtClean="0"/>
              <a:t> as the number and size of these deployments grow</a:t>
            </a:r>
            <a:r>
              <a:rPr lang="en-US" altLang="zh-CN" sz="1200" baseline="0" dirty="0" smtClean="0"/>
              <a:t>.  </a:t>
            </a:r>
            <a:r>
              <a:rPr lang="en-US" altLang="zh-CN" sz="1200" dirty="0" smtClean="0"/>
              <a:t>There are multiple challenges</a:t>
            </a:r>
            <a:r>
              <a:rPr lang="en-US" altLang="zh-CN" sz="1200" baseline="0" dirty="0" smtClean="0"/>
              <a:t> faced today, like data capacity, data silos, cost and performance &amp; efficiency. </a:t>
            </a:r>
          </a:p>
          <a:p>
            <a:pPr marL="742950" lvl="1" indent="-285750">
              <a:buFont typeface="Arial" panose="020B0604020202020204" pitchFamily="34" charset="0"/>
              <a:buChar char="•"/>
            </a:pPr>
            <a:r>
              <a:rPr lang="en-US" altLang="zh-CN" sz="1200" baseline="0" dirty="0" smtClean="0"/>
              <a:t>As compute and storage are coupled, and storage needs are growing, usually the </a:t>
            </a:r>
            <a:r>
              <a:rPr lang="en-US" altLang="zh-CN" sz="1200" b="1" baseline="0" dirty="0" smtClean="0"/>
              <a:t>data/capacity</a:t>
            </a:r>
            <a:r>
              <a:rPr lang="en-US" altLang="zh-CN" sz="1200" baseline="0" dirty="0" smtClean="0"/>
              <a:t> is not enough.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 the value of big data grows within enterprises, so does the number and size of the workloads being deployed. This leads to multiple application clusters being created, and</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resources become “</a:t>
            </a:r>
            <a:r>
              <a:rPr lang="en-US" sz="1200" b="1" kern="1200" dirty="0" err="1" smtClean="0">
                <a:solidFill>
                  <a:schemeClr val="tx1"/>
                </a:solidFill>
                <a:effectLst/>
                <a:latin typeface="+mn-lt"/>
                <a:ea typeface="+mn-ea"/>
                <a:cs typeface="+mn-cs"/>
              </a:rPr>
              <a:t>siloed</a:t>
            </a:r>
            <a:r>
              <a:rPr lang="en-US" sz="1200" kern="1200" dirty="0" smtClean="0">
                <a:solidFill>
                  <a:schemeClr val="tx1"/>
                </a:solidFill>
                <a:effectLst/>
                <a:latin typeface="+mn-lt"/>
                <a:ea typeface="+mn-ea"/>
                <a:cs typeface="+mn-cs"/>
              </a:rPr>
              <a:t>” in separate clusters.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is difficult to ascertain the </a:t>
            </a:r>
            <a:r>
              <a:rPr lang="en-US" sz="1200" b="1" kern="1200" dirty="0" smtClean="0">
                <a:solidFill>
                  <a:schemeClr val="tx1"/>
                </a:solidFill>
                <a:effectLst/>
                <a:latin typeface="+mn-lt"/>
                <a:ea typeface="+mn-ea"/>
                <a:cs typeface="+mn-cs"/>
              </a:rPr>
              <a:t>correct footprint </a:t>
            </a:r>
            <a:r>
              <a:rPr lang="en-US" sz="1200" kern="1200" dirty="0" smtClean="0">
                <a:solidFill>
                  <a:schemeClr val="tx1"/>
                </a:solidFill>
                <a:effectLst/>
                <a:latin typeface="+mn-lt"/>
                <a:ea typeface="+mn-ea"/>
                <a:cs typeface="+mn-cs"/>
              </a:rPr>
              <a:t>up-front when planning the deployment of a new</a:t>
            </a:r>
            <a:r>
              <a:rPr lang="en-US" sz="1200" kern="1200" baseline="0" dirty="0" smtClean="0">
                <a:solidFill>
                  <a:schemeClr val="tx1"/>
                </a:solidFill>
                <a:effectLst/>
                <a:latin typeface="+mn-lt"/>
                <a:ea typeface="+mn-ea"/>
                <a:cs typeface="+mn-cs"/>
              </a:rPr>
              <a:t> workload or cluster</a:t>
            </a:r>
            <a:r>
              <a:rPr lang="en-US" sz="1200" kern="1200" dirty="0" smtClean="0">
                <a:solidFill>
                  <a:schemeClr val="tx1"/>
                </a:solidFill>
                <a:effectLst/>
                <a:latin typeface="+mn-lt"/>
                <a:ea typeface="+mn-ea"/>
                <a:cs typeface="+mn-cs"/>
              </a:rPr>
              <a:t>. To avoid further delays from re-configuring systems, </a:t>
            </a:r>
            <a:r>
              <a:rPr lang="en-US" sz="1200" kern="1200" baseline="0" dirty="0" smtClean="0">
                <a:solidFill>
                  <a:schemeClr val="tx1"/>
                </a:solidFill>
                <a:effectLst/>
                <a:latin typeface="+mn-lt"/>
                <a:ea typeface="+mn-ea"/>
                <a:cs typeface="+mn-cs"/>
              </a:rPr>
              <a:t> people </a:t>
            </a:r>
            <a:r>
              <a:rPr lang="en-US" sz="1200" kern="1200" dirty="0" smtClean="0">
                <a:solidFill>
                  <a:schemeClr val="tx1"/>
                </a:solidFill>
                <a:effectLst/>
                <a:latin typeface="+mn-lt"/>
                <a:ea typeface="+mn-ea"/>
                <a:cs typeface="+mn-cs"/>
              </a:rPr>
              <a:t>will often </a:t>
            </a:r>
            <a:r>
              <a:rPr lang="en-US" sz="1200" b="1" kern="1200" dirty="0" smtClean="0">
                <a:solidFill>
                  <a:schemeClr val="tx1"/>
                </a:solidFill>
                <a:effectLst/>
                <a:latin typeface="+mn-lt"/>
                <a:ea typeface="+mn-ea"/>
                <a:cs typeface="+mn-cs"/>
              </a:rPr>
              <a:t>over-provision</a:t>
            </a:r>
            <a:r>
              <a:rPr lang="en-US" sz="1200" kern="1200" dirty="0" smtClean="0">
                <a:solidFill>
                  <a:schemeClr val="tx1"/>
                </a:solidFill>
                <a:effectLst/>
                <a:latin typeface="+mn-lt"/>
                <a:ea typeface="+mn-ea"/>
                <a:cs typeface="+mn-cs"/>
              </a:rPr>
              <a:t> resources, which leads to wasteful space, power utilization,</a:t>
            </a:r>
            <a:r>
              <a:rPr lang="en-US" sz="1200" kern="1200" baseline="0" dirty="0" smtClean="0">
                <a:solidFill>
                  <a:schemeClr val="tx1"/>
                </a:solidFill>
                <a:effectLst/>
                <a:latin typeface="+mn-lt"/>
                <a:ea typeface="+mn-ea"/>
                <a:cs typeface="+mn-cs"/>
              </a:rPr>
              <a:t> and increase </a:t>
            </a:r>
            <a:r>
              <a:rPr lang="en-US" sz="1200" b="1" kern="1200" baseline="0" dirty="0" smtClean="0">
                <a:solidFill>
                  <a:schemeClr val="tx1"/>
                </a:solidFill>
                <a:effectLst/>
                <a:latin typeface="+mn-lt"/>
                <a:ea typeface="+mn-ea"/>
                <a:cs typeface="+mn-cs"/>
              </a:rPr>
              <a:t>Cost </a:t>
            </a:r>
            <a:endParaRPr lang="en-US" sz="1200" b="1" kern="1200" dirty="0" smtClean="0">
              <a:solidFill>
                <a:schemeClr val="tx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Data growth is unpredictable and in many cases it can grow exponentially. So it is very</a:t>
            </a:r>
            <a:r>
              <a:rPr lang="en-US" sz="1200" kern="1200" baseline="0" dirty="0" smtClean="0">
                <a:solidFill>
                  <a:schemeClr val="tx1"/>
                </a:solidFill>
                <a:effectLst/>
                <a:latin typeface="+mn-lt"/>
                <a:ea typeface="+mn-ea"/>
                <a:cs typeface="+mn-cs"/>
              </a:rPr>
              <a:t> possible to find that the workloads requires more processing/storage power even with over-provision, which leads to </a:t>
            </a:r>
            <a:r>
              <a:rPr lang="en-US" sz="1200" b="1" kern="1200" baseline="0" dirty="0" smtClean="0">
                <a:solidFill>
                  <a:schemeClr val="tx1"/>
                </a:solidFill>
                <a:effectLst/>
                <a:latin typeface="+mn-lt"/>
                <a:ea typeface="+mn-ea"/>
                <a:cs typeface="+mn-cs"/>
              </a:rPr>
              <a:t>inadequate performance </a:t>
            </a:r>
            <a:r>
              <a:rPr lang="en-US" sz="1200" kern="1200" baseline="0" dirty="0" smtClean="0">
                <a:solidFill>
                  <a:schemeClr val="tx1"/>
                </a:solidFill>
                <a:effectLst/>
                <a:latin typeface="+mn-lt"/>
                <a:ea typeface="+mn-ea"/>
                <a:cs typeface="+mn-cs"/>
              </a:rPr>
              <a:t>without expanding the cluster.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baseline="0" dirty="0" smtClean="0">
                <a:solidFill>
                  <a:schemeClr val="tx1"/>
                </a:solidFill>
                <a:effectLst/>
                <a:latin typeface="+mn-lt"/>
                <a:ea typeface="+mn-ea"/>
                <a:cs typeface="+mn-cs"/>
              </a:rPr>
              <a:t>Last but not least, </a:t>
            </a:r>
            <a:r>
              <a:rPr lang="en-US" altLang="zh-CN" sz="1200" b="1" kern="1200" baseline="0" dirty="0" smtClean="0">
                <a:solidFill>
                  <a:schemeClr val="tx1"/>
                </a:solidFill>
                <a:effectLst/>
                <a:latin typeface="+mn-lt"/>
                <a:ea typeface="+mn-ea"/>
                <a:cs typeface="+mn-cs"/>
              </a:rPr>
              <a:t>manageability cost</a:t>
            </a:r>
            <a:r>
              <a:rPr lang="en-US" altLang="zh-CN"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Reconfiguring, provisioning the system and updated software with be time consuming. </a:t>
            </a:r>
            <a:endParaRPr lang="en-US" sz="1200" kern="1200" dirty="0" smtClean="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smtClean="0"/>
              <a:t>The next generation of scale-out infrastructure  must provide </a:t>
            </a:r>
            <a:r>
              <a:rPr lang="en-US" altLang="zh-CN" sz="1200" b="1" dirty="0" smtClean="0"/>
              <a:t>flexibility</a:t>
            </a:r>
            <a:r>
              <a:rPr lang="en-US" altLang="zh-CN" sz="1200" b="0" baseline="0" dirty="0" smtClean="0"/>
              <a:t> and </a:t>
            </a:r>
            <a:r>
              <a:rPr lang="en-US" altLang="zh-CN" sz="1200" b="1" baseline="0" dirty="0" smtClean="0"/>
              <a:t>simplicity</a:t>
            </a:r>
            <a:r>
              <a:rPr lang="en-US" altLang="zh-CN" sz="1200" b="0" baseline="0" dirty="0" smtClean="0"/>
              <a:t>, </a:t>
            </a:r>
            <a:r>
              <a:rPr lang="en-US" altLang="zh-CN" sz="1200" dirty="0" smtClean="0"/>
              <a:t>allowing the users to focus on </a:t>
            </a:r>
            <a:r>
              <a:rPr lang="en-US" altLang="zh-CN" sz="1200" b="1" dirty="0" smtClean="0"/>
              <a:t>delivering</a:t>
            </a:r>
            <a:r>
              <a:rPr lang="en-US" altLang="zh-CN" sz="1200" dirty="0" smtClean="0"/>
              <a:t> </a:t>
            </a:r>
            <a:r>
              <a:rPr lang="en-US" altLang="zh-CN" sz="1200" b="1" dirty="0" smtClean="0"/>
              <a:t>higher-level revenue-generating services</a:t>
            </a:r>
            <a:r>
              <a:rPr lang="en-US" altLang="zh-CN" sz="1200" dirty="0" smtClean="0"/>
              <a:t> to their customers</a:t>
            </a:r>
            <a:r>
              <a:rPr lang="en-US" altLang="zh-CN" sz="1200" baseline="0" dirty="0" smtClean="0"/>
              <a:t> instead of low leveling of management of the infrastructure. </a:t>
            </a:r>
            <a:endParaRPr lang="en-US" altLang="zh-CN" sz="1200" dirty="0"/>
          </a:p>
          <a:p>
            <a:pPr marL="511175" lvl="1" indent="-285750">
              <a:buFont typeface="Arial" panose="020B0604020202020204" pitchFamily="34" charset="0"/>
              <a:buChar char="•"/>
            </a:pPr>
            <a:endParaRPr lang="en-US" altLang="zh-CN" sz="1200" dirty="0"/>
          </a:p>
          <a:p>
            <a:pPr marL="225425" lvl="1" indent="0">
              <a:buFont typeface="Arial" panose="020B0604020202020204" pitchFamily="34" charset="0"/>
              <a:buNone/>
            </a:pPr>
            <a:endParaRPr lang="en-US" altLang="zh-CN" sz="1200" dirty="0" smtClean="0"/>
          </a:p>
        </p:txBody>
      </p:sp>
      <p:sp>
        <p:nvSpPr>
          <p:cNvPr id="4" name="Slide Number Placeholder 3"/>
          <p:cNvSpPr>
            <a:spLocks noGrp="1"/>
          </p:cNvSpPr>
          <p:nvPr>
            <p:ph type="sldNum" sz="quarter" idx="10"/>
          </p:nvPr>
        </p:nvSpPr>
        <p:spPr/>
        <p:txBody>
          <a:bodyPr/>
          <a:lstStyle/>
          <a:p>
            <a:fld id="{8440D064-91B9-48DB-950D-839C89D88D29}" type="slidenum">
              <a:rPr lang="en-US" smtClean="0"/>
              <a:t>3</a:t>
            </a:fld>
            <a:endParaRPr lang="en-US"/>
          </a:p>
        </p:txBody>
      </p:sp>
    </p:spTree>
    <p:extLst>
      <p:ext uri="{BB962C8B-B14F-4D97-AF65-F5344CB8AC3E}">
        <p14:creationId xmlns:p14="http://schemas.microsoft.com/office/powerpoint/2010/main" val="3082369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Why Alluxio has no benefit by TPCDS compared with local HDFS</a:t>
            </a:r>
          </a:p>
          <a:p>
            <a:endParaRPr lang="zh-CN" altLang="en-US" dirty="0"/>
          </a:p>
        </p:txBody>
      </p:sp>
      <p:sp>
        <p:nvSpPr>
          <p:cNvPr id="4" name="Slide Number Placeholder 3"/>
          <p:cNvSpPr>
            <a:spLocks noGrp="1"/>
          </p:cNvSpPr>
          <p:nvPr>
            <p:ph type="sldNum" sz="quarter" idx="10"/>
          </p:nvPr>
        </p:nvSpPr>
        <p:spPr/>
        <p:txBody>
          <a:bodyPr/>
          <a:lstStyle/>
          <a:p>
            <a:fld id="{EDD09769-4005-4153-99F9-9E5E8D830A01}" type="slidenum">
              <a:rPr lang="zh-CN" altLang="en-US" smtClean="0"/>
              <a:t>32</a:t>
            </a:fld>
            <a:endParaRPr lang="zh-CN" altLang="en-US"/>
          </a:p>
        </p:txBody>
      </p:sp>
    </p:spTree>
    <p:extLst>
      <p:ext uri="{BB962C8B-B14F-4D97-AF65-F5344CB8AC3E}">
        <p14:creationId xmlns:p14="http://schemas.microsoft.com/office/powerpoint/2010/main" val="3909218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EDD09769-4005-4153-99F9-9E5E8D830A01}" type="slidenum">
              <a:rPr lang="zh-CN" altLang="en-US" smtClean="0"/>
              <a:t>33</a:t>
            </a:fld>
            <a:endParaRPr lang="zh-CN" altLang="en-US"/>
          </a:p>
        </p:txBody>
      </p:sp>
    </p:spTree>
    <p:extLst>
      <p:ext uri="{BB962C8B-B14F-4D97-AF65-F5344CB8AC3E}">
        <p14:creationId xmlns:p14="http://schemas.microsoft.com/office/powerpoint/2010/main" val="4004327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EDD09769-4005-4153-99F9-9E5E8D830A01}" type="slidenum">
              <a:rPr lang="zh-CN" altLang="en-US" smtClean="0"/>
              <a:t>34</a:t>
            </a:fld>
            <a:endParaRPr lang="zh-CN" altLang="en-US"/>
          </a:p>
        </p:txBody>
      </p:sp>
    </p:spTree>
    <p:extLst>
      <p:ext uri="{BB962C8B-B14F-4D97-AF65-F5344CB8AC3E}">
        <p14:creationId xmlns:p14="http://schemas.microsoft.com/office/powerpoint/2010/main" val="3319324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EDD09769-4005-4153-99F9-9E5E8D830A01}" type="slidenum">
              <a:rPr lang="zh-CN" altLang="en-US" smtClean="0"/>
              <a:t>35</a:t>
            </a:fld>
            <a:endParaRPr lang="zh-CN" altLang="en-US"/>
          </a:p>
        </p:txBody>
      </p:sp>
    </p:spTree>
    <p:extLst>
      <p:ext uri="{BB962C8B-B14F-4D97-AF65-F5344CB8AC3E}">
        <p14:creationId xmlns:p14="http://schemas.microsoft.com/office/powerpoint/2010/main" val="2054339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845996-7BC7-49EB-8386-01CC548CA8B5}" type="slidenum">
              <a:rPr lang="en-US" smtClean="0"/>
              <a:t>36</a:t>
            </a:fld>
            <a:endParaRPr lang="en-US"/>
          </a:p>
        </p:txBody>
      </p:sp>
    </p:spTree>
    <p:extLst>
      <p:ext uri="{BB962C8B-B14F-4D97-AF65-F5344CB8AC3E}">
        <p14:creationId xmlns:p14="http://schemas.microsoft.com/office/powerpoint/2010/main" val="1985153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37</a:t>
            </a:fld>
            <a:endParaRPr lang="zh-CN" altLang="en-US"/>
          </a:p>
        </p:txBody>
      </p:sp>
    </p:spTree>
    <p:extLst>
      <p:ext uri="{BB962C8B-B14F-4D97-AF65-F5344CB8AC3E}">
        <p14:creationId xmlns:p14="http://schemas.microsoft.com/office/powerpoint/2010/main" val="140337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39</a:t>
            </a:fld>
            <a:endParaRPr lang="en-US" dirty="0"/>
          </a:p>
        </p:txBody>
      </p:sp>
    </p:spTree>
    <p:extLst>
      <p:ext uri="{BB962C8B-B14F-4D97-AF65-F5344CB8AC3E}">
        <p14:creationId xmlns:p14="http://schemas.microsoft.com/office/powerpoint/2010/main" val="2748797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40</a:t>
            </a:fld>
            <a:endParaRPr lang="zh-CN" altLang="en-US"/>
          </a:p>
        </p:txBody>
      </p:sp>
    </p:spTree>
    <p:extLst>
      <p:ext uri="{BB962C8B-B14F-4D97-AF65-F5344CB8AC3E}">
        <p14:creationId xmlns:p14="http://schemas.microsoft.com/office/powerpoint/2010/main" val="2901641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C044-4205-4DD0-B086-3721A0F8DD8E}" type="slidenum">
              <a:rPr lang="en-US" smtClean="0"/>
              <a:t>41</a:t>
            </a:fld>
            <a:endParaRPr lang="en-US"/>
          </a:p>
        </p:txBody>
      </p:sp>
    </p:spTree>
    <p:extLst>
      <p:ext uri="{BB962C8B-B14F-4D97-AF65-F5344CB8AC3E}">
        <p14:creationId xmlns:p14="http://schemas.microsoft.com/office/powerpoint/2010/main" val="2299550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42</a:t>
            </a:fld>
            <a:endParaRPr lang="zh-CN" altLang="en-US"/>
          </a:p>
        </p:txBody>
      </p:sp>
    </p:spTree>
    <p:extLst>
      <p:ext uri="{BB962C8B-B14F-4D97-AF65-F5344CB8AC3E}">
        <p14:creationId xmlns:p14="http://schemas.microsoft.com/office/powerpoint/2010/main" val="2346160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62" marR="0" lvl="0" indent="-257162" defTabSz="914400" eaLnBrk="1" fontAlgn="auto" latinLnBrk="0" hangingPunct="1">
              <a:lnSpc>
                <a:spcPct val="100000"/>
              </a:lnSpc>
              <a:spcBef>
                <a:spcPts val="0"/>
              </a:spcBef>
              <a:spcAft>
                <a:spcPts val="0"/>
              </a:spcAft>
              <a:buClrTx/>
              <a:buSzTx/>
              <a:buFontTx/>
              <a:buNone/>
              <a:tabLst/>
              <a:defRPr/>
            </a:pPr>
            <a:r>
              <a:rPr lang="en-US" b="0" dirty="0" smtClean="0"/>
              <a:t>Those</a:t>
            </a:r>
            <a:r>
              <a:rPr lang="en-US" b="0" baseline="0" dirty="0" smtClean="0"/>
              <a:t> challenges lead to a discontinuity in bigdata infrastructure: </a:t>
            </a:r>
            <a:endParaRPr lang="en-US" b="0" dirty="0" smtClean="0"/>
          </a:p>
          <a:p>
            <a:pPr marL="257162" marR="0" lvl="0" indent="-257162" algn="l" defTabSz="914400" rtl="0" eaLnBrk="1" fontAlgn="auto" latinLnBrk="0" hangingPunct="1">
              <a:lnSpc>
                <a:spcPct val="100000"/>
              </a:lnSpc>
              <a:spcBef>
                <a:spcPts val="0"/>
              </a:spcBef>
              <a:spcAft>
                <a:spcPts val="0"/>
              </a:spcAft>
              <a:buClrTx/>
              <a:buSzTx/>
              <a:buFontTx/>
              <a:buNone/>
              <a:tabLst/>
              <a:defRPr/>
            </a:pPr>
            <a:r>
              <a:rPr lang="en-US" b="1" dirty="0" smtClean="0"/>
              <a:t>MULTIPLE TEAMS COMPETING: </a:t>
            </a:r>
            <a:r>
              <a:rPr lang="en-US" dirty="0" smtClean="0"/>
              <a:t>and sharing the same big data resources,</a:t>
            </a:r>
            <a:r>
              <a:rPr lang="en-US" baseline="0" dirty="0" smtClean="0"/>
              <a:t> leads to </a:t>
            </a:r>
            <a:r>
              <a:rPr lang="en-US" b="1" dirty="0" smtClean="0"/>
              <a:t>CONGESTION,</a:t>
            </a:r>
            <a:r>
              <a:rPr lang="en-US" b="1" baseline="0" dirty="0" smtClean="0"/>
              <a:t> and </a:t>
            </a:r>
            <a:r>
              <a:rPr lang="en-US" dirty="0" smtClean="0"/>
              <a:t>in busy analytic clusters; causing missed </a:t>
            </a:r>
            <a:r>
              <a:rPr lang="en-US" dirty="0" err="1" smtClean="0"/>
              <a:t>SLAs</a:t>
            </a:r>
            <a:r>
              <a:rPr lang="en-US" dirty="0" smtClean="0"/>
              <a:t>.</a:t>
            </a:r>
            <a:endParaRPr lang="en-US" b="1" dirty="0" smtClean="0"/>
          </a:p>
          <a:p>
            <a:pPr marL="257162" marR="0" lvl="0" indent="-257162"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 typeface="Arial" charset="0"/>
              <a:buNone/>
              <a:tabLst/>
              <a:defRPr/>
            </a:pPr>
            <a:r>
              <a:rPr lang="en-US" b="1" dirty="0" smtClean="0"/>
              <a:t>This</a:t>
            </a:r>
            <a:r>
              <a:rPr lang="en-US" b="1" baseline="0" dirty="0" smtClean="0"/>
              <a:t> make the customers to pick up different solutions:</a:t>
            </a:r>
            <a:endParaRPr lang="en-US" b="1" dirty="0" smtClean="0"/>
          </a:p>
          <a:p>
            <a:pPr marL="0" marR="0" lvl="0" indent="0" defTabSz="914400" eaLnBrk="1" fontAlgn="auto" latinLnBrk="0" hangingPunct="1">
              <a:lnSpc>
                <a:spcPct val="100000"/>
              </a:lnSpc>
              <a:spcBef>
                <a:spcPts val="0"/>
              </a:spcBef>
              <a:spcAft>
                <a:spcPts val="0"/>
              </a:spcAft>
              <a:buClrTx/>
              <a:buSzTx/>
              <a:buFont typeface="Arial" charset="0"/>
              <a:buNone/>
              <a:tabLst/>
              <a:defRPr/>
            </a:pPr>
            <a:r>
              <a:rPr lang="en-US" b="0" dirty="0" smtClean="0"/>
              <a:t>#1</a:t>
            </a:r>
            <a:r>
              <a:rPr lang="zh-CN" altLang="en-US" b="0" dirty="0" smtClean="0"/>
              <a:t>： </a:t>
            </a:r>
            <a:r>
              <a:rPr lang="en-US" b="1" dirty="0" smtClean="0"/>
              <a:t>Lacks isolation</a:t>
            </a:r>
            <a:r>
              <a:rPr lang="zh-CN" altLang="en-US" b="0" dirty="0" smtClean="0"/>
              <a:t>：</a:t>
            </a:r>
            <a:r>
              <a:rPr lang="en-US" b="0" dirty="0" smtClean="0"/>
              <a:t> noisy neighbors hinder </a:t>
            </a:r>
            <a:r>
              <a:rPr lang="en-US" b="0" dirty="0" err="1" smtClean="0"/>
              <a:t>SLAs</a:t>
            </a:r>
            <a:r>
              <a:rPr lang="en-US" b="0" dirty="0" smtClean="0"/>
              <a:t>.</a:t>
            </a:r>
            <a:r>
              <a:rPr lang="zh-CN" altLang="en-US" b="0" dirty="0" smtClean="0"/>
              <a:t>； </a:t>
            </a:r>
            <a:r>
              <a:rPr lang="en-US" b="0" dirty="0" smtClean="0"/>
              <a:t>Lacks elasticity</a:t>
            </a:r>
            <a:r>
              <a:rPr lang="zh-CN" altLang="en-US" b="0" dirty="0" smtClean="0"/>
              <a:t>： </a:t>
            </a:r>
            <a:r>
              <a:rPr lang="en-US" b="0" dirty="0" smtClean="0"/>
              <a:t>single rigid cluster.</a:t>
            </a:r>
          </a:p>
          <a:p>
            <a:pPr marL="0" marR="0" lvl="0" indent="0" defTabSz="914400" eaLnBrk="1" fontAlgn="auto" latinLnBrk="0" hangingPunct="1">
              <a:lnSpc>
                <a:spcPct val="100000"/>
              </a:lnSpc>
              <a:spcBef>
                <a:spcPts val="0"/>
              </a:spcBef>
              <a:spcAft>
                <a:spcPts val="0"/>
              </a:spcAft>
              <a:buClrTx/>
              <a:buSzTx/>
              <a:buFont typeface="Arial" charset="0"/>
              <a:buNone/>
              <a:tabLst/>
              <a:defRPr/>
            </a:pPr>
            <a:r>
              <a:rPr lang="en-US" altLang="zh-CN" b="0" dirty="0" smtClean="0"/>
              <a:t>#2</a:t>
            </a:r>
            <a:r>
              <a:rPr lang="zh-CN" altLang="en-US" b="1" dirty="0" smtClean="0"/>
              <a:t>： </a:t>
            </a:r>
            <a:r>
              <a:rPr lang="en-US" b="1" dirty="0" smtClean="0"/>
              <a:t>No dataset sharing</a:t>
            </a:r>
            <a:r>
              <a:rPr lang="zh-CN" altLang="en-US" b="0" dirty="0" smtClean="0"/>
              <a:t>： </a:t>
            </a:r>
            <a:r>
              <a:rPr lang="en-US" b="0" dirty="0" smtClean="0"/>
              <a:t>Cost of duplicate storage</a:t>
            </a:r>
            <a:r>
              <a:rPr lang="zh-CN" altLang="en-US" b="0" dirty="0" smtClean="0"/>
              <a:t>； </a:t>
            </a:r>
            <a:r>
              <a:rPr lang="en-US" b="0" dirty="0" smtClean="0"/>
              <a:t>Still lacks elasticity</a:t>
            </a:r>
            <a:r>
              <a:rPr lang="zh-CN" altLang="en-US" b="0" dirty="0" smtClean="0"/>
              <a:t>； </a:t>
            </a:r>
            <a:r>
              <a:rPr lang="en-US" b="0" dirty="0" smtClean="0"/>
              <a:t>Can’t scale</a:t>
            </a:r>
          </a:p>
          <a:p>
            <a:pPr marL="0" marR="0" lvl="0" indent="0" defTabSz="914400" eaLnBrk="1" fontAlgn="auto" latinLnBrk="0" hangingPunct="1">
              <a:lnSpc>
                <a:spcPct val="100000"/>
              </a:lnSpc>
              <a:spcBef>
                <a:spcPts val="0"/>
              </a:spcBef>
              <a:spcAft>
                <a:spcPts val="0"/>
              </a:spcAft>
              <a:buClrTx/>
              <a:buSzTx/>
              <a:buFont typeface="Arial" charset="0"/>
              <a:buNone/>
              <a:tabLst/>
              <a:defRPr/>
            </a:pPr>
            <a:r>
              <a:rPr lang="en-US" altLang="zh-CN" b="0" dirty="0" smtClean="0"/>
              <a:t>#3</a:t>
            </a:r>
            <a:r>
              <a:rPr lang="en-US" sz="1200" b="0" dirty="0" smtClean="0">
                <a:ea typeface="Overpass"/>
                <a:cs typeface="Overpass"/>
                <a:sym typeface="Overpass"/>
              </a:rPr>
              <a:t>, </a:t>
            </a:r>
            <a:r>
              <a:rPr lang="en-US" sz="1200" b="0" dirty="0" smtClean="0">
                <a:ea typeface="Overpass Light"/>
                <a:cs typeface="Overpass Light"/>
                <a:sym typeface="Overpass Light"/>
              </a:rPr>
              <a:t>Give teams their own compute clusters</a:t>
            </a:r>
            <a:r>
              <a:rPr lang="en-US" sz="1200" b="0" baseline="0" dirty="0" smtClean="0">
                <a:ea typeface="Overpass Light"/>
                <a:cs typeface="Overpass Light"/>
                <a:sym typeface="Overpass Light"/>
              </a:rPr>
              <a:t>, it </a:t>
            </a:r>
            <a:r>
              <a:rPr lang="en-US" sz="1200" b="0" dirty="0" smtClean="0">
                <a:ea typeface="Overpass"/>
                <a:cs typeface="Overpass"/>
                <a:sym typeface="Overpass"/>
              </a:rPr>
              <a:t>HIT SERVICE-LEVEL AGREEMENTS</a:t>
            </a:r>
            <a:endParaRPr lang="en-US" sz="1200" b="0" dirty="0" smtClean="0">
              <a:ea typeface="Overpass Light"/>
              <a:cs typeface="Overpass Light"/>
              <a:sym typeface="Overpas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ea typeface="Overpass Light"/>
                <a:cs typeface="Overpass Light"/>
                <a:sym typeface="Overpass Light"/>
              </a:rPr>
              <a:t>Share data sets across clusters instead of duplicating them,</a:t>
            </a:r>
            <a:r>
              <a:rPr lang="en-US" sz="1200" b="0" baseline="0" dirty="0" smtClean="0">
                <a:ea typeface="Overpass Light"/>
                <a:cs typeface="Overpass Light"/>
                <a:sym typeface="Overpass Light"/>
              </a:rPr>
              <a:t> it avoid over provision.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ea typeface="Overpass Light"/>
                <a:cs typeface="Overpass Light"/>
                <a:sym typeface="Overpass Light"/>
              </a:rPr>
              <a:t>By right-sizing de-coupled compute and storage,</a:t>
            </a:r>
            <a:r>
              <a:rPr lang="en-US" sz="1200" b="0" baseline="0" dirty="0" smtClean="0">
                <a:ea typeface="Overpass Light"/>
                <a:cs typeface="Overpass Light"/>
                <a:sym typeface="Overpass Light"/>
              </a:rPr>
              <a:t> it </a:t>
            </a:r>
            <a:r>
              <a:rPr lang="en-US" sz="1200" b="0" dirty="0" smtClean="0">
                <a:ea typeface="Overpass"/>
                <a:cs typeface="Overpass"/>
                <a:sym typeface="Overpass"/>
              </a:rPr>
              <a:t>ELIMINATE IDLE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ea typeface="Overpass Light"/>
                <a:cs typeface="Overpass Light"/>
                <a:sym typeface="Overpass Light"/>
              </a:rPr>
              <a:t>With spin-up/spin-down clusters,</a:t>
            </a:r>
            <a:r>
              <a:rPr lang="en-US" sz="1200" b="0" baseline="0" dirty="0" smtClean="0">
                <a:ea typeface="Overpass Light"/>
                <a:cs typeface="Overpass Light"/>
                <a:sym typeface="Overpass Light"/>
              </a:rPr>
              <a:t> it </a:t>
            </a:r>
            <a:r>
              <a:rPr lang="en-US" sz="1200" b="0" dirty="0" smtClean="0">
                <a:ea typeface="Overpass"/>
                <a:cs typeface="Overpass"/>
                <a:sym typeface="Overpass"/>
              </a:rPr>
              <a:t>increases AGILITY</a:t>
            </a:r>
            <a:r>
              <a:rPr lang="zh-CN" altLang="en-US" sz="1200" b="0" dirty="0" smtClean="0">
                <a:ea typeface="Overpass"/>
                <a:cs typeface="Overpass"/>
                <a:sym typeface="Overpass"/>
              </a:rPr>
              <a:t>： </a:t>
            </a:r>
            <a:endParaRPr lang="en-US" sz="1200" b="0" dirty="0" smtClean="0">
              <a:ea typeface="Overpass Light"/>
              <a:cs typeface="Overpass Light"/>
              <a:sym typeface="Overpass Light"/>
            </a:endParaRP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4</a:t>
            </a:fld>
            <a:endParaRPr lang="zh-CN" altLang="en-US"/>
          </a:p>
        </p:txBody>
      </p:sp>
    </p:spTree>
    <p:extLst>
      <p:ext uri="{BB962C8B-B14F-4D97-AF65-F5344CB8AC3E}">
        <p14:creationId xmlns:p14="http://schemas.microsoft.com/office/powerpoint/2010/main" val="2395767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44</a:t>
            </a:fld>
            <a:endParaRPr lang="zh-CN" altLang="en-US"/>
          </a:p>
        </p:txBody>
      </p:sp>
    </p:spTree>
    <p:extLst>
      <p:ext uri="{BB962C8B-B14F-4D97-AF65-F5344CB8AC3E}">
        <p14:creationId xmlns:p14="http://schemas.microsoft.com/office/powerpoint/2010/main" val="3940236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45</a:t>
            </a:fld>
            <a:endParaRPr lang="zh-CN" altLang="en-US"/>
          </a:p>
        </p:txBody>
      </p:sp>
    </p:spTree>
    <p:extLst>
      <p:ext uri="{BB962C8B-B14F-4D97-AF65-F5344CB8AC3E}">
        <p14:creationId xmlns:p14="http://schemas.microsoft.com/office/powerpoint/2010/main" val="3326813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845996-7BC7-49EB-8386-01CC548CA8B5}" type="slidenum">
              <a:rPr lang="en-US" smtClean="0"/>
              <a:t>46</a:t>
            </a:fld>
            <a:endParaRPr lang="en-US"/>
          </a:p>
        </p:txBody>
      </p:sp>
    </p:spTree>
    <p:extLst>
      <p:ext uri="{BB962C8B-B14F-4D97-AF65-F5344CB8AC3E}">
        <p14:creationId xmlns:p14="http://schemas.microsoft.com/office/powerpoint/2010/main" val="2884742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Intel Clear"/>
                <a:ea typeface="+mn-ea"/>
                <a:cs typeface="+mn-cs"/>
              </a:rPr>
              <a:t>Template 5 - </a:t>
            </a:r>
            <a:r>
              <a:rPr lang="en-US" sz="1200" b="1" i="0" u="none" strike="noStrike" kern="1200" dirty="0" smtClean="0">
                <a:solidFill>
                  <a:schemeClr val="tx1"/>
                </a:solidFill>
                <a:effectLst/>
                <a:latin typeface="Intel Clear"/>
                <a:ea typeface="+mn-ea"/>
                <a:cs typeface="+mn-cs"/>
                <a:hlinkClick r:id="rId3"/>
              </a:rPr>
              <a:t>SSG Technical Collateral:</a:t>
            </a:r>
            <a:endParaRPr lang="en-US" sz="1200" b="1" i="0" kern="1200" dirty="0" smtClean="0">
              <a:solidFill>
                <a:schemeClr val="tx1"/>
              </a:solidFill>
              <a:effectLst/>
              <a:latin typeface="Intel Clear"/>
              <a:ea typeface="+mn-ea"/>
              <a:cs typeface="+mn-cs"/>
            </a:endParaRPr>
          </a:p>
          <a:p>
            <a:r>
              <a:rPr lang="en-US" sz="1200" b="0" i="0" u="sng" kern="1200" dirty="0" smtClean="0">
                <a:solidFill>
                  <a:schemeClr val="tx1"/>
                </a:solidFill>
                <a:effectLst/>
                <a:latin typeface="Intel Clear"/>
                <a:ea typeface="+mn-ea"/>
                <a:cs typeface="+mn-cs"/>
              </a:rPr>
              <a:t>Recommended use</a:t>
            </a:r>
            <a:r>
              <a:rPr lang="en-US" sz="1200" b="0" i="0" kern="1200" dirty="0" smtClean="0">
                <a:solidFill>
                  <a:schemeClr val="tx1"/>
                </a:solidFill>
                <a:effectLst/>
                <a:latin typeface="Intel Clear"/>
                <a:ea typeface="+mn-ea"/>
                <a:cs typeface="+mn-cs"/>
              </a:rPr>
              <a:t>: for technical collateral created by SSG. </a:t>
            </a:r>
          </a:p>
          <a:p>
            <a:r>
              <a:rPr lang="en-US" sz="1200" b="0" i="0" kern="1200" dirty="0" smtClean="0">
                <a:solidFill>
                  <a:schemeClr val="tx1"/>
                </a:solidFill>
                <a:effectLst/>
                <a:latin typeface="Intel Clear"/>
                <a:ea typeface="+mn-ea"/>
                <a:cs typeface="+mn-cs"/>
              </a:rPr>
              <a:t>Found here: http://legal.intel.com/Marketing/Pages/Notices-Disclaimers-Examples.aspx</a:t>
            </a:r>
          </a:p>
          <a:p>
            <a:r>
              <a:rPr lang="en-US" sz="1200" b="0" i="0" kern="1200" dirty="0" smtClean="0">
                <a:solidFill>
                  <a:schemeClr val="tx1"/>
                </a:solidFill>
                <a:effectLst/>
                <a:latin typeface="Intel Clear"/>
                <a:ea typeface="+mn-ea"/>
                <a:cs typeface="+mn-cs"/>
              </a:rPr>
              <a:t>IF APPLICABLE, add the </a:t>
            </a:r>
            <a:r>
              <a:rPr lang="en-US" sz="1200" b="1" i="0" u="none" strike="noStrike" kern="1200" dirty="0" smtClean="0">
                <a:solidFill>
                  <a:schemeClr val="tx1"/>
                </a:solidFill>
                <a:effectLst/>
                <a:latin typeface="Intel Clear"/>
                <a:ea typeface="+mn-ea"/>
                <a:cs typeface="+mn-cs"/>
                <a:hlinkClick r:id="rId4"/>
              </a:rPr>
              <a:t>FTC Optimization Notice</a:t>
            </a:r>
            <a:r>
              <a:rPr lang="en-US" sz="1200" b="0" i="0" u="none" strike="noStrike" kern="1200" dirty="0" smtClean="0">
                <a:solidFill>
                  <a:schemeClr val="tx1"/>
                </a:solidFill>
                <a:effectLst/>
                <a:latin typeface="Intel Clear"/>
                <a:ea typeface="+mn-ea"/>
                <a:cs typeface="+mn-cs"/>
              </a:rPr>
              <a:t>:</a:t>
            </a:r>
            <a:r>
              <a:rPr lang="en-US" sz="1200" b="0" i="0" u="none" strike="noStrike" kern="1200" baseline="0" dirty="0" smtClean="0">
                <a:solidFill>
                  <a:schemeClr val="tx1"/>
                </a:solidFill>
                <a:effectLst/>
                <a:latin typeface="Intel Clear"/>
                <a:ea typeface="+mn-ea"/>
                <a:cs typeface="+mn-cs"/>
              </a:rPr>
              <a:t> http://legal.intel.com/Marketing/Pages/Performance-disclaimer.aspx#GetHelp </a:t>
            </a:r>
            <a:endParaRPr lang="en-US" sz="1200" b="0" i="0" kern="1200" dirty="0" smtClean="0">
              <a:solidFill>
                <a:schemeClr val="tx1"/>
              </a:solidFill>
              <a:effectLst/>
              <a:latin typeface="Intel Clear"/>
              <a:ea typeface="+mn-ea"/>
              <a:cs typeface="+mn-cs"/>
            </a:endParaRPr>
          </a:p>
          <a:p>
            <a:endParaRPr lang="en-US" sz="1200" b="0" i="0" kern="1200" dirty="0" smtClean="0">
              <a:solidFill>
                <a:schemeClr val="tx1"/>
              </a:solidFill>
              <a:effectLst/>
              <a:latin typeface="Intel Clear"/>
              <a:ea typeface="+mn-ea"/>
              <a:cs typeface="+mn-cs"/>
            </a:endParaRPr>
          </a:p>
          <a:p>
            <a:r>
              <a:rPr lang="en-US" sz="1200" b="0" i="0" kern="1200" dirty="0" smtClean="0">
                <a:solidFill>
                  <a:schemeClr val="tx1"/>
                </a:solidFill>
                <a:effectLst/>
                <a:latin typeface="Intel Clear"/>
                <a:ea typeface="+mn-ea"/>
                <a:cs typeface="+mn-cs"/>
              </a:rPr>
              <a:t>In addition, on the pages where the claims are made:</a:t>
            </a:r>
            <a:r>
              <a:rPr lang="en-US" sz="1200" b="0" i="0" kern="1200" baseline="0" dirty="0" smtClean="0">
                <a:solidFill>
                  <a:schemeClr val="tx1"/>
                </a:solidFill>
                <a:effectLst/>
                <a:latin typeface="Intel Clear"/>
                <a:ea typeface="+mn-ea"/>
                <a:cs typeface="+mn-cs"/>
              </a:rPr>
              <a:t> </a:t>
            </a:r>
            <a:r>
              <a:rPr lang="en-US" sz="1200" b="0" i="0" kern="1200" dirty="0" smtClean="0">
                <a:solidFill>
                  <a:schemeClr val="tx1"/>
                </a:solidFill>
                <a:effectLst/>
                <a:latin typeface="Intel Clear"/>
                <a:ea typeface="+mn-ea"/>
                <a:cs typeface="+mn-cs"/>
              </a:rPr>
              <a:t>Use footnotes for specific claims (especially if you quote a number, e.g. ‘25% faster’).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Intel Clear"/>
                <a:ea typeface="+mn-ea"/>
                <a:cs typeface="+mn-cs"/>
              </a:rPr>
              <a:t>At the bottom of the page (or in the same viewing plane), include all of the following:  (FOOTNOTE NUMBER) As measured by [List Which Test Used to support this claim]</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Intel Clear"/>
                <a:ea typeface="+mn-ea"/>
                <a:cs typeface="+mn-cs"/>
              </a:rPr>
              <a:t>§ Software and workloads used in performance tests may have been optimized for performance only on Intel microprocessors. Performance tests, such as </a:t>
            </a:r>
            <a:r>
              <a:rPr lang="en-US" sz="1200" b="0" i="0" kern="1200" dirty="0" err="1" smtClean="0">
                <a:solidFill>
                  <a:schemeClr val="tx1"/>
                </a:solidFill>
                <a:effectLst/>
                <a:latin typeface="Intel Clear"/>
                <a:ea typeface="+mn-ea"/>
                <a:cs typeface="+mn-cs"/>
              </a:rPr>
              <a:t>SYSmark</a:t>
            </a:r>
            <a:r>
              <a:rPr lang="en-US" sz="1200" b="0" i="0" kern="1200" dirty="0" smtClean="0">
                <a:solidFill>
                  <a:schemeClr val="tx1"/>
                </a:solidFill>
                <a:effectLst/>
                <a:latin typeface="Intel Clear"/>
                <a:ea typeface="+mn-ea"/>
                <a:cs typeface="+mn-cs"/>
              </a:rPr>
              <a:t> and </a:t>
            </a:r>
            <a:r>
              <a:rPr lang="en-US" sz="1200" b="0" i="0" kern="1200" dirty="0" err="1" smtClean="0">
                <a:solidFill>
                  <a:schemeClr val="tx1"/>
                </a:solidFill>
                <a:effectLst/>
                <a:latin typeface="Intel Clear"/>
                <a:ea typeface="+mn-ea"/>
                <a:cs typeface="+mn-cs"/>
              </a:rPr>
              <a:t>MobileMark</a:t>
            </a:r>
            <a:r>
              <a:rPr lang="en-US" sz="1200" b="0" i="0" kern="1200" dirty="0" smtClean="0">
                <a:solidFill>
                  <a:schemeClr val="tx1"/>
                </a:solidFill>
                <a:effectLst/>
                <a:latin typeface="Intel Clear"/>
                <a:ea typeface="+mn-ea"/>
                <a:cs typeface="+mn-cs"/>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Intel Clear"/>
                <a:ea typeface="+mn-ea"/>
                <a:cs typeface="+mn-cs"/>
              </a:rPr>
              <a:t>§ Configurations: [describe </a:t>
            </a:r>
            <a:r>
              <a:rPr lang="en-US" sz="1200" b="0" i="0" kern="1200" dirty="0" err="1" smtClean="0">
                <a:solidFill>
                  <a:schemeClr val="tx1"/>
                </a:solidFill>
                <a:effectLst/>
                <a:latin typeface="Intel Clear"/>
                <a:ea typeface="+mn-ea"/>
                <a:cs typeface="+mn-cs"/>
              </a:rPr>
              <a:t>config</a:t>
            </a:r>
            <a:r>
              <a:rPr lang="en-US" sz="1200" b="0" i="0" kern="1200" dirty="0" smtClean="0">
                <a:solidFill>
                  <a:schemeClr val="tx1"/>
                </a:solidFill>
                <a:effectLst/>
                <a:latin typeface="Intel Clear"/>
                <a:ea typeface="+mn-ea"/>
                <a:cs typeface="+mn-cs"/>
              </a:rPr>
              <a:t> + what test used + who did testing].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Intel Clear"/>
                <a:ea typeface="+mn-ea"/>
                <a:cs typeface="+mn-cs"/>
              </a:rPr>
              <a:t>§ For more information go to </a:t>
            </a:r>
            <a:r>
              <a:rPr lang="en-US" sz="1200" b="1" i="0" u="none" strike="noStrike" kern="1200" dirty="0" smtClean="0">
                <a:solidFill>
                  <a:schemeClr val="tx1"/>
                </a:solidFill>
                <a:effectLst/>
                <a:latin typeface="Intel Clear"/>
                <a:ea typeface="+mn-ea"/>
                <a:cs typeface="+mn-cs"/>
                <a:hlinkClick r:id="rId5"/>
              </a:rPr>
              <a:t>http://www.intel.com/performance</a:t>
            </a:r>
            <a:r>
              <a:rPr lang="en-US" sz="1200" b="0" i="0" kern="1200" dirty="0" smtClean="0">
                <a:solidFill>
                  <a:schemeClr val="tx1"/>
                </a:solidFill>
                <a:effectLst/>
                <a:latin typeface="Intel Clear"/>
                <a:ea typeface="+mn-ea"/>
                <a:cs typeface="+mn-cs"/>
              </a:rPr>
              <a:t>. </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49</a:t>
            </a:fld>
            <a:endParaRPr lang="en-US" dirty="0"/>
          </a:p>
        </p:txBody>
      </p:sp>
    </p:spTree>
    <p:extLst>
      <p:ext uri="{BB962C8B-B14F-4D97-AF65-F5344CB8AC3E}">
        <p14:creationId xmlns:p14="http://schemas.microsoft.com/office/powerpoint/2010/main" val="339161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50</a:t>
            </a:fld>
            <a:endParaRPr lang="zh-CN" altLang="en-US"/>
          </a:p>
        </p:txBody>
      </p:sp>
    </p:spTree>
    <p:extLst>
      <p:ext uri="{BB962C8B-B14F-4D97-AF65-F5344CB8AC3E}">
        <p14:creationId xmlns:p14="http://schemas.microsoft.com/office/powerpoint/2010/main" val="335122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According to </a:t>
            </a:r>
            <a:r>
              <a:rPr lang="en-US" sz="1200" b="0" i="0" u="none" strike="noStrike" kern="1200" dirty="0" smtClean="0">
                <a:solidFill>
                  <a:schemeClr val="tx1"/>
                </a:solidFill>
                <a:effectLst/>
                <a:latin typeface="+mn-lt"/>
                <a:ea typeface="+mn-ea"/>
                <a:cs typeface="+mn-cs"/>
                <a:hlinkClick r:id="rId3"/>
              </a:rPr>
              <a:t>IDC</a:t>
            </a:r>
            <a:r>
              <a:rPr lang="en-US" sz="1200" b="0" i="0" kern="1200" dirty="0" smtClean="0">
                <a:solidFill>
                  <a:schemeClr val="tx1"/>
                </a:solidFill>
                <a:effectLst/>
                <a:latin typeface="+mn-lt"/>
                <a:ea typeface="+mn-ea"/>
                <a:cs typeface="+mn-cs"/>
              </a:rPr>
              <a:t>, worldwide revenues for big data and business analytics are likely to grow from $150.8 billion in 2017 to $210 billion in 2020. That's a compound annual growth rate of 11.9 percent.</a:t>
            </a:r>
          </a:p>
          <a:p>
            <a:r>
              <a:rPr lang="en-US" sz="1200" b="0" i="0" kern="1200" dirty="0" smtClean="0">
                <a:solidFill>
                  <a:schemeClr val="tx1"/>
                </a:solidFill>
                <a:effectLst/>
                <a:latin typeface="+mn-lt"/>
                <a:ea typeface="+mn-ea"/>
                <a:cs typeface="+mn-cs"/>
              </a:rPr>
              <a:t>Similarly, Gartner has noted "</a:t>
            </a:r>
            <a:r>
              <a:rPr lang="en-US" sz="1200" b="1" i="0" kern="1200" dirty="0" smtClean="0">
                <a:solidFill>
                  <a:schemeClr val="tx1"/>
                </a:solidFill>
                <a:effectLst/>
                <a:latin typeface="+mn-lt"/>
                <a:ea typeface="+mn-ea"/>
                <a:cs typeface="+mn-cs"/>
              </a:rPr>
              <a:t>Cloud-based big data services offer impressive capabilities like rapid provisioning, massive scalability and simplified management</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And in the Oracle- and Intel-sponsored report, Forrester wrote, "companies that move more into the cloud for big data analytics achieve greater innovation, increased integration, and higher levels of security."</a:t>
            </a:r>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5</a:t>
            </a:fld>
            <a:endParaRPr lang="zh-CN" altLang="en-US"/>
          </a:p>
        </p:txBody>
      </p:sp>
    </p:spTree>
    <p:extLst>
      <p:ext uri="{BB962C8B-B14F-4D97-AF65-F5344CB8AC3E}">
        <p14:creationId xmlns:p14="http://schemas.microsoft.com/office/powerpoint/2010/main" val="2124519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Decoupled mode allows separation of compute and storage. This enables users </a:t>
            </a:r>
            <a:r>
              <a:rPr lang="en-US" sz="1200" b="0" i="0" kern="1200" dirty="0" smtClean="0">
                <a:solidFill>
                  <a:schemeClr val="tx1"/>
                </a:solidFill>
                <a:effectLst/>
                <a:latin typeface="+mn-lt"/>
                <a:ea typeface="+mn-ea"/>
                <a:cs typeface="+mn-cs"/>
              </a:rPr>
              <a:t>to </a:t>
            </a:r>
            <a:r>
              <a:rPr lang="en-US" sz="1200" b="0" i="0" kern="1200" dirty="0" err="1" smtClean="0">
                <a:solidFill>
                  <a:schemeClr val="tx1"/>
                </a:solidFill>
                <a:effectLst/>
                <a:latin typeface="+mn-lt"/>
                <a:ea typeface="+mn-ea"/>
                <a:cs typeface="+mn-cs"/>
              </a:rPr>
              <a:t>rightsize</a:t>
            </a:r>
            <a:r>
              <a:rPr lang="en-US" sz="1200" b="0" i="0" kern="1200" dirty="0" smtClean="0">
                <a:solidFill>
                  <a:schemeClr val="tx1"/>
                </a:solidFill>
                <a:effectLst/>
                <a:latin typeface="+mn-lt"/>
                <a:ea typeface="+mn-ea"/>
                <a:cs typeface="+mn-cs"/>
              </a:rPr>
              <a:t> </a:t>
            </a:r>
            <a:r>
              <a:rPr lang="en-US" sz="1200" b="0" i="0" kern="1200" dirty="0">
                <a:solidFill>
                  <a:schemeClr val="tx1"/>
                </a:solidFill>
                <a:effectLst/>
                <a:latin typeface="+mn-lt"/>
                <a:ea typeface="+mn-ea"/>
                <a:cs typeface="+mn-cs"/>
              </a:rPr>
              <a:t>hardware for each layer. Users can buy high CPU and memory configuration for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compute nodes, and the storage nodes can be optimized for capacity. </a:t>
            </a:r>
            <a:r>
              <a:rPr lang="en-US" dirty="0"/>
              <a:t/>
            </a:r>
            <a:br>
              <a:rPr lang="en-US" dirty="0"/>
            </a:br>
            <a:r>
              <a:rPr lang="en-US" sz="1200" b="0" i="0" kern="1200" dirty="0">
                <a:solidFill>
                  <a:schemeClr val="tx1"/>
                </a:solidFill>
                <a:effectLst/>
                <a:latin typeface="+mn-lt"/>
                <a:ea typeface="+mn-ea"/>
                <a:cs typeface="+mn-cs"/>
              </a:rPr>
              <a:t>By decoupling compute and storage, multiple compute clusters running Hadoop, </a:t>
            </a:r>
            <a:r>
              <a:rPr lang="en-US" sz="1200" b="0" i="0" kern="1200" dirty="0" err="1">
                <a:solidFill>
                  <a:schemeClr val="tx1"/>
                </a:solidFill>
                <a:effectLst/>
                <a:latin typeface="+mn-lt"/>
                <a:ea typeface="+mn-ea"/>
                <a:cs typeface="+mn-cs"/>
              </a:rPr>
              <a:t>Spark,Kafka</a:t>
            </a:r>
            <a:r>
              <a:rPr lang="en-US" sz="1200" b="0" i="0" kern="1200" dirty="0">
                <a:solidFill>
                  <a:schemeClr val="tx1"/>
                </a:solidFill>
                <a:effectLst/>
                <a:latin typeface="+mn-lt"/>
                <a:ea typeface="+mn-ea"/>
                <a:cs typeface="+mn-cs"/>
              </a:rPr>
              <a:t>, MongoDB, Cassandra, or data science tools like </a:t>
            </a:r>
            <a:r>
              <a:rPr lang="en-US" sz="1200" b="0" i="0" kern="1200" dirty="0" err="1">
                <a:solidFill>
                  <a:schemeClr val="tx1"/>
                </a:solidFill>
                <a:effectLst/>
                <a:latin typeface="+mn-lt"/>
                <a:ea typeface="+mn-ea"/>
                <a:cs typeface="+mn-cs"/>
              </a:rPr>
              <a:t>TensorFlow</a:t>
            </a:r>
            <a:r>
              <a:rPr lang="en-US" sz="1200" b="0" i="0" kern="1200" dirty="0">
                <a:solidFill>
                  <a:schemeClr val="tx1"/>
                </a:solidFill>
                <a:effectLst/>
                <a:latin typeface="+mn-lt"/>
                <a:ea typeface="+mn-ea"/>
                <a:cs typeface="+mn-cs"/>
              </a:rPr>
              <a:t> can share access to a common data repository/data lake. This leads to cost savings in storage capacity.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 </a:t>
            </a:r>
            <a:r>
              <a:rPr lang="en-US" sz="1200" b="0" i="0" kern="1200" dirty="0">
                <a:solidFill>
                  <a:schemeClr val="tx1"/>
                </a:solidFill>
                <a:effectLst/>
                <a:latin typeface="+mn-lt"/>
                <a:ea typeface="+mn-ea"/>
                <a:cs typeface="+mn-cs"/>
              </a:rPr>
              <a:t>could use an enterprise-grade shared storage with consistent performance and a rich set of data services for simplified data management and reduction in provisioning overheads. This could also help simplify and improve security by using shared storage data-at-rest encryption capabilities</a:t>
            </a:r>
            <a:r>
              <a:rPr lang="en-US" dirty="0"/>
              <a:t> </a:t>
            </a:r>
            <a:br>
              <a:rPr lang="en-US" dirty="0"/>
            </a:br>
            <a:endParaRPr lang="en-US" dirty="0"/>
          </a:p>
          <a:p>
            <a:r>
              <a:rPr lang="en-US" dirty="0" smtClean="0"/>
              <a:t>https://</a:t>
            </a:r>
            <a:r>
              <a:rPr lang="en-US" dirty="0" err="1" smtClean="0"/>
              <a:t>databricks.com</a:t>
            </a:r>
            <a:r>
              <a:rPr lang="en-US" dirty="0" smtClean="0"/>
              <a:t>/blog/2017/05/31/top-5-reasons-for-choosing-</a:t>
            </a:r>
            <a:r>
              <a:rPr lang="en-US" dirty="0" err="1" smtClean="0"/>
              <a:t>s3</a:t>
            </a:r>
            <a:r>
              <a:rPr lang="en-US" dirty="0" smtClean="0"/>
              <a:t>-over-</a:t>
            </a:r>
            <a:r>
              <a:rPr lang="en-US" dirty="0" err="1" smtClean="0"/>
              <a:t>hdfs.html</a:t>
            </a:r>
            <a:r>
              <a:rPr lang="en-US" dirty="0" smtClean="0"/>
              <a:t> </a:t>
            </a:r>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6</a:t>
            </a:fld>
            <a:endParaRPr lang="zh-CN" altLang="en-US"/>
          </a:p>
        </p:txBody>
      </p:sp>
    </p:spTree>
    <p:extLst>
      <p:ext uri="{BB962C8B-B14F-4D97-AF65-F5344CB8AC3E}">
        <p14:creationId xmlns:p14="http://schemas.microsoft.com/office/powerpoint/2010/main" val="337984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open source community</a:t>
            </a:r>
            <a:r>
              <a:rPr lang="en-US" baseline="0" dirty="0" smtClean="0"/>
              <a:t> side, through Hadoop compatible </a:t>
            </a:r>
            <a:r>
              <a:rPr lang="en-US" baseline="0" dirty="0" err="1" smtClean="0"/>
              <a:t>fielssytem</a:t>
            </a:r>
            <a:r>
              <a:rPr lang="en-US" baseline="0" dirty="0" smtClean="0"/>
              <a:t> abstraction layer, you can run your bigdata workloads on top of multiple storage or cloud solutions. </a:t>
            </a:r>
            <a:endParaRPr lang="en-US" dirty="0"/>
          </a:p>
        </p:txBody>
      </p:sp>
      <p:sp>
        <p:nvSpPr>
          <p:cNvPr id="4" name="Slide Number Placeholder 3"/>
          <p:cNvSpPr>
            <a:spLocks noGrp="1"/>
          </p:cNvSpPr>
          <p:nvPr>
            <p:ph type="sldNum" sz="quarter" idx="10"/>
          </p:nvPr>
        </p:nvSpPr>
        <p:spPr/>
        <p:txBody>
          <a:bodyPr/>
          <a:lstStyle/>
          <a:p>
            <a:fld id="{07845996-7BC7-49EB-8386-01CC548CA8B5}" type="slidenum">
              <a:rPr lang="en-US" smtClean="0"/>
              <a:t>7</a:t>
            </a:fld>
            <a:endParaRPr lang="en-US"/>
          </a:p>
        </p:txBody>
      </p:sp>
    </p:spTree>
    <p:extLst>
      <p:ext uri="{BB962C8B-B14F-4D97-AF65-F5344CB8AC3E}">
        <p14:creationId xmlns:p14="http://schemas.microsoft.com/office/powerpoint/2010/main" val="147448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845996-7BC7-49EB-8386-01CC548CA8B5}" type="slidenum">
              <a:rPr lang="en-US" smtClean="0"/>
              <a:t>8</a:t>
            </a:fld>
            <a:endParaRPr lang="en-US"/>
          </a:p>
        </p:txBody>
      </p:sp>
    </p:spTree>
    <p:extLst>
      <p:ext uri="{BB962C8B-B14F-4D97-AF65-F5344CB8AC3E}">
        <p14:creationId xmlns:p14="http://schemas.microsoft.com/office/powerpoint/2010/main" val="231688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10</a:t>
            </a:fld>
            <a:endParaRPr lang="zh-CN" altLang="en-US"/>
          </a:p>
        </p:txBody>
      </p:sp>
    </p:spTree>
    <p:extLst>
      <p:ext uri="{BB962C8B-B14F-4D97-AF65-F5344CB8AC3E}">
        <p14:creationId xmlns:p14="http://schemas.microsoft.com/office/powerpoint/2010/main" val="1435448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pic>
        <p:nvPicPr>
          <p:cNvPr id="4" name="Picture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09600" y="502245"/>
            <a:ext cx="1215637" cy="1106467"/>
          </a:xfrm>
          <a:prstGeom prst="rect">
            <a:avLst/>
          </a:prstGeom>
        </p:spPr>
      </p:pic>
    </p:spTree>
    <p:extLst>
      <p:ext uri="{BB962C8B-B14F-4D97-AF65-F5344CB8AC3E}">
        <p14:creationId xmlns:p14="http://schemas.microsoft.com/office/powerpoint/2010/main" val="41087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orient="horz" pos="1620">
          <p15:clr>
            <a:srgbClr val="FBAE40"/>
          </p15:clr>
        </p15:guide>
        <p15:guide id="2"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6237818" y="2"/>
            <a:ext cx="5954183" cy="6358465"/>
          </a:xfrm>
          <a:solidFill>
            <a:schemeClr val="bg2">
              <a:lumMod val="60000"/>
              <a:lumOff val="40000"/>
            </a:schemeClr>
          </a:solidFill>
        </p:spPr>
        <p:txBody>
          <a:bodyPr/>
          <a:lstStyle>
            <a:lvl1pPr>
              <a:defRPr baseline="0"/>
            </a:lvl1pPr>
          </a:lstStyle>
          <a:p>
            <a:r>
              <a:rPr lang="en-US" dirty="0"/>
              <a:t>Insert photo here. Drag picture to placeholder or click icon to add.</a:t>
            </a:r>
          </a:p>
        </p:txBody>
      </p:sp>
      <p:sp>
        <p:nvSpPr>
          <p:cNvPr id="2" name="Title 1"/>
          <p:cNvSpPr>
            <a:spLocks noGrp="1"/>
          </p:cNvSpPr>
          <p:nvPr>
            <p:ph type="title" hasCustomPrompt="1"/>
          </p:nvPr>
        </p:nvSpPr>
        <p:spPr>
          <a:xfrm>
            <a:off x="607484" y="411797"/>
            <a:ext cx="5342467" cy="1158240"/>
          </a:xfrm>
        </p:spPr>
        <p:txBody>
          <a:bodyPr>
            <a:noAutofit/>
          </a:bodyPr>
          <a:lstStyle>
            <a:lvl1pPr>
              <a:defRPr sz="3733" b="0" i="0" baseline="0">
                <a:solidFill>
                  <a:schemeClr val="tx2"/>
                </a:solidFill>
                <a:latin typeface="Intel Clear"/>
                <a:cs typeface="Intel Clear"/>
              </a:defRPr>
            </a:lvl1pPr>
          </a:lstStyle>
          <a:p>
            <a:r>
              <a:rPr lang="en-US" dirty="0"/>
              <a:t>28pt Intel Clear Headline</a:t>
            </a:r>
          </a:p>
        </p:txBody>
      </p:sp>
      <p:sp>
        <p:nvSpPr>
          <p:cNvPr id="6" name="Slide Number Placeholder 5"/>
          <p:cNvSpPr>
            <a:spLocks noGrp="1"/>
          </p:cNvSpPr>
          <p:nvPr>
            <p:ph type="sldNum" sz="quarter" idx="12"/>
          </p:nvPr>
        </p:nvSpPr>
        <p:spPr>
          <a:xfrm>
            <a:off x="9163136" y="6432516"/>
            <a:ext cx="2844800" cy="365125"/>
          </a:xfrm>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17" name="Content Placeholder 2"/>
          <p:cNvSpPr>
            <a:spLocks noGrp="1"/>
          </p:cNvSpPr>
          <p:nvPr>
            <p:ph sz="half" idx="1" hasCustomPrompt="1"/>
          </p:nvPr>
        </p:nvSpPr>
        <p:spPr>
          <a:xfrm>
            <a:off x="607485" y="1766992"/>
            <a:ext cx="5342467"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7"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266152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white section break</a:t>
            </a:r>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baseline="0">
                <a:solidFill>
                  <a:schemeClr val="accent2"/>
                </a:solidFill>
                <a:latin typeface="+mn-lt"/>
                <a:cs typeface="Intel Clear" panose="020B0604020203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779D59F-251B-4FC9-B41D-9A178CAF7BF3}"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3301207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blue section break</a:t>
            </a:r>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i="0" baseline="0">
                <a:solidFill>
                  <a:srgbClr val="F3D54E"/>
                </a:solidFill>
                <a:latin typeface="Intel Clear"/>
                <a:cs typeface="Intel Clear"/>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a:t>16pt Intel Clear Subhead</a:t>
            </a:r>
          </a:p>
        </p:txBody>
      </p:sp>
    </p:spTree>
    <p:extLst>
      <p:ext uri="{BB962C8B-B14F-4D97-AF65-F5344CB8AC3E}">
        <p14:creationId xmlns:p14="http://schemas.microsoft.com/office/powerpoint/2010/main" val="2599176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7484" y="2979843"/>
            <a:ext cx="10363200" cy="1500187"/>
          </a:xfrm>
        </p:spPr>
        <p:txBody>
          <a:bodyPr anchor="t" anchorCtr="0">
            <a:noAutofit/>
          </a:bodyPr>
          <a:lstStyle>
            <a:lvl1pPr marL="0" indent="0">
              <a:buNone/>
              <a:defRPr sz="5333" b="0" baseline="0">
                <a:solidFill>
                  <a:schemeClr val="accent2"/>
                </a:solidFill>
                <a:latin typeface="Intel Clear"/>
                <a:ea typeface="Intel Clear"/>
                <a:cs typeface="Intel Clear"/>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a:t>40pt Intel Clear Light Body.</a:t>
            </a:r>
            <a:br>
              <a:rPr lang="en-US" dirty="0"/>
            </a:br>
            <a:r>
              <a:rPr lang="en-US" dirty="0"/>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779D59F-251B-4FC9-B41D-9A178CAF7BF3}" type="slidenum">
              <a:rPr lang="en-US" smtClean="0">
                <a:solidFill>
                  <a:prstClr val="white"/>
                </a:solidFill>
              </a:rPr>
              <a:pPr/>
              <a:t>‹#›</a:t>
            </a:fld>
            <a:endParaRPr lang="en-US">
              <a:solidFill>
                <a:prstClr val="white"/>
              </a:solidFill>
            </a:endParaRPr>
          </a:p>
        </p:txBody>
      </p:sp>
      <p:sp>
        <p:nvSpPr>
          <p:cNvPr id="7" name="Title 1"/>
          <p:cNvSpPr>
            <a:spLocks noGrp="1"/>
          </p:cNvSpPr>
          <p:nvPr>
            <p:ph type="title" hasCustomPrompt="1"/>
          </p:nvPr>
        </p:nvSpPr>
        <p:spPr>
          <a:xfrm>
            <a:off x="607484" y="1469059"/>
            <a:ext cx="10363200" cy="1362075"/>
          </a:xfrm>
        </p:spPr>
        <p:txBody>
          <a:bodyPr anchor="b" anchorCtr="0">
            <a:noAutofit/>
          </a:bodyPr>
          <a:lstStyle>
            <a:lvl1pPr algn="l">
              <a:lnSpc>
                <a:spcPct val="80000"/>
              </a:lnSpc>
              <a:defRPr sz="5333"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40pt Intel Clear Heading</a:t>
            </a:r>
          </a:p>
        </p:txBody>
      </p:sp>
      <p:sp>
        <p:nvSpPr>
          <p:cNvPr id="5"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1903059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3013451"/>
            <a:ext cx="10363200" cy="1362075"/>
          </a:xfrm>
        </p:spPr>
        <p:txBody>
          <a:bodyPr anchor="b" anchorCtr="0">
            <a:noAutofit/>
          </a:bodyPr>
          <a:lstStyle>
            <a:lvl1pPr algn="l">
              <a:lnSpc>
                <a:spcPct val="80000"/>
              </a:lnSpc>
              <a:defRPr sz="72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 blue section</a:t>
            </a:r>
          </a:p>
        </p:txBody>
      </p:sp>
      <p:sp>
        <p:nvSpPr>
          <p:cNvPr id="3" name="Text Placeholder 2"/>
          <p:cNvSpPr>
            <a:spLocks noGrp="1"/>
          </p:cNvSpPr>
          <p:nvPr>
            <p:ph type="body" idx="1" hasCustomPrompt="1"/>
          </p:nvPr>
        </p:nvSpPr>
        <p:spPr>
          <a:xfrm>
            <a:off x="607484" y="4465049"/>
            <a:ext cx="10363200" cy="1500187"/>
          </a:xfrm>
        </p:spPr>
        <p:txBody>
          <a:bodyPr anchor="t" anchorCtr="0">
            <a:noAutofit/>
          </a:bodyPr>
          <a:lstStyle>
            <a:lvl1pPr marL="0" indent="0">
              <a:buNone/>
              <a:defRPr sz="2133" b="0" baseline="0">
                <a:solidFill>
                  <a:schemeClr val="accent3"/>
                </a:solidFill>
                <a:latin typeface="+mn-lt"/>
                <a:cs typeface="Intel Clear" panose="020B0604020203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a:t>16pt Intel Clear Subhead</a:t>
            </a:r>
          </a:p>
        </p:txBody>
      </p:sp>
      <p:sp>
        <p:nvSpPr>
          <p:cNvPr id="5" name="Picture Placeholder 4"/>
          <p:cNvSpPr>
            <a:spLocks noGrp="1"/>
          </p:cNvSpPr>
          <p:nvPr>
            <p:ph type="pic" sz="quarter" idx="13" hasCustomPrompt="1"/>
          </p:nvPr>
        </p:nvSpPr>
        <p:spPr>
          <a:xfrm>
            <a:off x="0" y="2"/>
            <a:ext cx="12192000" cy="3432175"/>
          </a:xfrm>
          <a:solidFill>
            <a:schemeClr val="bg2">
              <a:lumMod val="60000"/>
              <a:lumOff val="40000"/>
            </a:schemeClr>
          </a:solidFill>
        </p:spPr>
        <p:txBody>
          <a:bodyPr/>
          <a:lstStyle>
            <a:lvl1pPr>
              <a:defRPr baseline="0">
                <a:solidFill>
                  <a:srgbClr val="0071C5"/>
                </a:solidFill>
              </a:defRPr>
            </a:lvl1pPr>
          </a:lstStyle>
          <a:p>
            <a:r>
              <a:rPr lang="en-US" dirty="0"/>
              <a:t>Insert photo here. Drag picture to placeholder or click icon to add.</a:t>
            </a:r>
          </a:p>
        </p:txBody>
      </p:sp>
    </p:spTree>
    <p:extLst>
      <p:ext uri="{BB962C8B-B14F-4D97-AF65-F5344CB8AC3E}">
        <p14:creationId xmlns:p14="http://schemas.microsoft.com/office/powerpoint/2010/main" val="761874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6"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4"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210330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3"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4278008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448782" y="2145138"/>
            <a:ext cx="2896684" cy="2636547"/>
          </a:xfrm>
          <a:prstGeom prst="rect">
            <a:avLst/>
          </a:prstGeom>
        </p:spPr>
      </p:pic>
    </p:spTree>
    <p:extLst>
      <p:ext uri="{BB962C8B-B14F-4D97-AF65-F5344CB8AC3E}">
        <p14:creationId xmlns:p14="http://schemas.microsoft.com/office/powerpoint/2010/main" val="2468324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and Bullete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7484" y="411797"/>
            <a:ext cx="10972800" cy="1158240"/>
          </a:xfrm>
        </p:spPr>
        <p:txBody>
          <a:bodyPr/>
          <a:lstStyle>
            <a:lvl1pPr>
              <a:defRPr sz="5333" b="0" i="0" baseline="0">
                <a:solidFill>
                  <a:schemeClr val="bg1"/>
                </a:solidFill>
                <a:latin typeface="Intel Clear Pro Bold"/>
                <a:cs typeface="Intel Clear Pro Bold"/>
              </a:defRPr>
            </a:lvl1pPr>
          </a:lstStyle>
          <a:p>
            <a:r>
              <a:rPr lang="en-US" dirty="0"/>
              <a:t>28pt Intel Clear Headline</a:t>
            </a:r>
          </a:p>
        </p:txBody>
      </p:sp>
    </p:spTree>
    <p:extLst>
      <p:ext uri="{BB962C8B-B14F-4D97-AF65-F5344CB8AC3E}">
        <p14:creationId xmlns:p14="http://schemas.microsoft.com/office/powerpoint/2010/main" val="1451426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400">
                <a:solidFill>
                  <a:schemeClr val="tx2"/>
                </a:solidFill>
              </a:defRPr>
            </a:lvl3pPr>
            <a:lvl4pPr>
              <a:defRPr sz="2133">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
        <p:nvSpPr>
          <p:cNvPr id="8"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1155885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pic>
        <p:nvPicPr>
          <p:cNvPr id="6" name="Picture 5"/>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09600" y="502245"/>
            <a:ext cx="1215637" cy="1106467"/>
          </a:xfrm>
          <a:prstGeom prst="rect">
            <a:avLst/>
          </a:prstGeom>
        </p:spPr>
      </p:pic>
    </p:spTree>
    <p:extLst>
      <p:ext uri="{BB962C8B-B14F-4D97-AF65-F5344CB8AC3E}">
        <p14:creationId xmlns:p14="http://schemas.microsoft.com/office/powerpoint/2010/main" val="3153825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15" name="Content Placeholder 2"/>
          <p:cNvSpPr>
            <a:spLocks noGrp="1"/>
          </p:cNvSpPr>
          <p:nvPr>
            <p:ph sz="half" idx="1" hasCustomPrompt="1"/>
          </p:nvPr>
        </p:nvSpPr>
        <p:spPr>
          <a:xfrm>
            <a:off x="607485" y="1604433"/>
            <a:ext cx="5342468"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Picture Placeholder 8"/>
          <p:cNvSpPr>
            <a:spLocks noGrp="1"/>
          </p:cNvSpPr>
          <p:nvPr>
            <p:ph type="pic" sz="quarter" idx="13"/>
          </p:nvPr>
        </p:nvSpPr>
        <p:spPr>
          <a:xfrm>
            <a:off x="6441018" y="1257907"/>
            <a:ext cx="4241497" cy="2227933"/>
          </a:xfrm>
          <a:solidFill>
            <a:schemeClr val="bg2">
              <a:lumMod val="60000"/>
              <a:lumOff val="40000"/>
            </a:schemeClr>
          </a:solidFill>
        </p:spPr>
        <p:txBody>
          <a:bodyPr/>
          <a:lstStyle>
            <a:lvl1pPr>
              <a:defRPr sz="2400">
                <a:latin typeface="Intel Clear"/>
              </a:defRPr>
            </a:lvl1pPr>
          </a:lstStyle>
          <a:p>
            <a:r>
              <a:rPr lang="en-US" sz="1467">
                <a:latin typeface="Arial"/>
              </a:rPr>
              <a:t>Click icon to add picture</a:t>
            </a:r>
            <a:endParaRPr lang="en-US" sz="1467" dirty="0">
              <a:latin typeface="Arial"/>
            </a:endParaRPr>
          </a:p>
        </p:txBody>
      </p:sp>
      <p:sp>
        <p:nvSpPr>
          <p:cNvPr id="10" name="Picture Placeholder 8"/>
          <p:cNvSpPr>
            <a:spLocks noGrp="1"/>
          </p:cNvSpPr>
          <p:nvPr>
            <p:ph type="pic" sz="quarter" idx="14"/>
          </p:nvPr>
        </p:nvSpPr>
        <p:spPr>
          <a:xfrm>
            <a:off x="6441018" y="3791863"/>
            <a:ext cx="4241497" cy="2227933"/>
          </a:xfrm>
          <a:solidFill>
            <a:schemeClr val="bg2">
              <a:lumMod val="60000"/>
              <a:lumOff val="40000"/>
            </a:schemeClr>
          </a:solidFill>
        </p:spPr>
        <p:txBody>
          <a:bodyPr/>
          <a:lstStyle>
            <a:lvl1pPr>
              <a:defRPr sz="2400">
                <a:latin typeface="Intel Clear"/>
              </a:defRPr>
            </a:lvl1pPr>
          </a:lstStyle>
          <a:p>
            <a:r>
              <a:rPr lang="en-US" sz="1467">
                <a:latin typeface="Arial"/>
              </a:rPr>
              <a:t>Click icon to add picture</a:t>
            </a:r>
            <a:endParaRPr lang="en-US" sz="1467" dirty="0">
              <a:latin typeface="Arial"/>
            </a:endParaRPr>
          </a:p>
        </p:txBody>
      </p:sp>
      <p:sp>
        <p:nvSpPr>
          <p:cNvPr id="11"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699044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15" name="Content Placeholder 2"/>
          <p:cNvSpPr>
            <a:spLocks noGrp="1"/>
          </p:cNvSpPr>
          <p:nvPr>
            <p:ph sz="half" idx="1" hasCustomPrompt="1"/>
          </p:nvPr>
        </p:nvSpPr>
        <p:spPr>
          <a:xfrm>
            <a:off x="607485" y="1604433"/>
            <a:ext cx="5342468"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6237817" y="1604433"/>
            <a:ext cx="5340352"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6"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3550128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4434"/>
            <a:ext cx="10970684" cy="4567767"/>
          </a:xfrm>
        </p:spPr>
        <p:txBody>
          <a:bodyPr anchor="ctr" anchorCtr="0"/>
          <a:lstStyle>
            <a:lvl1pPr marL="253994" indent="-253994">
              <a:defRPr sz="4800" b="1" baseline="0">
                <a:solidFill>
                  <a:schemeClr val="accent1"/>
                </a:solidFill>
                <a:latin typeface="+mn-lt"/>
                <a:cs typeface="Intel Clear"/>
              </a:defRPr>
            </a:lvl1pPr>
            <a:lvl2pPr marL="556670" indent="-300559">
              <a:buFont typeface="Intel Clear" pitchFamily="34" charset="0"/>
              <a:buChar char="–"/>
              <a:defRPr sz="1600" baseline="0">
                <a:latin typeface="+mn-lt"/>
                <a:cs typeface="Intel Clear" panose="020B0604020203020204" pitchFamily="34" charset="0"/>
              </a:defRPr>
            </a:lvl2pPr>
            <a:lvl3pPr marL="914377" indent="-304792">
              <a:buFont typeface="Intel Clear" pitchFamily="34" charset="0"/>
              <a:buChar char="–"/>
              <a:defRPr sz="1600">
                <a:latin typeface="+mn-lt"/>
              </a:defRPr>
            </a:lvl3pPr>
            <a:lvl4pPr>
              <a:buFont typeface="Intel Clear" pitchFamily="34" charset="0"/>
              <a:buChar char="–"/>
              <a:defRPr sz="1467">
                <a:latin typeface="+mn-lt"/>
              </a:defRPr>
            </a:lvl4pPr>
            <a:lvl5pPr>
              <a:buFont typeface="Intel Clear" pitchFamily="34" charset="0"/>
              <a:buChar char="–"/>
              <a:defRPr sz="1400">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5"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90221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44449"/>
            <a:ext cx="10972800" cy="988747"/>
          </a:xfrm>
        </p:spPr>
        <p:txBody>
          <a:bodyPr>
            <a:normAutofit/>
          </a:bodyPr>
          <a:lstStyle>
            <a:lvl1pPr>
              <a:defRPr sz="3733" baseline="0">
                <a:latin typeface="Intel Clear Light" panose="020B0404020203020204" pitchFamily="34" charset="0"/>
              </a:defRPr>
            </a:lvl1pPr>
          </a:lstStyle>
          <a:p>
            <a:r>
              <a:rPr lang="en-US" dirty="0"/>
              <a:t>28pt Light headline</a:t>
            </a: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latin typeface="Intel Clear Light" panose="020B0404020203020204" pitchFamily="34" charset="0"/>
              </a:defRPr>
            </a:lvl1pPr>
          </a:lstStyle>
          <a:p>
            <a:fld id="{7779D59F-251B-4FC9-B41D-9A178CAF7BF3}" type="slidenum">
              <a:rPr lang="en-US" smtClean="0">
                <a:solidFill>
                  <a:prstClr val="white"/>
                </a:solidFill>
              </a:rPr>
              <a:pPr/>
              <a:t>‹#›</a:t>
            </a:fld>
            <a:endParaRPr lang="en-US">
              <a:solidFill>
                <a:prstClr val="white"/>
              </a:solidFill>
            </a:endParaRPr>
          </a:p>
        </p:txBody>
      </p:sp>
      <p:sp>
        <p:nvSpPr>
          <p:cNvPr id="8" name="Text Placeholder 2"/>
          <p:cNvSpPr>
            <a:spLocks noGrp="1"/>
          </p:cNvSpPr>
          <p:nvPr>
            <p:ph idx="1"/>
          </p:nvPr>
        </p:nvSpPr>
        <p:spPr>
          <a:xfrm>
            <a:off x="607490" y="1600203"/>
            <a:ext cx="10889396" cy="46265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5283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Large Bullet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a:latin typeface="Intel Clear Light" panose="020B0404020203020204" pitchFamily="34" charset="0"/>
              </a:defRPr>
            </a:lvl1pPr>
          </a:lstStyle>
          <a:p>
            <a:r>
              <a:rPr lang="en-US" dirty="0" err="1"/>
              <a:t>28pt</a:t>
            </a:r>
            <a:r>
              <a:rPr lang="en-US" dirty="0"/>
              <a:t> Intel Clear Light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latin typeface="Intel Clear Light" panose="020B0404020203020204" pitchFamily="34" charset="0"/>
              </a:defRPr>
            </a:lvl1pPr>
            <a:lvl2pPr>
              <a:defRPr sz="2400">
                <a:latin typeface="Intel Clear Light" panose="020B0404020203020204" pitchFamily="34" charset="0"/>
              </a:defRPr>
            </a:lvl2pPr>
            <a:lvl3pPr>
              <a:defRPr sz="2400">
                <a:latin typeface="Intel Clear Light" panose="020B0404020203020204" pitchFamily="34" charset="0"/>
              </a:defRPr>
            </a:lvl3pPr>
            <a:lvl4pPr>
              <a:defRPr sz="2133">
                <a:latin typeface="Intel Clear Light" panose="020B0404020203020204" pitchFamily="34" charset="0"/>
              </a:defRPr>
            </a:lvl4pPr>
            <a:lvl5pPr>
              <a:defRPr>
                <a:latin typeface="Intel Clear Light" panose="020B0404020203020204" pitchFamily="34" charset="0"/>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741105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Only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alpha val="90000"/>
                  </a:schemeClr>
                </a:solidFill>
              </a:defRPr>
            </a:lvl1pPr>
          </a:lstStyle>
          <a:p>
            <a:r>
              <a:rPr lang="en-US" dirty="0"/>
              <a:t>Click to edit title</a:t>
            </a:r>
          </a:p>
        </p:txBody>
      </p:sp>
      <p:sp>
        <p:nvSpPr>
          <p:cNvPr id="3" name="Slide Number Placeholder 2"/>
          <p:cNvSpPr>
            <a:spLocks noGrp="1"/>
          </p:cNvSpPr>
          <p:nvPr>
            <p:ph type="sldNum" sz="quarter" idx="14"/>
          </p:nvPr>
        </p:nvSpPr>
        <p:spPr>
          <a:xfrm>
            <a:off x="11720051" y="6422184"/>
            <a:ext cx="287885" cy="365125"/>
          </a:xfrm>
        </p:spPr>
        <p:txBody>
          <a:bodyPr/>
          <a:lstStyle>
            <a:lvl1pPr algn="ctr">
              <a:defRPr>
                <a:solidFill>
                  <a:schemeClr val="tx1"/>
                </a:solidFill>
              </a:defRPr>
            </a:lvl1pPr>
          </a:lstStyle>
          <a:p>
            <a:fld id="{7779D59F-251B-4FC9-B41D-9A178CAF7B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62702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5_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602397" y="510892"/>
            <a:ext cx="1664065" cy="110646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image</a:t>
            </a:r>
          </a:p>
        </p:txBody>
      </p:sp>
      <p:sp>
        <p:nvSpPr>
          <p:cNvPr id="14"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spTree>
    <p:extLst>
      <p:ext uri="{BB962C8B-B14F-4D97-AF65-F5344CB8AC3E}">
        <p14:creationId xmlns:p14="http://schemas.microsoft.com/office/powerpoint/2010/main" val="1486866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_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15" name="Content Placeholder 2"/>
          <p:cNvSpPr>
            <a:spLocks noGrp="1"/>
          </p:cNvSpPr>
          <p:nvPr>
            <p:ph sz="half" idx="1" hasCustomPrompt="1"/>
          </p:nvPr>
        </p:nvSpPr>
        <p:spPr>
          <a:xfrm>
            <a:off x="607485" y="1604433"/>
            <a:ext cx="5342468"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Picture Placeholder 8"/>
          <p:cNvSpPr>
            <a:spLocks noGrp="1"/>
          </p:cNvSpPr>
          <p:nvPr>
            <p:ph type="pic" sz="quarter" idx="13"/>
          </p:nvPr>
        </p:nvSpPr>
        <p:spPr>
          <a:xfrm>
            <a:off x="6441018" y="1257907"/>
            <a:ext cx="4241497" cy="2227933"/>
          </a:xfrm>
          <a:solidFill>
            <a:schemeClr val="bg2">
              <a:lumMod val="60000"/>
              <a:lumOff val="40000"/>
            </a:schemeClr>
          </a:solidFill>
        </p:spPr>
        <p:txBody>
          <a:bodyPr/>
          <a:lstStyle>
            <a:lvl1pPr>
              <a:defRPr sz="2400">
                <a:latin typeface="Intel Clear" panose="020B0604020203020204" pitchFamily="34" charset="0"/>
              </a:defRPr>
            </a:lvl1pPr>
          </a:lstStyle>
          <a:p>
            <a:r>
              <a:rPr lang="en-US" sz="1467">
                <a:latin typeface="Arial"/>
              </a:rPr>
              <a:t>Click icon to add picture</a:t>
            </a:r>
            <a:endParaRPr lang="en-US" sz="1467" dirty="0">
              <a:latin typeface="Arial"/>
            </a:endParaRPr>
          </a:p>
        </p:txBody>
      </p:sp>
      <p:sp>
        <p:nvSpPr>
          <p:cNvPr id="10" name="Picture Placeholder 8"/>
          <p:cNvSpPr>
            <a:spLocks noGrp="1"/>
          </p:cNvSpPr>
          <p:nvPr>
            <p:ph type="pic" sz="quarter" idx="14"/>
          </p:nvPr>
        </p:nvSpPr>
        <p:spPr>
          <a:xfrm>
            <a:off x="6441018" y="3791863"/>
            <a:ext cx="4241497" cy="2227933"/>
          </a:xfrm>
          <a:solidFill>
            <a:schemeClr val="bg2">
              <a:lumMod val="60000"/>
              <a:lumOff val="40000"/>
            </a:schemeClr>
          </a:solidFill>
        </p:spPr>
        <p:txBody>
          <a:bodyPr/>
          <a:lstStyle>
            <a:lvl1pPr>
              <a:defRPr sz="2400">
                <a:latin typeface="Intel Clear" panose="020B0604020203020204" pitchFamily="34" charset="0"/>
              </a:defRPr>
            </a:lvl1pPr>
          </a:lstStyle>
          <a:p>
            <a:r>
              <a:rPr lang="en-US" sz="1467">
                <a:latin typeface="Arial"/>
              </a:rPr>
              <a:t>Click icon to add picture</a:t>
            </a:r>
            <a:endParaRPr lang="en-US" sz="1467" dirty="0">
              <a:latin typeface="Arial"/>
            </a:endParaRPr>
          </a:p>
        </p:txBody>
      </p:sp>
      <p:sp>
        <p:nvSpPr>
          <p:cNvPr id="11"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3476293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1789"/>
            <a:ext cx="10970683" cy="4570411"/>
          </a:xfrm>
        </p:spPr>
        <p:txBody>
          <a:bodyPr/>
          <a:lstStyle>
            <a:lvl1pPr marL="0" marR="0" indent="0" algn="l" defTabSz="457189" rtl="0" eaLnBrk="1" fontAlgn="auto" latinLnBrk="0" hangingPunct="1">
              <a:lnSpc>
                <a:spcPct val="100000"/>
              </a:lnSpc>
              <a:spcBef>
                <a:spcPts val="1200"/>
              </a:spcBef>
              <a:spcAft>
                <a:spcPts val="0"/>
              </a:spcAft>
              <a:buClrTx/>
              <a:buSzTx/>
              <a:buFont typeface="Wingdings" panose="05000000000000000000" pitchFamily="2" charset="2"/>
              <a:buNone/>
              <a:tabLst/>
              <a:defRPr/>
            </a:lvl1pPr>
            <a:lvl2pPr>
              <a:defRPr lang="en-US" sz="1800" kern="1200" baseline="0" dirty="0" err="1" smtClean="0">
                <a:solidFill>
                  <a:schemeClr val="tx2"/>
                </a:solidFill>
                <a:latin typeface="+mn-lt"/>
                <a:ea typeface="+mn-ea"/>
                <a:cs typeface="Intel Clear" panose="020B0604020203020204" pitchFamily="34" charset="0"/>
              </a:defRPr>
            </a:lvl2pPr>
            <a:lvl3pPr marL="571486" indent="-228594">
              <a:defRPr lang="en-US" sz="1800" kern="1200" dirty="0" smtClean="0">
                <a:solidFill>
                  <a:schemeClr val="tx2"/>
                </a:solidFill>
                <a:latin typeface="+mn-lt"/>
                <a:ea typeface="+mn-ea"/>
                <a:cs typeface="Intel Clear" panose="020B0604020203020204" pitchFamily="34" charset="0"/>
              </a:defRPr>
            </a:lvl3pPr>
            <a:lvl4pPr>
              <a:defRPr/>
            </a:lvl4pPr>
            <a:lvl5pPr>
              <a:defRPr/>
            </a:lvl5pPr>
          </a:lstStyle>
          <a:p>
            <a:pPr marL="0" marR="0" lvl="0" indent="0" algn="l" defTabSz="457189"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err="1"/>
              <a:t>22pt</a:t>
            </a:r>
            <a:r>
              <a:rPr lang="en-US" dirty="0"/>
              <a:t> Intel Clear body text</a:t>
            </a:r>
          </a:p>
          <a:p>
            <a:pPr lvl="1"/>
            <a:r>
              <a:rPr lang="en-US" dirty="0" err="1"/>
              <a:t>18pt</a:t>
            </a:r>
            <a:r>
              <a:rPr lang="en-US" dirty="0"/>
              <a:t> Intel Clear bullet one</a:t>
            </a:r>
          </a:p>
          <a:p>
            <a:pPr marL="571486" lvl="2" indent="-228594" algn="l" defTabSz="457189" rtl="0" eaLnBrk="1" latinLnBrk="0" hangingPunct="1">
              <a:spcBef>
                <a:spcPts val="800"/>
              </a:spcBef>
              <a:buFont typeface="Wingdings" charset="2"/>
              <a:buChar char="§"/>
            </a:pPr>
            <a:r>
              <a:rPr lang="en-US" dirty="0" err="1"/>
              <a:t>18pt</a:t>
            </a:r>
            <a:r>
              <a:rPr lang="en-US" dirty="0"/>
              <a:t> Intel Clear sub-bullet</a:t>
            </a:r>
          </a:p>
          <a:p>
            <a:pPr lvl="3"/>
            <a:r>
              <a:rPr lang="en-US" dirty="0" err="1"/>
              <a:t>16pt</a:t>
            </a:r>
            <a:r>
              <a:rPr lang="en-US" dirty="0"/>
              <a:t> Intel Clear fourth level</a:t>
            </a:r>
          </a:p>
          <a:p>
            <a:pPr lvl="4"/>
            <a:r>
              <a:rPr lang="en-US" dirty="0" err="1"/>
              <a:t>14pt</a:t>
            </a:r>
            <a:r>
              <a:rPr lang="en-US" dirty="0"/>
              <a:t> Intel Clear 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422184"/>
            <a:ext cx="38608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a:t>36pt</a:t>
            </a:r>
            <a:r>
              <a:rPr lang="en-US" dirty="0"/>
              <a:t> Intel Clear Light Headline</a:t>
            </a:r>
          </a:p>
        </p:txBody>
      </p:sp>
    </p:spTree>
    <p:extLst>
      <p:ext uri="{BB962C8B-B14F-4D97-AF65-F5344CB8AC3E}">
        <p14:creationId xmlns:p14="http://schemas.microsoft.com/office/powerpoint/2010/main" val="848926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itle and Large Bullet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422184"/>
            <a:ext cx="38608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a:lvl1pPr>
          </a:lstStyle>
          <a:p>
            <a:r>
              <a:rPr lang="en-US" dirty="0" err="1"/>
              <a:t>28pt</a:t>
            </a:r>
            <a:r>
              <a:rPr lang="en-US" dirty="0"/>
              <a:t> Intel Clear Light Headline</a:t>
            </a:r>
          </a:p>
        </p:txBody>
      </p:sp>
      <p:sp>
        <p:nvSpPr>
          <p:cNvPr id="9" name="Content Placeholder 8"/>
          <p:cNvSpPr>
            <a:spLocks noGrp="1"/>
          </p:cNvSpPr>
          <p:nvPr>
            <p:ph sz="quarter" idx="13" hasCustomPrompt="1"/>
          </p:nvPr>
        </p:nvSpPr>
        <p:spPr>
          <a:xfrm>
            <a:off x="607484" y="1604434"/>
            <a:ext cx="10970683" cy="4567767"/>
          </a:xfrm>
        </p:spPr>
        <p:txBody>
          <a:bodyPr/>
          <a:lstStyle>
            <a:lvl2pPr>
              <a:defRPr sz="2400"/>
            </a:lvl2pPr>
            <a:lvl3pPr>
              <a:defRPr sz="2400"/>
            </a:lvl3pPr>
            <a:lvl4pPr>
              <a:defRPr sz="2133"/>
            </a:lvl4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3798393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13"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image</a:t>
            </a:r>
          </a:p>
        </p:txBody>
      </p:sp>
      <p:sp>
        <p:nvSpPr>
          <p:cNvPr id="14"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pic>
        <p:nvPicPr>
          <p:cNvPr id="6" name="Picture 5"/>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09600" y="502245"/>
            <a:ext cx="1215637" cy="1106467"/>
          </a:xfrm>
          <a:prstGeom prst="rect">
            <a:avLst/>
          </a:prstGeom>
        </p:spPr>
      </p:pic>
    </p:spTree>
    <p:extLst>
      <p:ext uri="{BB962C8B-B14F-4D97-AF65-F5344CB8AC3E}">
        <p14:creationId xmlns:p14="http://schemas.microsoft.com/office/powerpoint/2010/main" val="2586268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a:t>28pt</a:t>
            </a:r>
            <a:r>
              <a:rPr lang="en-US" dirty="0"/>
              <a:t> Intel Clear Light Headline</a:t>
            </a:r>
          </a:p>
        </p:txBody>
      </p:sp>
      <p:sp>
        <p:nvSpPr>
          <p:cNvPr id="8" name="Content Placeholder 7"/>
          <p:cNvSpPr>
            <a:spLocks noGrp="1"/>
          </p:cNvSpPr>
          <p:nvPr>
            <p:ph sz="quarter" idx="13" hasCustomPrompt="1"/>
          </p:nvPr>
        </p:nvSpPr>
        <p:spPr>
          <a:xfrm>
            <a:off x="607484" y="1604434"/>
            <a:ext cx="10970683" cy="4567767"/>
          </a:xfrm>
        </p:spPr>
        <p:txBody>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9" name="Footer Placeholder 4"/>
          <p:cNvSpPr txBox="1">
            <a:spLocks/>
          </p:cNvSpPr>
          <p:nvPr/>
        </p:nvSpPr>
        <p:spPr>
          <a:xfrm>
            <a:off x="531284" y="6391850"/>
            <a:ext cx="3860800" cy="365125"/>
          </a:xfrm>
          <a:prstGeom prst="rect">
            <a:avLst/>
          </a:prstGeom>
        </p:spPr>
        <p:txBody>
          <a:bodyPr vert="horz" lIns="121920" tIns="60960" rIns="121920" bIns="6096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3C71"/>
                </a:solidFill>
                <a:cs typeface="Neo Sans Intel"/>
              </a:rPr>
              <a:t>Intel Internal Audit</a:t>
            </a:r>
          </a:p>
        </p:txBody>
      </p:sp>
    </p:spTree>
    <p:extLst>
      <p:ext uri="{BB962C8B-B14F-4D97-AF65-F5344CB8AC3E}">
        <p14:creationId xmlns:p14="http://schemas.microsoft.com/office/powerpoint/2010/main" val="4208511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1_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2397" y="510892"/>
            <a:ext cx="1664065" cy="110646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image</a:t>
            </a:r>
          </a:p>
        </p:txBody>
      </p:sp>
      <p:sp>
        <p:nvSpPr>
          <p:cNvPr id="14"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spTree>
    <p:extLst>
      <p:ext uri="{BB962C8B-B14F-4D97-AF65-F5344CB8AC3E}">
        <p14:creationId xmlns:p14="http://schemas.microsoft.com/office/powerpoint/2010/main" val="3033136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1789"/>
            <a:ext cx="10970683" cy="4570411"/>
          </a:xfrm>
        </p:spPr>
        <p:txBody>
          <a:bodyPr/>
          <a:lstStyle>
            <a:lvl1pPr marL="0" marR="0" indent="0" algn="l" defTabSz="457189" rtl="0" eaLnBrk="1" fontAlgn="auto" latinLnBrk="0" hangingPunct="1">
              <a:lnSpc>
                <a:spcPct val="100000"/>
              </a:lnSpc>
              <a:spcBef>
                <a:spcPts val="1200"/>
              </a:spcBef>
              <a:spcAft>
                <a:spcPts val="0"/>
              </a:spcAft>
              <a:buClrTx/>
              <a:buSzTx/>
              <a:buFont typeface="Wingdings" panose="05000000000000000000" pitchFamily="2" charset="2"/>
              <a:buNone/>
              <a:tabLst/>
              <a:defRPr/>
            </a:lvl1pPr>
            <a:lvl2pPr>
              <a:defRPr lang="en-US" sz="1800" kern="1200" baseline="0" dirty="0" err="1" smtClean="0">
                <a:solidFill>
                  <a:schemeClr val="tx2"/>
                </a:solidFill>
                <a:latin typeface="+mn-lt"/>
                <a:ea typeface="+mn-ea"/>
                <a:cs typeface="Intel Clear" panose="020B0604020203020204" pitchFamily="34" charset="0"/>
              </a:defRPr>
            </a:lvl2pPr>
            <a:lvl3pPr marL="571486" indent="-228594">
              <a:defRPr lang="en-US" sz="1800" kern="1200" dirty="0" smtClean="0">
                <a:solidFill>
                  <a:schemeClr val="tx2"/>
                </a:solidFill>
                <a:latin typeface="+mn-lt"/>
                <a:ea typeface="+mn-ea"/>
                <a:cs typeface="Intel Clear" panose="020B0604020203020204" pitchFamily="34" charset="0"/>
              </a:defRPr>
            </a:lvl3pPr>
            <a:lvl4pPr>
              <a:defRPr/>
            </a:lvl4pPr>
            <a:lvl5pPr>
              <a:defRPr/>
            </a:lvl5pPr>
          </a:lstStyle>
          <a:p>
            <a:pPr marL="0" marR="0" lvl="0" indent="0" algn="l" defTabSz="457189"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err="1"/>
              <a:t>22pt</a:t>
            </a:r>
            <a:r>
              <a:rPr lang="en-US" dirty="0"/>
              <a:t> Intel Clear body text</a:t>
            </a:r>
          </a:p>
          <a:p>
            <a:pPr lvl="1"/>
            <a:r>
              <a:rPr lang="en-US" dirty="0" err="1"/>
              <a:t>18pt</a:t>
            </a:r>
            <a:r>
              <a:rPr lang="en-US" dirty="0"/>
              <a:t> Intel Clear bullet one</a:t>
            </a:r>
          </a:p>
          <a:p>
            <a:pPr marL="571486" lvl="2" indent="-228594" algn="l" defTabSz="457189" rtl="0" eaLnBrk="1" latinLnBrk="0" hangingPunct="1">
              <a:spcBef>
                <a:spcPts val="800"/>
              </a:spcBef>
              <a:buFont typeface="Wingdings" charset="2"/>
              <a:buChar char="§"/>
            </a:pPr>
            <a:r>
              <a:rPr lang="en-US" dirty="0" err="1"/>
              <a:t>18pt</a:t>
            </a:r>
            <a:r>
              <a:rPr lang="en-US" dirty="0"/>
              <a:t> Intel Clear sub-bullet</a:t>
            </a:r>
          </a:p>
          <a:p>
            <a:pPr lvl="3"/>
            <a:r>
              <a:rPr lang="en-US" dirty="0" err="1"/>
              <a:t>16pt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a:t>36pt</a:t>
            </a:r>
            <a:r>
              <a:rPr lang="en-US" dirty="0"/>
              <a:t> Intel Clear Light Headline</a:t>
            </a:r>
          </a:p>
        </p:txBody>
      </p:sp>
    </p:spTree>
    <p:extLst>
      <p:ext uri="{BB962C8B-B14F-4D97-AF65-F5344CB8AC3E}">
        <p14:creationId xmlns:p14="http://schemas.microsoft.com/office/powerpoint/2010/main" val="3555238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2397" y="510892"/>
            <a:ext cx="1664065" cy="1106467"/>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image</a:t>
            </a:r>
          </a:p>
        </p:txBody>
      </p:sp>
      <p:sp>
        <p:nvSpPr>
          <p:cNvPr id="14"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spTree>
    <p:extLst>
      <p:ext uri="{BB962C8B-B14F-4D97-AF65-F5344CB8AC3E}">
        <p14:creationId xmlns:p14="http://schemas.microsoft.com/office/powerpoint/2010/main" val="4004775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9163136" y="6432516"/>
            <a:ext cx="2844800" cy="365125"/>
          </a:xfrm>
        </p:spPr>
        <p:txBody>
          <a:bodyPr/>
          <a:lstStyle/>
          <a:p>
            <a:fld id="{23DA1535-9662-4DA1-90E6-99F9E40A23BB}" type="slidenum">
              <a:rPr lang="en-US" smtClean="0"/>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405106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573897"/>
            <a:ext cx="12192000" cy="1143000"/>
          </a:xfrm>
        </p:spPr>
        <p:txBody>
          <a:bodyPr/>
          <a:lstStyle>
            <a:lvl1pPr>
              <a:defRPr spc="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0" y="4112573"/>
            <a:ext cx="12192000" cy="2062456"/>
          </a:xfrm>
        </p:spPr>
        <p:txBody>
          <a:bodyPr/>
          <a:lstStyle>
            <a:lvl1pPr marL="0" indent="0" algn="ctr">
              <a:buNone/>
              <a:defRPr sz="3200" spc="0">
                <a:solidFill>
                  <a:schemeClr val="tx1">
                    <a:lumMod val="75000"/>
                  </a:schemeClr>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52143801"/>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56204-38B3-0844-9F64-732BBD7AA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C44EC70-B430-964C-A0F8-10FB6154C8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859282-D10C-924E-BF96-EDA9F518FAAA}"/>
              </a:ext>
            </a:extLst>
          </p:cNvPr>
          <p:cNvSpPr>
            <a:spLocks noGrp="1"/>
          </p:cNvSpPr>
          <p:nvPr>
            <p:ph type="dt" sz="half" idx="10"/>
          </p:nvPr>
        </p:nvSpPr>
        <p:spPr/>
        <p:txBody>
          <a:bodyPr/>
          <a:lstStyle/>
          <a:p>
            <a:pPr defTabSz="609585"/>
            <a:endParaRPr lang="en-US">
              <a:solidFill>
                <a:prstClr val="white"/>
              </a:solidFill>
            </a:endParaRPr>
          </a:p>
        </p:txBody>
      </p:sp>
      <p:sp>
        <p:nvSpPr>
          <p:cNvPr id="5" name="Footer Placeholder 4">
            <a:extLst>
              <a:ext uri="{FF2B5EF4-FFF2-40B4-BE49-F238E27FC236}">
                <a16:creationId xmlns:a16="http://schemas.microsoft.com/office/drawing/2014/main" xmlns="" id="{CD753E55-C471-0140-9472-B0502B32A3D3}"/>
              </a:ext>
            </a:extLst>
          </p:cNvPr>
          <p:cNvSpPr>
            <a:spLocks noGrp="1"/>
          </p:cNvSpPr>
          <p:nvPr>
            <p:ph type="ftr" sz="quarter" idx="11"/>
          </p:nvPr>
        </p:nvSpPr>
        <p:spPr/>
        <p:txBody>
          <a:bodyPr/>
          <a:lstStyle/>
          <a:p>
            <a:pPr defTabSz="609585"/>
            <a:endParaRPr lang="en-US">
              <a:solidFill>
                <a:prstClr val="white"/>
              </a:solidFill>
            </a:endParaRPr>
          </a:p>
        </p:txBody>
      </p:sp>
      <p:sp>
        <p:nvSpPr>
          <p:cNvPr id="6" name="Slide Number Placeholder 5">
            <a:extLst>
              <a:ext uri="{FF2B5EF4-FFF2-40B4-BE49-F238E27FC236}">
                <a16:creationId xmlns:a16="http://schemas.microsoft.com/office/drawing/2014/main" xmlns="" id="{043F074A-55EC-D248-935B-449509577F56}"/>
              </a:ext>
            </a:extLst>
          </p:cNvPr>
          <p:cNvSpPr>
            <a:spLocks noGrp="1"/>
          </p:cNvSpPr>
          <p:nvPr>
            <p:ph type="sldNum" sz="quarter" idx="12"/>
          </p:nvPr>
        </p:nvSpPr>
        <p:spPr/>
        <p:txBody>
          <a:bodyPr/>
          <a:lstStyle/>
          <a:p>
            <a:pPr defTabSz="609585"/>
            <a:fld id="{6F4B3826-3A24-DD42-92B3-BCF80F8449DC}" type="slidenum">
              <a:rPr lang="en-US" smtClean="0">
                <a:solidFill>
                  <a:prstClr val="white"/>
                </a:solidFill>
              </a:rPr>
              <a:pPr defTabSz="609585"/>
              <a:t>‹#›</a:t>
            </a:fld>
            <a:endParaRPr lang="en-US">
              <a:solidFill>
                <a:prstClr val="white"/>
              </a:solidFill>
            </a:endParaRPr>
          </a:p>
        </p:txBody>
      </p:sp>
    </p:spTree>
    <p:extLst>
      <p:ext uri="{BB962C8B-B14F-4D97-AF65-F5344CB8AC3E}">
        <p14:creationId xmlns:p14="http://schemas.microsoft.com/office/powerpoint/2010/main" val="324767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sz="4400"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400">
                <a:solidFill>
                  <a:schemeClr val="tx2"/>
                </a:solidFill>
              </a:defRPr>
            </a:lvl3pPr>
            <a:lvl4pPr>
              <a:defRPr sz="2133">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
        <p:nvSpPr>
          <p:cNvPr id="8"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1023057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15" name="Content Placeholder 2"/>
          <p:cNvSpPr>
            <a:spLocks noGrp="1"/>
          </p:cNvSpPr>
          <p:nvPr>
            <p:ph sz="half" idx="1" hasCustomPrompt="1"/>
          </p:nvPr>
        </p:nvSpPr>
        <p:spPr>
          <a:xfrm>
            <a:off x="607485" y="1604433"/>
            <a:ext cx="5342468"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28pt Intel Clear Headline</a:t>
            </a:r>
          </a:p>
        </p:txBody>
      </p:sp>
      <p:sp>
        <p:nvSpPr>
          <p:cNvPr id="9" name="Picture Placeholder 8"/>
          <p:cNvSpPr>
            <a:spLocks noGrp="1"/>
          </p:cNvSpPr>
          <p:nvPr>
            <p:ph type="pic" sz="quarter" idx="13"/>
          </p:nvPr>
        </p:nvSpPr>
        <p:spPr>
          <a:xfrm>
            <a:off x="6441018" y="1257907"/>
            <a:ext cx="4241497" cy="2227933"/>
          </a:xfrm>
          <a:solidFill>
            <a:schemeClr val="bg2">
              <a:lumMod val="60000"/>
              <a:lumOff val="40000"/>
            </a:schemeClr>
          </a:solidFill>
        </p:spPr>
        <p:txBody>
          <a:bodyPr/>
          <a:lstStyle>
            <a:lvl1pPr>
              <a:defRPr sz="2400">
                <a:latin typeface="Intel Clear"/>
              </a:defRPr>
            </a:lvl1pPr>
          </a:lstStyle>
          <a:p>
            <a:r>
              <a:rPr lang="en-US" sz="1467">
                <a:latin typeface="Arial"/>
              </a:rPr>
              <a:t>Click icon to add picture</a:t>
            </a:r>
            <a:endParaRPr lang="en-US" sz="1467" dirty="0">
              <a:latin typeface="Arial"/>
            </a:endParaRPr>
          </a:p>
        </p:txBody>
      </p:sp>
      <p:sp>
        <p:nvSpPr>
          <p:cNvPr id="10" name="Picture Placeholder 8"/>
          <p:cNvSpPr>
            <a:spLocks noGrp="1"/>
          </p:cNvSpPr>
          <p:nvPr>
            <p:ph type="pic" sz="quarter" idx="14"/>
          </p:nvPr>
        </p:nvSpPr>
        <p:spPr>
          <a:xfrm>
            <a:off x="6441018" y="3791863"/>
            <a:ext cx="4241497" cy="2227933"/>
          </a:xfrm>
          <a:solidFill>
            <a:schemeClr val="bg2">
              <a:lumMod val="60000"/>
              <a:lumOff val="40000"/>
            </a:schemeClr>
          </a:solidFill>
        </p:spPr>
        <p:txBody>
          <a:bodyPr/>
          <a:lstStyle>
            <a:lvl1pPr>
              <a:defRPr sz="2400">
                <a:latin typeface="Intel Clear"/>
              </a:defRPr>
            </a:lvl1pPr>
          </a:lstStyle>
          <a:p>
            <a:r>
              <a:rPr lang="en-US" sz="1467">
                <a:latin typeface="Arial"/>
              </a:rPr>
              <a:t>Click icon to add picture</a:t>
            </a:r>
            <a:endParaRPr lang="en-US" sz="1467" dirty="0">
              <a:latin typeface="Arial"/>
            </a:endParaRPr>
          </a:p>
        </p:txBody>
      </p:sp>
      <p:sp>
        <p:nvSpPr>
          <p:cNvPr id="11"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1580502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15" name="Content Placeholder 2"/>
          <p:cNvSpPr>
            <a:spLocks noGrp="1"/>
          </p:cNvSpPr>
          <p:nvPr>
            <p:ph sz="half" idx="1" hasCustomPrompt="1"/>
          </p:nvPr>
        </p:nvSpPr>
        <p:spPr>
          <a:xfrm>
            <a:off x="607485" y="1604433"/>
            <a:ext cx="5342468"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6237817" y="1604433"/>
            <a:ext cx="5340352"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28pt Intel Clear Headline</a:t>
            </a:r>
          </a:p>
        </p:txBody>
      </p:sp>
      <p:sp>
        <p:nvSpPr>
          <p:cNvPr id="6"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2250624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4434"/>
            <a:ext cx="10970684" cy="4567767"/>
          </a:xfrm>
        </p:spPr>
        <p:txBody>
          <a:bodyPr anchor="ctr" anchorCtr="0"/>
          <a:lstStyle>
            <a:lvl1pPr marL="253994" indent="-253994">
              <a:defRPr sz="4800" b="1" baseline="0">
                <a:solidFill>
                  <a:schemeClr val="accent1"/>
                </a:solidFill>
                <a:latin typeface="+mn-lt"/>
                <a:cs typeface="Intel Clear"/>
              </a:defRPr>
            </a:lvl1pPr>
            <a:lvl2pPr marL="556670" indent="-300559">
              <a:buFont typeface="Intel Clear" pitchFamily="34" charset="0"/>
              <a:buChar char="–"/>
              <a:defRPr sz="1600" baseline="0">
                <a:latin typeface="+mn-lt"/>
                <a:cs typeface="Intel Clear" panose="020B0604020203020204" pitchFamily="34" charset="0"/>
              </a:defRPr>
            </a:lvl2pPr>
            <a:lvl3pPr marL="914377" indent="-304792">
              <a:buFont typeface="Intel Clear" pitchFamily="34" charset="0"/>
              <a:buChar char="–"/>
              <a:defRPr sz="1600">
                <a:latin typeface="+mn-lt"/>
              </a:defRPr>
            </a:lvl3pPr>
            <a:lvl4pPr>
              <a:buFont typeface="Intel Clear" pitchFamily="34" charset="0"/>
              <a:buChar char="–"/>
              <a:defRPr sz="1467">
                <a:latin typeface="+mn-lt"/>
              </a:defRPr>
            </a:lvl4pPr>
            <a:lvl5pPr>
              <a:buFont typeface="Intel Clear" pitchFamily="34" charset="0"/>
              <a:buChar char="–"/>
              <a:defRPr sz="1400">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28pt Intel Clear Headline</a:t>
            </a:r>
          </a:p>
        </p:txBody>
      </p:sp>
      <p:sp>
        <p:nvSpPr>
          <p:cNvPr id="5"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2833351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9163136" y="6432516"/>
            <a:ext cx="2844800" cy="365125"/>
          </a:xfrm>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5"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4117234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3432175"/>
            <a:ext cx="12192000" cy="2926292"/>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9163136" y="6432516"/>
            <a:ext cx="2844800" cy="365125"/>
          </a:xfrm>
        </p:spPr>
        <p:txBody>
          <a:bodyPr/>
          <a:lstStyle/>
          <a:p>
            <a:fld id="{7779D59F-251B-4FC9-B41D-9A178CAF7BF3}" type="slidenum">
              <a:rPr lang="en-US" smtClean="0">
                <a:solidFill>
                  <a:prstClr val="white"/>
                </a:solidFill>
              </a:rPr>
              <a:pPr/>
              <a:t>‹#›</a:t>
            </a:fld>
            <a:endParaRPr lang="en-US">
              <a:solidFill>
                <a:prstClr val="white"/>
              </a:solidFill>
            </a:endParaRPr>
          </a:p>
        </p:txBody>
      </p:sp>
      <p:sp>
        <p:nvSpPr>
          <p:cNvPr id="18" name="Content Placeholder 2"/>
          <p:cNvSpPr>
            <a:spLocks noGrp="1"/>
          </p:cNvSpPr>
          <p:nvPr>
            <p:ph sz="half" idx="1" hasCustomPrompt="1"/>
          </p:nvPr>
        </p:nvSpPr>
        <p:spPr>
          <a:xfrm>
            <a:off x="607485" y="1604433"/>
            <a:ext cx="5342468" cy="174572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9" name="Content Placeholder 2"/>
          <p:cNvSpPr>
            <a:spLocks noGrp="1"/>
          </p:cNvSpPr>
          <p:nvPr>
            <p:ph sz="half" idx="15" hasCustomPrompt="1"/>
          </p:nvPr>
        </p:nvSpPr>
        <p:spPr>
          <a:xfrm>
            <a:off x="6237817" y="1604433"/>
            <a:ext cx="5340352" cy="174572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3" name="TextBox 2"/>
          <p:cNvSpPr txBox="1"/>
          <p:nvPr/>
        </p:nvSpPr>
        <p:spPr>
          <a:xfrm>
            <a:off x="1345983" y="6634394"/>
            <a:ext cx="184731" cy="297454"/>
          </a:xfrm>
          <a:prstGeom prst="rect">
            <a:avLst/>
          </a:prstGeom>
          <a:noFill/>
        </p:spPr>
        <p:txBody>
          <a:bodyPr wrap="none" rtlCol="0">
            <a:spAutoFit/>
          </a:bodyPr>
          <a:lstStyle/>
          <a:p>
            <a:endParaRPr lang="en-US" sz="1333" dirty="0">
              <a:solidFill>
                <a:srgbClr val="003C71"/>
              </a:solidFill>
              <a:cs typeface="Intel Clear"/>
            </a:endParaRPr>
          </a:p>
        </p:txBody>
      </p:sp>
      <p:sp>
        <p:nvSpPr>
          <p:cNvPr id="10"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8"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Tree>
    <p:extLst>
      <p:ext uri="{BB962C8B-B14F-4D97-AF65-F5344CB8AC3E}">
        <p14:creationId xmlns:p14="http://schemas.microsoft.com/office/powerpoint/2010/main" val="2240840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116" y="6345936"/>
            <a:ext cx="12192000" cy="512064"/>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pic>
        <p:nvPicPr>
          <p:cNvPr id="11" name="Picture 2" descr="\\.psf\Home\Desktop\Intel.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0986554" y="6440786"/>
            <a:ext cx="485781" cy="3201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1624735"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07484" y="413507"/>
            <a:ext cx="10972800" cy="1158240"/>
          </a:xfrm>
          <a:prstGeom prst="rect">
            <a:avLst/>
          </a:prstGeom>
        </p:spPr>
        <p:txBody>
          <a:bodyPr vert="horz" lIns="0" tIns="0" rIns="0" bIns="0" rtlCol="0" anchor="t" anchorCtr="0">
            <a:noAutofit/>
          </a:bodyPr>
          <a:lstStyle/>
          <a:p>
            <a:r>
              <a:rPr lang="en-US" dirty="0"/>
              <a:t>28pt Intel Clear Headline</a:t>
            </a:r>
          </a:p>
        </p:txBody>
      </p:sp>
      <p:sp>
        <p:nvSpPr>
          <p:cNvPr id="3" name="Text Placeholder 2"/>
          <p:cNvSpPr>
            <a:spLocks noGrp="1"/>
          </p:cNvSpPr>
          <p:nvPr>
            <p:ph type="body" idx="1"/>
          </p:nvPr>
        </p:nvSpPr>
        <p:spPr>
          <a:xfrm>
            <a:off x="607484" y="1604434"/>
            <a:ext cx="10970683" cy="4567767"/>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11627909" y="6422184"/>
            <a:ext cx="380027" cy="365125"/>
          </a:xfrm>
          <a:prstGeom prst="rect">
            <a:avLst/>
          </a:prstGeom>
        </p:spPr>
        <p:txBody>
          <a:bodyPr vert="horz" lIns="0" tIns="0" rIns="0" bIns="0" rtlCol="0" anchor="ctr"/>
          <a:lstStyle>
            <a:lvl1pPr algn="r">
              <a:defRPr sz="1067">
                <a:solidFill>
                  <a:schemeClr val="bg1"/>
                </a:solidFill>
                <a:latin typeface="+mn-lt"/>
                <a:cs typeface="Intel Clear"/>
              </a:defRPr>
            </a:lvl1pPr>
          </a:lstStyle>
          <a:p>
            <a:fld id="{7779D59F-251B-4FC9-B41D-9A178CAF7BF3}" type="slidenum">
              <a:rPr lang="en-US" smtClean="0">
                <a:solidFill>
                  <a:prstClr val="white"/>
                </a:solidFill>
              </a:rPr>
              <a:pPr/>
              <a:t>‹#›</a:t>
            </a:fld>
            <a:endParaRPr lang="en-US">
              <a:solidFill>
                <a:prstClr val="white"/>
              </a:solidFill>
            </a:endParaRPr>
          </a:p>
        </p:txBody>
      </p:sp>
      <p:sp>
        <p:nvSpPr>
          <p:cNvPr id="8" name="Rectangle 7"/>
          <p:cNvSpPr/>
          <p:nvPr/>
        </p:nvSpPr>
        <p:spPr>
          <a:xfrm>
            <a:off x="605368" y="6582382"/>
            <a:ext cx="3251928" cy="246221"/>
          </a:xfrm>
          <a:prstGeom prst="rect">
            <a:avLst/>
          </a:prstGeom>
        </p:spPr>
        <p:txBody>
          <a:bodyPr wrap="square" lIns="0" tIns="0" rIns="0" bIns="0">
            <a:spAutoFit/>
          </a:bodyPr>
          <a:lstStyle/>
          <a:p>
            <a:pPr>
              <a:defRPr/>
            </a:pPr>
            <a:r>
              <a:rPr lang="en-US" sz="800" dirty="0">
                <a:solidFill>
                  <a:prstClr val="white">
                    <a:lumMod val="85000"/>
                  </a:prstClr>
                </a:solidFill>
              </a:rPr>
              <a:t>Copyright ©  </a:t>
            </a:r>
            <a:r>
              <a:rPr lang="en-US" sz="800" dirty="0" smtClean="0">
                <a:solidFill>
                  <a:prstClr val="white">
                    <a:lumMod val="85000"/>
                  </a:prstClr>
                </a:solidFill>
              </a:rPr>
              <a:t>2019, </a:t>
            </a:r>
            <a:r>
              <a:rPr lang="en-US" sz="800" dirty="0">
                <a:solidFill>
                  <a:prstClr val="white">
                    <a:lumMod val="85000"/>
                  </a:prstClr>
                </a:solidFill>
              </a:rPr>
              <a:t>Intel Corporation. All rights reserved. </a:t>
            </a:r>
            <a:br>
              <a:rPr lang="en-US" sz="800" dirty="0">
                <a:solidFill>
                  <a:prstClr val="white">
                    <a:lumMod val="85000"/>
                  </a:prstClr>
                </a:solidFill>
              </a:rPr>
            </a:br>
            <a:r>
              <a:rPr lang="en-US" sz="800" dirty="0">
                <a:solidFill>
                  <a:prstClr val="white">
                    <a:lumMod val="85000"/>
                  </a:prstClr>
                </a:solidFill>
              </a:rPr>
              <a:t>*Other names and brands may be claimed as the property of others.</a:t>
            </a:r>
          </a:p>
        </p:txBody>
      </p:sp>
      <p:sp>
        <p:nvSpPr>
          <p:cNvPr id="15" name="Footer Placeholder 4"/>
          <p:cNvSpPr>
            <a:spLocks noGrp="1"/>
          </p:cNvSpPr>
          <p:nvPr>
            <p:ph type="ftr" sz="quarter" idx="3"/>
          </p:nvPr>
        </p:nvSpPr>
        <p:spPr>
          <a:xfrm>
            <a:off x="4165600" y="6422184"/>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endParaRPr lang="en-US">
              <a:solidFill>
                <a:prstClr val="white"/>
              </a:solidFill>
            </a:endParaRPr>
          </a:p>
        </p:txBody>
      </p:sp>
      <p:sp>
        <p:nvSpPr>
          <p:cNvPr id="4" name="Action Button: Custom 3">
            <a:hlinkClick r:id="" action="ppaction://noaction" highlightClick="1"/>
          </p:cNvPr>
          <p:cNvSpPr/>
          <p:nvPr/>
        </p:nvSpPr>
        <p:spPr>
          <a:xfrm>
            <a:off x="605369" y="6422185"/>
            <a:ext cx="1328207" cy="151513"/>
          </a:xfrm>
          <a:prstGeom prst="actionButtonBlank">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defRPr/>
            </a:pPr>
            <a:r>
              <a:rPr lang="en-US" sz="1067" dirty="0">
                <a:solidFill>
                  <a:prstClr val="black"/>
                </a:solidFill>
                <a:hlinkClick r:id="" action="ppaction://noaction"/>
              </a:rPr>
              <a:t>Optimization Notice</a:t>
            </a:r>
            <a:endParaRPr lang="en-US" sz="1067" dirty="0">
              <a:solidFill>
                <a:prstClr val="black"/>
              </a:solidFill>
            </a:endParaRPr>
          </a:p>
        </p:txBody>
      </p:sp>
    </p:spTree>
    <p:extLst>
      <p:ext uri="{BB962C8B-B14F-4D97-AF65-F5344CB8AC3E}">
        <p14:creationId xmlns:p14="http://schemas.microsoft.com/office/powerpoint/2010/main" val="138486597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8" r:id="rId23"/>
    <p:sldLayoutId id="2147483719" r:id="rId24"/>
    <p:sldLayoutId id="2147483720" r:id="rId25"/>
    <p:sldLayoutId id="2147483742" r:id="rId26"/>
    <p:sldLayoutId id="2147483744" r:id="rId27"/>
    <p:sldLayoutId id="2147483768" r:id="rId28"/>
    <p:sldLayoutId id="2147483795" r:id="rId29"/>
    <p:sldLayoutId id="2147483811" r:id="rId30"/>
    <p:sldLayoutId id="2147483813" r:id="rId31"/>
    <p:sldLayoutId id="2147483839" r:id="rId32"/>
    <p:sldLayoutId id="2147483671" r:id="rId33"/>
    <p:sldLayoutId id="2147483840" r:id="rId3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609585" rtl="0" eaLnBrk="1" latinLnBrk="0" hangingPunct="1">
        <a:lnSpc>
          <a:spcPct val="100000"/>
        </a:lnSpc>
        <a:spcBef>
          <a:spcPct val="0"/>
        </a:spcBef>
        <a:buNone/>
        <a:defRPr sz="4400" b="0" i="0" kern="1200" spc="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p:titleStyle>
    <p:body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573897"/>
            <a:ext cx="12192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4195702"/>
            <a:ext cx="12192000" cy="2081589"/>
          </a:xfrm>
          <a:prstGeom prst="rect">
            <a:avLst/>
          </a:prstGeom>
        </p:spPr>
        <p:txBody>
          <a:bodyPr vert="horz" lIns="91440" tIns="45720" rIns="91440" bIns="45720" rtlCol="0">
            <a:noAutofit/>
          </a:bodyPr>
          <a:lstStyle/>
          <a:p>
            <a:pPr lvl="0"/>
            <a:r>
              <a:rPr lang="en-US" dirty="0"/>
              <a:t>Click to edit Master text styles</a:t>
            </a:r>
          </a:p>
        </p:txBody>
      </p:sp>
    </p:spTree>
    <p:extLst>
      <p:ext uri="{BB962C8B-B14F-4D97-AF65-F5344CB8AC3E}">
        <p14:creationId xmlns:p14="http://schemas.microsoft.com/office/powerpoint/2010/main" val="2768467154"/>
      </p:ext>
    </p:extLst>
  </p:cSld>
  <p:clrMap bg1="dk1" tx1="lt1" bg2="dk2" tx2="lt2" accent1="accent1" accent2="accent2" accent3="accent3" accent4="accent4" accent5="accent5" accent6="accent6" hlink="hlink" folHlink="folHlink"/>
  <p:sldLayoutIdLst>
    <p:sldLayoutId id="2147483842" r:id="rId1"/>
    <p:sldLayoutId id="2147483843" r:id="rId2"/>
  </p:sldLayoutIdLst>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hf hdr="0" ftr="0" dt="0"/>
  <p:txStyles>
    <p:titleStyle>
      <a:lvl1pPr algn="ctr" defTabSz="609585" rtl="0" eaLnBrk="1" latinLnBrk="0" hangingPunct="1">
        <a:spcBef>
          <a:spcPct val="0"/>
        </a:spcBef>
        <a:buNone/>
        <a:defRPr sz="5867" kern="1200" spc="0">
          <a:solidFill>
            <a:schemeClr val="tx1">
              <a:lumMod val="75000"/>
            </a:schemeClr>
          </a:solidFill>
          <a:latin typeface="Arial" panose="020B0604020202020204" pitchFamily="34" charset="0"/>
          <a:ea typeface="+mj-ea"/>
          <a:cs typeface="Arial" panose="020B0604020202020204" pitchFamily="34" charset="0"/>
        </a:defRPr>
      </a:lvl1pPr>
    </p:titleStyle>
    <p:bodyStyle>
      <a:lvl1pPr marL="0" indent="0" algn="ctr" defTabSz="609585" rtl="0" eaLnBrk="1" latinLnBrk="0" hangingPunct="1">
        <a:lnSpc>
          <a:spcPct val="110000"/>
        </a:lnSpc>
        <a:spcBef>
          <a:spcPct val="20000"/>
        </a:spcBef>
        <a:buFontTx/>
        <a:buNone/>
        <a:defRPr sz="3200" kern="1200" spc="0">
          <a:solidFill>
            <a:schemeClr val="tx1">
              <a:lumMod val="75000"/>
            </a:schemeClr>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ian.zhang@intel.com" TargetMode="External"/><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hyperlink" Target="mailto:chendi.xue@intel.com" TargetMode="External"/><Relationship Id="rId4" Type="http://schemas.openxmlformats.org/officeDocument/2006/relationships/hyperlink" Target="mailto:yuan.zhou@intel.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www.marketsandmarkets.com/Market-Reports/in-memory-computing-820.html" TargetMode="Externa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software.intel.com/en-us/blogs/2018/10/30/intel-optane-dc-persistent-memory-a-major-advance-in-memory-and-storage-architectur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datamation.com/cloud-computing/public-cloud.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oracle.com/webfolder/s/delivery_production/docs/FY16h1/do"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Bigdata analytics on the public cloud: Challenges and opportunities </a:t>
            </a:r>
          </a:p>
        </p:txBody>
      </p:sp>
      <p:sp>
        <p:nvSpPr>
          <p:cNvPr id="3" name="Subtitle 2"/>
          <p:cNvSpPr>
            <a:spLocks noGrp="1"/>
          </p:cNvSpPr>
          <p:nvPr>
            <p:ph type="subTitle" idx="1"/>
          </p:nvPr>
        </p:nvSpPr>
        <p:spPr>
          <a:xfrm>
            <a:off x="592916" y="4952619"/>
            <a:ext cx="8440283" cy="1233813"/>
          </a:xfrm>
        </p:spPr>
        <p:txBody>
          <a:bodyPr/>
          <a:lstStyle/>
          <a:p>
            <a:pPr>
              <a:spcBef>
                <a:spcPts val="0"/>
              </a:spcBef>
            </a:pPr>
            <a:r>
              <a:rPr lang="en-US" sz="1800" dirty="0"/>
              <a:t>Jian Zhang, </a:t>
            </a:r>
            <a:r>
              <a:rPr lang="en-US" sz="1800" dirty="0">
                <a:hlinkClick r:id="rId3"/>
              </a:rPr>
              <a:t>jian.zhang@intel.com</a:t>
            </a:r>
            <a:endParaRPr lang="en-US" sz="1800" dirty="0"/>
          </a:p>
          <a:p>
            <a:pPr>
              <a:spcBef>
                <a:spcPts val="0"/>
              </a:spcBef>
            </a:pPr>
            <a:r>
              <a:rPr lang="en-US" sz="1800" dirty="0" smtClean="0"/>
              <a:t>Yuan </a:t>
            </a:r>
            <a:r>
              <a:rPr lang="en-US" sz="1800" dirty="0"/>
              <a:t>Zhou, </a:t>
            </a:r>
            <a:r>
              <a:rPr lang="en-US" sz="1800" dirty="0" smtClean="0">
                <a:hlinkClick r:id="rId4"/>
              </a:rPr>
              <a:t>yuan.zhou@intel.com</a:t>
            </a:r>
            <a:endParaRPr lang="en-US" sz="1800" dirty="0" smtClean="0"/>
          </a:p>
          <a:p>
            <a:pPr>
              <a:spcBef>
                <a:spcPts val="0"/>
              </a:spcBef>
            </a:pPr>
            <a:r>
              <a:rPr lang="en-US" altLang="zh-CN" sz="1800" dirty="0" err="1" smtClean="0"/>
              <a:t>Chendi</a:t>
            </a:r>
            <a:r>
              <a:rPr lang="en-US" altLang="zh-CN" sz="1800" dirty="0" smtClean="0"/>
              <a:t> </a:t>
            </a:r>
            <a:r>
              <a:rPr lang="en-US" altLang="zh-CN" sz="1800" dirty="0" err="1" smtClean="0"/>
              <a:t>Xue</a:t>
            </a:r>
            <a:r>
              <a:rPr lang="en-US" altLang="zh-CN" sz="1800" dirty="0" smtClean="0"/>
              <a:t>, </a:t>
            </a:r>
            <a:r>
              <a:rPr lang="en-US" altLang="zh-CN" sz="1800" dirty="0" smtClean="0">
                <a:hlinkClick r:id="rId5"/>
              </a:rPr>
              <a:t>chendi.xue@intel.com</a:t>
            </a:r>
            <a:r>
              <a:rPr lang="en-US" altLang="zh-CN" sz="1800" dirty="0" smtClean="0"/>
              <a:t> </a:t>
            </a:r>
            <a:endParaRPr lang="en-US" sz="1800" dirty="0"/>
          </a:p>
          <a:p>
            <a:r>
              <a:rPr lang="en-US" sz="1600" dirty="0" smtClean="0"/>
              <a:t>May, 2019</a:t>
            </a:r>
            <a:endParaRPr lang="en-US" sz="1600" dirty="0"/>
          </a:p>
          <a:p>
            <a:endParaRPr lang="en-US" dirty="0"/>
          </a:p>
        </p:txBody>
      </p:sp>
    </p:spTree>
    <p:extLst>
      <p:ext uri="{BB962C8B-B14F-4D97-AF65-F5344CB8AC3E}">
        <p14:creationId xmlns:p14="http://schemas.microsoft.com/office/powerpoint/2010/main" val="177594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DA1535-9662-4DA1-90E6-99F9E40A23BB}" type="slidenum">
              <a:rPr lang="en-US" smtClean="0"/>
              <a:t>10</a:t>
            </a:fld>
            <a:endParaRPr lang="en-US" dirty="0"/>
          </a:p>
        </p:txBody>
      </p:sp>
      <p:sp>
        <p:nvSpPr>
          <p:cNvPr id="5" name="Title 4"/>
          <p:cNvSpPr>
            <a:spLocks noGrp="1"/>
          </p:cNvSpPr>
          <p:nvPr>
            <p:ph type="title"/>
          </p:nvPr>
        </p:nvSpPr>
        <p:spPr/>
        <p:txBody>
          <a:bodyPr/>
          <a:lstStyle/>
          <a:p>
            <a:r>
              <a:rPr lang="en-US" dirty="0" smtClean="0"/>
              <a:t>Architectures </a:t>
            </a:r>
            <a:r>
              <a:rPr lang="en-US" altLang="zh-CN" dirty="0" smtClean="0"/>
              <a:t>– Storage Disaggregation</a:t>
            </a:r>
            <a:r>
              <a:rPr lang="en-US" dirty="0" smtClean="0"/>
              <a:t> </a:t>
            </a:r>
            <a:endParaRPr lang="en-US" dirty="0"/>
          </a:p>
        </p:txBody>
      </p:sp>
      <p:grpSp>
        <p:nvGrpSpPr>
          <p:cNvPr id="72" name="Group 71"/>
          <p:cNvGrpSpPr/>
          <p:nvPr/>
        </p:nvGrpSpPr>
        <p:grpSpPr>
          <a:xfrm>
            <a:off x="3571316" y="1638392"/>
            <a:ext cx="4553773" cy="2943090"/>
            <a:chOff x="122437" y="2051916"/>
            <a:chExt cx="3922091" cy="2644003"/>
          </a:xfrm>
        </p:grpSpPr>
        <p:sp>
          <p:nvSpPr>
            <p:cNvPr id="23" name="Shape 582"/>
            <p:cNvSpPr/>
            <p:nvPr/>
          </p:nvSpPr>
          <p:spPr>
            <a:xfrm>
              <a:off x="132928" y="2751499"/>
              <a:ext cx="3911600" cy="1371900"/>
            </a:xfrm>
            <a:prstGeom prst="rect">
              <a:avLst/>
            </a:prstGeom>
            <a:solidFill>
              <a:schemeClr val="accent1">
                <a:lumMod val="40000"/>
                <a:lumOff val="60000"/>
              </a:schemeClr>
            </a:solidFill>
            <a:ln>
              <a:solidFill>
                <a:schemeClr val="accent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4" name="Shape 584"/>
            <p:cNvPicPr preferRelativeResize="0"/>
            <p:nvPr/>
          </p:nvPicPr>
          <p:blipFill>
            <a:blip r:embed="rId3">
              <a:alphaModFix/>
            </a:blip>
            <a:stretch>
              <a:fillRect/>
            </a:stretch>
          </p:blipFill>
          <p:spPr>
            <a:xfrm>
              <a:off x="296171" y="3056237"/>
              <a:ext cx="1119250" cy="219900"/>
            </a:xfrm>
            <a:prstGeom prst="rect">
              <a:avLst/>
            </a:prstGeom>
            <a:noFill/>
            <a:ln>
              <a:noFill/>
            </a:ln>
          </p:spPr>
        </p:pic>
        <p:pic>
          <p:nvPicPr>
            <p:cNvPr id="25" name="Shape 585"/>
            <p:cNvPicPr preferRelativeResize="0"/>
            <p:nvPr/>
          </p:nvPicPr>
          <p:blipFill>
            <a:blip r:embed="rId4">
              <a:alphaModFix/>
            </a:blip>
            <a:stretch>
              <a:fillRect/>
            </a:stretch>
          </p:blipFill>
          <p:spPr>
            <a:xfrm>
              <a:off x="1539594" y="2923866"/>
              <a:ext cx="1119251" cy="454045"/>
            </a:xfrm>
            <a:prstGeom prst="rect">
              <a:avLst/>
            </a:prstGeom>
            <a:noFill/>
            <a:ln>
              <a:noFill/>
            </a:ln>
          </p:spPr>
        </p:pic>
        <p:pic>
          <p:nvPicPr>
            <p:cNvPr id="26" name="Shape 586"/>
            <p:cNvPicPr preferRelativeResize="0"/>
            <p:nvPr/>
          </p:nvPicPr>
          <p:blipFill>
            <a:blip r:embed="rId5">
              <a:alphaModFix/>
            </a:blip>
            <a:stretch>
              <a:fillRect/>
            </a:stretch>
          </p:blipFill>
          <p:spPr>
            <a:xfrm>
              <a:off x="2721505" y="2839302"/>
              <a:ext cx="911665" cy="513600"/>
            </a:xfrm>
            <a:prstGeom prst="rect">
              <a:avLst/>
            </a:prstGeom>
            <a:noFill/>
            <a:ln>
              <a:noFill/>
            </a:ln>
          </p:spPr>
        </p:pic>
        <p:pic>
          <p:nvPicPr>
            <p:cNvPr id="27" name="Shape 587"/>
            <p:cNvPicPr preferRelativeResize="0"/>
            <p:nvPr/>
          </p:nvPicPr>
          <p:blipFill>
            <a:blip r:embed="rId6">
              <a:alphaModFix/>
            </a:blip>
            <a:stretch>
              <a:fillRect/>
            </a:stretch>
          </p:blipFill>
          <p:spPr>
            <a:xfrm>
              <a:off x="508791" y="3533362"/>
              <a:ext cx="569359" cy="513600"/>
            </a:xfrm>
            <a:prstGeom prst="rect">
              <a:avLst/>
            </a:prstGeom>
            <a:noFill/>
            <a:ln>
              <a:noFill/>
            </a:ln>
          </p:spPr>
        </p:pic>
        <p:pic>
          <p:nvPicPr>
            <p:cNvPr id="28" name="Shape 588"/>
            <p:cNvPicPr preferRelativeResize="0"/>
            <p:nvPr/>
          </p:nvPicPr>
          <p:blipFill>
            <a:blip r:embed="rId7">
              <a:alphaModFix/>
            </a:blip>
            <a:stretch>
              <a:fillRect/>
            </a:stretch>
          </p:blipFill>
          <p:spPr>
            <a:xfrm>
              <a:off x="2658845" y="3469627"/>
              <a:ext cx="1119250" cy="691480"/>
            </a:xfrm>
            <a:prstGeom prst="rect">
              <a:avLst/>
            </a:prstGeom>
            <a:noFill/>
            <a:ln>
              <a:noFill/>
            </a:ln>
          </p:spPr>
        </p:pic>
        <p:pic>
          <p:nvPicPr>
            <p:cNvPr id="29" name="Shape 589"/>
            <p:cNvPicPr preferRelativeResize="0"/>
            <p:nvPr/>
          </p:nvPicPr>
          <p:blipFill rotWithShape="1">
            <a:blip r:embed="rId8">
              <a:alphaModFix/>
            </a:blip>
            <a:srcRect l="455" r="465"/>
            <a:stretch/>
          </p:blipFill>
          <p:spPr>
            <a:xfrm>
              <a:off x="1697439" y="3544195"/>
              <a:ext cx="704850" cy="371475"/>
            </a:xfrm>
            <a:prstGeom prst="rect">
              <a:avLst/>
            </a:prstGeom>
            <a:noFill/>
            <a:ln>
              <a:noFill/>
            </a:ln>
          </p:spPr>
        </p:pic>
        <p:sp>
          <p:nvSpPr>
            <p:cNvPr id="31" name="Shape 601"/>
            <p:cNvSpPr txBox="1"/>
            <p:nvPr/>
          </p:nvSpPr>
          <p:spPr>
            <a:xfrm>
              <a:off x="122437" y="4240124"/>
              <a:ext cx="3911600" cy="455795"/>
            </a:xfrm>
            <a:prstGeom prst="rect">
              <a:avLst/>
            </a:prstGeom>
            <a:solidFill>
              <a:schemeClr val="accent1">
                <a:lumMod val="75000"/>
              </a:schemeClr>
            </a:solidFill>
            <a:ln w="25400">
              <a:solidFill>
                <a:srgbClr val="C00000"/>
              </a:solidFill>
              <a:prstDash val="sysDash"/>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smtClean="0">
                  <a:latin typeface="+mj-lt"/>
                  <a:ea typeface="Overpass"/>
                  <a:cs typeface="Overpass"/>
                  <a:sym typeface="Overpass"/>
                </a:rPr>
                <a:t>Shared Data Lake</a:t>
              </a:r>
              <a:endParaRPr sz="1400" b="1" dirty="0">
                <a:latin typeface="+mj-lt"/>
                <a:ea typeface="Overpass"/>
                <a:cs typeface="Overpass"/>
                <a:sym typeface="Overpass"/>
              </a:endParaRPr>
            </a:p>
          </p:txBody>
        </p:sp>
        <p:sp>
          <p:nvSpPr>
            <p:cNvPr id="33" name="Rounded Rectangle 32"/>
            <p:cNvSpPr/>
            <p:nvPr/>
          </p:nvSpPr>
          <p:spPr>
            <a:xfrm>
              <a:off x="122437" y="2051916"/>
              <a:ext cx="3922091" cy="613399"/>
            </a:xfrm>
            <a:prstGeom prst="roundRect">
              <a:avLst/>
            </a:prstGeom>
            <a:solidFill>
              <a:schemeClr val="accent2">
                <a:lumMod val="20000"/>
                <a:lumOff val="80000"/>
              </a:scheme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34" name="Rounded Rectangle 33"/>
            <p:cNvSpPr/>
            <p:nvPr/>
          </p:nvSpPr>
          <p:spPr>
            <a:xfrm>
              <a:off x="218415" y="2230677"/>
              <a:ext cx="599429"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Batch</a:t>
              </a:r>
            </a:p>
          </p:txBody>
        </p:sp>
        <p:sp>
          <p:nvSpPr>
            <p:cNvPr id="35" name="Rounded Rectangle 34"/>
            <p:cNvSpPr/>
            <p:nvPr/>
          </p:nvSpPr>
          <p:spPr>
            <a:xfrm>
              <a:off x="858288" y="2230677"/>
              <a:ext cx="698882"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Streaming</a:t>
              </a:r>
            </a:p>
          </p:txBody>
        </p:sp>
        <p:sp>
          <p:nvSpPr>
            <p:cNvPr id="36" name="Rounded Rectangle 35"/>
            <p:cNvSpPr/>
            <p:nvPr/>
          </p:nvSpPr>
          <p:spPr>
            <a:xfrm>
              <a:off x="1607941" y="2238944"/>
              <a:ext cx="754888"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Interactive</a:t>
              </a:r>
            </a:p>
          </p:txBody>
        </p:sp>
        <p:sp>
          <p:nvSpPr>
            <p:cNvPr id="37" name="Rounded Rectangle 36"/>
            <p:cNvSpPr/>
            <p:nvPr/>
          </p:nvSpPr>
          <p:spPr>
            <a:xfrm>
              <a:off x="3117783" y="2236258"/>
              <a:ext cx="926745"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Machine Leaning</a:t>
              </a:r>
            </a:p>
          </p:txBody>
        </p:sp>
        <p:sp>
          <p:nvSpPr>
            <p:cNvPr id="38" name="Rounded Rectangle 37"/>
            <p:cNvSpPr/>
            <p:nvPr/>
          </p:nvSpPr>
          <p:spPr>
            <a:xfrm>
              <a:off x="2388200" y="2236503"/>
              <a:ext cx="698796"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Graph Analytics</a:t>
              </a:r>
            </a:p>
          </p:txBody>
        </p:sp>
      </p:grpSp>
      <p:sp>
        <p:nvSpPr>
          <p:cNvPr id="76" name="Shape 470"/>
          <p:cNvSpPr txBox="1"/>
          <p:nvPr/>
        </p:nvSpPr>
        <p:spPr>
          <a:xfrm>
            <a:off x="3179431" y="5201378"/>
            <a:ext cx="5455057" cy="8320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dirty="0" smtClean="0">
                <a:solidFill>
                  <a:schemeClr val="accent1"/>
                </a:solidFill>
                <a:ea typeface="Overpass Light"/>
                <a:cs typeface="Overpass Light"/>
                <a:sym typeface="Overpass Light"/>
              </a:rPr>
              <a:t>Replace HDFS with </a:t>
            </a:r>
            <a:r>
              <a:rPr lang="en-US" altLang="zh-CN" sz="1400" dirty="0" smtClean="0">
                <a:solidFill>
                  <a:schemeClr val="accent1"/>
                </a:solidFill>
                <a:ea typeface="Overpass Light"/>
                <a:cs typeface="Overpass Light"/>
                <a:sym typeface="Overpass Light"/>
              </a:rPr>
              <a:t>Shared data lake</a:t>
            </a:r>
            <a:endParaRPr sz="1400" dirty="0">
              <a:solidFill>
                <a:schemeClr val="accent1"/>
              </a:solidFill>
              <a:ea typeface="Overpass Light"/>
              <a:cs typeface="Overpass Light"/>
              <a:sym typeface="Overpass Light"/>
            </a:endParaRPr>
          </a:p>
        </p:txBody>
      </p:sp>
    </p:spTree>
    <p:extLst>
      <p:ext uri="{BB962C8B-B14F-4D97-AF65-F5344CB8AC3E}">
        <p14:creationId xmlns:p14="http://schemas.microsoft.com/office/powerpoint/2010/main" val="423557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DA1535-9662-4DA1-90E6-99F9E40A23BB}" type="slidenum">
              <a:rPr lang="en-US" smtClean="0"/>
              <a:t>11</a:t>
            </a:fld>
            <a:endParaRPr lang="en-US" dirty="0"/>
          </a:p>
        </p:txBody>
      </p:sp>
      <p:sp>
        <p:nvSpPr>
          <p:cNvPr id="8" name="Title 7"/>
          <p:cNvSpPr>
            <a:spLocks noGrp="1"/>
          </p:cNvSpPr>
          <p:nvPr>
            <p:ph type="title"/>
          </p:nvPr>
        </p:nvSpPr>
        <p:spPr/>
        <p:txBody>
          <a:bodyPr/>
          <a:lstStyle/>
          <a:p>
            <a:r>
              <a:rPr lang="en-US" altLang="zh-CN" sz="4400" dirty="0" smtClean="0"/>
              <a:t>Functionality: </a:t>
            </a:r>
            <a:r>
              <a:rPr lang="en-US" sz="4400" dirty="0" smtClean="0"/>
              <a:t>Improve Query Success Ratio with trouble-shootings</a:t>
            </a:r>
            <a:endParaRPr lang="en-US" sz="4400" dirty="0"/>
          </a:p>
        </p:txBody>
      </p:sp>
      <p:graphicFrame>
        <p:nvGraphicFramePr>
          <p:cNvPr id="9" name="Content Placeholder 8" title="Chart"/>
          <p:cNvGraphicFramePr>
            <a:graphicFrameLocks noGrp="1"/>
          </p:cNvGraphicFramePr>
          <p:nvPr>
            <p:ph sz="quarter" idx="13"/>
            <p:extLst>
              <p:ext uri="{D42A27DB-BD31-4B8C-83A1-F6EECF244321}">
                <p14:modId xmlns:p14="http://schemas.microsoft.com/office/powerpoint/2010/main" val="556898471"/>
              </p:ext>
            </p:extLst>
          </p:nvPr>
        </p:nvGraphicFramePr>
        <p:xfrm>
          <a:off x="608014" y="1604964"/>
          <a:ext cx="5019064" cy="22558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4294967295"/>
            <p:extLst>
              <p:ext uri="{D42A27DB-BD31-4B8C-83A1-F6EECF244321}">
                <p14:modId xmlns:p14="http://schemas.microsoft.com/office/powerpoint/2010/main" val="1614390436"/>
              </p:ext>
            </p:extLst>
          </p:nvPr>
        </p:nvGraphicFramePr>
        <p:xfrm>
          <a:off x="6093884" y="1604964"/>
          <a:ext cx="4316208" cy="22558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988074005"/>
              </p:ext>
            </p:extLst>
          </p:nvPr>
        </p:nvGraphicFramePr>
        <p:xfrm>
          <a:off x="607484" y="3895726"/>
          <a:ext cx="5019594" cy="2129935"/>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5975934" y="4086208"/>
            <a:ext cx="6032002" cy="1569660"/>
          </a:xfrm>
          <a:prstGeom prst="rect">
            <a:avLst/>
          </a:prstGeom>
        </p:spPr>
        <p:txBody>
          <a:bodyPr wrap="square">
            <a:spAutoFit/>
          </a:bodyPr>
          <a:lstStyle/>
          <a:p>
            <a:pPr marL="214308" indent="-214308">
              <a:buFont typeface="Arial" panose="020B0604020202020204" pitchFamily="34" charset="0"/>
              <a:buChar char="•"/>
            </a:pPr>
            <a:r>
              <a:rPr lang="en-US" sz="1600" dirty="0" smtClean="0"/>
              <a:t>Lots of tunings &amp; trouble shootings required to achieve 100</a:t>
            </a:r>
            <a:r>
              <a:rPr lang="en-US" sz="1600" dirty="0"/>
              <a:t>% </a:t>
            </a:r>
            <a:r>
              <a:rPr lang="en-US" sz="1600" dirty="0" smtClean="0"/>
              <a:t>success ratio for selected </a:t>
            </a:r>
            <a:r>
              <a:rPr lang="en-US" sz="1600" dirty="0"/>
              <a:t>TPC-DS </a:t>
            </a:r>
            <a:r>
              <a:rPr lang="en-US" sz="1600" dirty="0" smtClean="0"/>
              <a:t>queries</a:t>
            </a:r>
          </a:p>
          <a:p>
            <a:pPr marL="671508" lvl="1" indent="-214308">
              <a:buFont typeface="Arial" panose="020B0604020202020204" pitchFamily="34" charset="0"/>
              <a:buChar char="•"/>
            </a:pPr>
            <a:r>
              <a:rPr lang="en-US" sz="1600" dirty="0" smtClean="0"/>
              <a:t>Improper </a:t>
            </a:r>
            <a:r>
              <a:rPr lang="en-US" sz="1600" dirty="0"/>
              <a:t>Default configuration </a:t>
            </a:r>
            <a:endParaRPr lang="en-US" sz="1600" dirty="0" smtClean="0"/>
          </a:p>
          <a:p>
            <a:pPr marL="671508" lvl="1" indent="-214308">
              <a:buFont typeface="Arial" panose="020B0604020202020204" pitchFamily="34" charset="0"/>
              <a:buChar char="•"/>
            </a:pPr>
            <a:r>
              <a:rPr lang="en-US" sz="1600" dirty="0" smtClean="0"/>
              <a:t>Wrong </a:t>
            </a:r>
            <a:r>
              <a:rPr lang="en-US" sz="1600" dirty="0"/>
              <a:t>middleware configuration </a:t>
            </a:r>
            <a:endParaRPr lang="en-US" sz="1600" dirty="0" smtClean="0"/>
          </a:p>
          <a:p>
            <a:pPr marL="671508" lvl="1" indent="-214308">
              <a:buFont typeface="Arial" panose="020B0604020202020204" pitchFamily="34" charset="0"/>
              <a:buChar char="•"/>
            </a:pPr>
            <a:r>
              <a:rPr lang="en-US" sz="1600" dirty="0" smtClean="0"/>
              <a:t>Improper </a:t>
            </a:r>
            <a:r>
              <a:rPr lang="en-US" sz="1600" dirty="0"/>
              <a:t>Hadoop/Spark configuration for different size and format data issues</a:t>
            </a:r>
          </a:p>
        </p:txBody>
      </p:sp>
      <p:sp>
        <p:nvSpPr>
          <p:cNvPr id="3" name="Right Arrow 2"/>
          <p:cNvSpPr/>
          <p:nvPr/>
        </p:nvSpPr>
        <p:spPr>
          <a:xfrm>
            <a:off x="5140797" y="2375732"/>
            <a:ext cx="835137" cy="363474"/>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tuned</a:t>
            </a:r>
          </a:p>
        </p:txBody>
      </p:sp>
    </p:spTree>
    <p:extLst>
      <p:ext uri="{BB962C8B-B14F-4D97-AF65-F5344CB8AC3E}">
        <p14:creationId xmlns:p14="http://schemas.microsoft.com/office/powerpoint/2010/main" val="394343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DA1535-9662-4DA1-90E6-99F9E40A23BB}" type="slidenum">
              <a:rPr lang="en-US" smtClean="0"/>
              <a:t>12</a:t>
            </a:fld>
            <a:endParaRPr lang="en-US" dirty="0"/>
          </a:p>
        </p:txBody>
      </p:sp>
      <p:sp>
        <p:nvSpPr>
          <p:cNvPr id="5" name="Title 4"/>
          <p:cNvSpPr>
            <a:spLocks noGrp="1"/>
          </p:cNvSpPr>
          <p:nvPr>
            <p:ph type="title"/>
          </p:nvPr>
        </p:nvSpPr>
        <p:spPr/>
        <p:txBody>
          <a:bodyPr/>
          <a:lstStyle/>
          <a:p>
            <a:r>
              <a:rPr lang="en-US" dirty="0" smtClean="0"/>
              <a:t>Deployment Architecture: Multiple choices</a:t>
            </a:r>
            <a:endParaRPr lang="en-US" dirty="0"/>
          </a:p>
        </p:txBody>
      </p:sp>
      <p:pic>
        <p:nvPicPr>
          <p:cNvPr id="8" name="Content Placeholder 7"/>
          <p:cNvPicPr>
            <a:picLocks noGrp="1" noChangeAspect="1"/>
          </p:cNvPicPr>
          <p:nvPr>
            <p:ph sz="quarter" idx="13"/>
          </p:nvPr>
        </p:nvPicPr>
        <p:blipFill>
          <a:blip r:embed="rId3"/>
          <a:stretch>
            <a:fillRect/>
          </a:stretch>
        </p:blipFill>
        <p:spPr>
          <a:xfrm>
            <a:off x="8095351" y="1604434"/>
            <a:ext cx="3532558" cy="1987064"/>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607484" y="1604433"/>
            <a:ext cx="3532560" cy="1987065"/>
          </a:xfrm>
          <a:prstGeom prst="rect">
            <a:avLst/>
          </a:prstGeom>
          <a:ln>
            <a:solidFill>
              <a:schemeClr val="accent1"/>
            </a:solidFill>
          </a:ln>
        </p:spPr>
      </p:pic>
      <p:pic>
        <p:nvPicPr>
          <p:cNvPr id="9" name="Picture 8"/>
          <p:cNvPicPr>
            <a:picLocks noChangeAspect="1"/>
          </p:cNvPicPr>
          <p:nvPr/>
        </p:nvPicPr>
        <p:blipFill>
          <a:blip r:embed="rId5"/>
          <a:stretch>
            <a:fillRect/>
          </a:stretch>
        </p:blipFill>
        <p:spPr>
          <a:xfrm>
            <a:off x="4343259" y="1604434"/>
            <a:ext cx="3532557" cy="1987064"/>
          </a:xfrm>
          <a:prstGeom prst="rect">
            <a:avLst/>
          </a:prstGeom>
          <a:ln>
            <a:solidFill>
              <a:schemeClr val="accent1"/>
            </a:solidFill>
          </a:ln>
        </p:spPr>
      </p:pic>
      <p:pic>
        <p:nvPicPr>
          <p:cNvPr id="10" name="Picture 9"/>
          <p:cNvPicPr>
            <a:picLocks noChangeAspect="1"/>
          </p:cNvPicPr>
          <p:nvPr/>
        </p:nvPicPr>
        <p:blipFill>
          <a:blip r:embed="rId6"/>
          <a:stretch>
            <a:fillRect/>
          </a:stretch>
        </p:blipFill>
        <p:spPr>
          <a:xfrm>
            <a:off x="607484" y="3713476"/>
            <a:ext cx="3552753" cy="1998424"/>
          </a:xfrm>
          <a:prstGeom prst="rect">
            <a:avLst/>
          </a:prstGeom>
          <a:ln>
            <a:solidFill>
              <a:schemeClr val="accent1"/>
            </a:solidFill>
          </a:ln>
        </p:spPr>
      </p:pic>
      <p:pic>
        <p:nvPicPr>
          <p:cNvPr id="11" name="Picture 10"/>
          <p:cNvPicPr>
            <a:picLocks noChangeAspect="1"/>
          </p:cNvPicPr>
          <p:nvPr/>
        </p:nvPicPr>
        <p:blipFill>
          <a:blip r:embed="rId7"/>
          <a:stretch>
            <a:fillRect/>
          </a:stretch>
        </p:blipFill>
        <p:spPr>
          <a:xfrm>
            <a:off x="4343259" y="3724836"/>
            <a:ext cx="3532557" cy="1987064"/>
          </a:xfrm>
          <a:prstGeom prst="rect">
            <a:avLst/>
          </a:prstGeom>
          <a:ln>
            <a:solidFill>
              <a:schemeClr val="accent1"/>
            </a:solidFill>
          </a:ln>
        </p:spPr>
      </p:pic>
      <p:sp>
        <p:nvSpPr>
          <p:cNvPr id="12" name="Rectangle 11"/>
          <p:cNvSpPr/>
          <p:nvPr/>
        </p:nvSpPr>
        <p:spPr>
          <a:xfrm>
            <a:off x="607484" y="5734937"/>
            <a:ext cx="11091138" cy="5976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Deployment Architecture depends on detail HW configuration, application and cost </a:t>
            </a:r>
            <a:r>
              <a:rPr lang="en-US" dirty="0" err="1" smtClean="0"/>
              <a:t>reqruiements</a:t>
            </a:r>
            <a:r>
              <a:rPr lang="en-US" dirty="0" smtClean="0"/>
              <a:t> </a:t>
            </a:r>
            <a:endParaRPr lang="en-US" dirty="0"/>
          </a:p>
        </p:txBody>
      </p:sp>
    </p:spTree>
    <p:extLst>
      <p:ext uri="{BB962C8B-B14F-4D97-AF65-F5344CB8AC3E}">
        <p14:creationId xmlns:p14="http://schemas.microsoft.com/office/powerpoint/2010/main" val="242960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8963665" y="2761198"/>
            <a:ext cx="2987854" cy="16948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3600" dirty="0">
              <a:solidFill>
                <a:schemeClr val="accent5">
                  <a:lumMod val="75000"/>
                </a:schemeClr>
              </a:solidFill>
            </a:endParaRPr>
          </a:p>
        </p:txBody>
      </p:sp>
      <p:sp>
        <p:nvSpPr>
          <p:cNvPr id="57" name="Rectangle 56"/>
          <p:cNvSpPr/>
          <p:nvPr/>
        </p:nvSpPr>
        <p:spPr>
          <a:xfrm>
            <a:off x="8976733" y="2765515"/>
            <a:ext cx="867634" cy="2363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b="1" dirty="0" smtClean="0"/>
              <a:t>S3A Ceph</a:t>
            </a:r>
            <a:endParaRPr lang="zh-CN" altLang="en-US" sz="1000" b="1" dirty="0"/>
          </a:p>
        </p:txBody>
      </p:sp>
      <p:sp>
        <p:nvSpPr>
          <p:cNvPr id="2" name="Title 1"/>
          <p:cNvSpPr>
            <a:spLocks noGrp="1"/>
          </p:cNvSpPr>
          <p:nvPr>
            <p:ph type="title"/>
          </p:nvPr>
        </p:nvSpPr>
        <p:spPr/>
        <p:txBody>
          <a:bodyPr>
            <a:normAutofit/>
          </a:bodyPr>
          <a:lstStyle/>
          <a:p>
            <a:r>
              <a:rPr lang="en-US" altLang="zh-CN" sz="4400" dirty="0">
                <a:latin typeface="Intel Clear Pro" panose="020B0804020202060201" pitchFamily="34" charset="0"/>
              </a:rPr>
              <a:t>cloud adaptor tunings: S3a as an example</a:t>
            </a:r>
            <a:endParaRPr lang="zh-CN" altLang="en-US" sz="4400" dirty="0">
              <a:latin typeface="Intel Clear Pro" panose="020B0804020202060201"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2" y="865175"/>
            <a:ext cx="5804482" cy="1791110"/>
          </a:xfrm>
          <a:prstGeom prst="rect">
            <a:avLst/>
          </a:prstGeom>
        </p:spPr>
      </p:pic>
      <p:sp>
        <p:nvSpPr>
          <p:cNvPr id="9" name="Rectangular Callout 8"/>
          <p:cNvSpPr/>
          <p:nvPr/>
        </p:nvSpPr>
        <p:spPr>
          <a:xfrm>
            <a:off x="2177427" y="1227845"/>
            <a:ext cx="2082800" cy="423565"/>
          </a:xfrm>
          <a:prstGeom prst="wedgeRectCallout">
            <a:avLst>
              <a:gd name="adj1" fmla="val 72055"/>
              <a:gd name="adj2" fmla="val 7541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sz="1000" dirty="0" smtClean="0"/>
              <a:t>S3A performance is dramatically worse than HDFS</a:t>
            </a:r>
            <a:endParaRPr lang="zh-CN" altLang="en-US" sz="1000" dirty="0"/>
          </a:p>
        </p:txBody>
      </p:sp>
      <p:grpSp>
        <p:nvGrpSpPr>
          <p:cNvPr id="49" name="Group 48"/>
          <p:cNvGrpSpPr/>
          <p:nvPr/>
        </p:nvGrpSpPr>
        <p:grpSpPr>
          <a:xfrm>
            <a:off x="609600" y="2853507"/>
            <a:ext cx="6078631" cy="3413522"/>
            <a:chOff x="956242" y="3142976"/>
            <a:chExt cx="7724282" cy="4337655"/>
          </a:xfrm>
        </p:grpSpPr>
        <p:grpSp>
          <p:nvGrpSpPr>
            <p:cNvPr id="10" name="Group 9"/>
            <p:cNvGrpSpPr/>
            <p:nvPr/>
          </p:nvGrpSpPr>
          <p:grpSpPr>
            <a:xfrm>
              <a:off x="4938441" y="3142976"/>
              <a:ext cx="3742083" cy="4187688"/>
              <a:chOff x="4269574" y="69576"/>
              <a:chExt cx="3742083" cy="4187688"/>
            </a:xfrm>
          </p:grpSpPr>
          <p:sp>
            <p:nvSpPr>
              <p:cNvPr id="11" name="Rectangle 10"/>
              <p:cNvSpPr/>
              <p:nvPr/>
            </p:nvSpPr>
            <p:spPr>
              <a:xfrm>
                <a:off x="4274544" y="69576"/>
                <a:ext cx="3737113" cy="4187688"/>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2" name="Rectangle 11"/>
              <p:cNvSpPr/>
              <p:nvPr/>
            </p:nvSpPr>
            <p:spPr>
              <a:xfrm>
                <a:off x="4269574" y="75337"/>
                <a:ext cx="1292331" cy="32615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b="1" dirty="0" smtClean="0"/>
                  <a:t>Remote HDFS</a:t>
                </a:r>
                <a:endParaRPr lang="zh-CN" altLang="en-US" sz="1000" b="1" dirty="0"/>
              </a:p>
            </p:txBody>
          </p:sp>
        </p:grpSp>
        <p:grpSp>
          <p:nvGrpSpPr>
            <p:cNvPr id="13" name="Group 12"/>
            <p:cNvGrpSpPr/>
            <p:nvPr/>
          </p:nvGrpSpPr>
          <p:grpSpPr>
            <a:xfrm>
              <a:off x="956242" y="3153049"/>
              <a:ext cx="3796748" cy="4177615"/>
              <a:chOff x="287375" y="79649"/>
              <a:chExt cx="3796748" cy="6223198"/>
            </a:xfrm>
          </p:grpSpPr>
          <p:sp>
            <p:nvSpPr>
              <p:cNvPr id="14" name="Rectangle 13"/>
              <p:cNvSpPr/>
              <p:nvPr/>
            </p:nvSpPr>
            <p:spPr>
              <a:xfrm>
                <a:off x="287375" y="79649"/>
                <a:ext cx="3796748" cy="622319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3600" dirty="0">
                  <a:solidFill>
                    <a:schemeClr val="accent5">
                      <a:lumMod val="75000"/>
                    </a:schemeClr>
                  </a:solidFill>
                </a:endParaRPr>
              </a:p>
            </p:txBody>
          </p:sp>
          <p:sp>
            <p:nvSpPr>
              <p:cNvPr id="15" name="Rectangle 14"/>
              <p:cNvSpPr/>
              <p:nvPr/>
            </p:nvSpPr>
            <p:spPr>
              <a:xfrm>
                <a:off x="303981" y="87821"/>
                <a:ext cx="1102526" cy="4474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b="1" dirty="0" smtClean="0"/>
                  <a:t>S3A Ceph</a:t>
                </a:r>
                <a:endParaRPr lang="zh-CN" altLang="en-US" sz="1000" b="1" dirty="0"/>
              </a:p>
            </p:txBody>
          </p:sp>
        </p:grpSp>
        <p:grpSp>
          <p:nvGrpSpPr>
            <p:cNvPr id="18" name="Group 17"/>
            <p:cNvGrpSpPr/>
            <p:nvPr/>
          </p:nvGrpSpPr>
          <p:grpSpPr>
            <a:xfrm>
              <a:off x="988181" y="3307589"/>
              <a:ext cx="3955230" cy="1994400"/>
              <a:chOff x="6530902" y="547768"/>
              <a:chExt cx="5269038" cy="2523963"/>
            </a:xfrm>
          </p:grpSpPr>
          <p:pic>
            <p:nvPicPr>
              <p:cNvPr id="20" name="Picture 19"/>
              <p:cNvPicPr>
                <a:picLocks noChangeAspect="1"/>
              </p:cNvPicPr>
              <p:nvPr/>
            </p:nvPicPr>
            <p:blipFill>
              <a:blip r:embed="rId4"/>
              <a:stretch>
                <a:fillRect/>
              </a:stretch>
            </p:blipFill>
            <p:spPr>
              <a:xfrm>
                <a:off x="6530902" y="547768"/>
                <a:ext cx="4578493" cy="2523963"/>
              </a:xfrm>
              <a:prstGeom prst="rect">
                <a:avLst/>
              </a:prstGeom>
            </p:spPr>
          </p:pic>
          <p:grpSp>
            <p:nvGrpSpPr>
              <p:cNvPr id="21" name="Group 20"/>
              <p:cNvGrpSpPr/>
              <p:nvPr/>
            </p:nvGrpSpPr>
            <p:grpSpPr>
              <a:xfrm>
                <a:off x="7247291" y="802236"/>
                <a:ext cx="4552649" cy="1885798"/>
                <a:chOff x="7247291" y="733732"/>
                <a:chExt cx="4552649" cy="2337998"/>
              </a:xfrm>
            </p:grpSpPr>
            <p:sp>
              <p:nvSpPr>
                <p:cNvPr id="22" name="TextBox 21"/>
                <p:cNvSpPr txBox="1"/>
                <p:nvPr/>
              </p:nvSpPr>
              <p:spPr>
                <a:xfrm>
                  <a:off x="8367751" y="733732"/>
                  <a:ext cx="928687" cy="429543"/>
                </a:xfrm>
                <a:prstGeom prst="rect">
                  <a:avLst/>
                </a:prstGeom>
                <a:noFill/>
              </p:spPr>
              <p:txBody>
                <a:bodyPr wrap="squar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0</a:t>
                  </a:r>
                  <a:endParaRPr lang="zh-CN" altLang="en-US" sz="800" dirty="0">
                    <a:latin typeface="Intel Clear" panose="020B0604020203020204" pitchFamily="34" charset="0"/>
                    <a:cs typeface="Intel Clear" panose="020B0604020203020204" pitchFamily="34" charset="0"/>
                  </a:endParaRPr>
                </a:p>
              </p:txBody>
            </p:sp>
            <p:sp>
              <p:nvSpPr>
                <p:cNvPr id="23" name="Rectangle 22"/>
                <p:cNvSpPr/>
                <p:nvPr/>
              </p:nvSpPr>
              <p:spPr>
                <a:xfrm>
                  <a:off x="7247291" y="1089087"/>
                  <a:ext cx="3563583" cy="1982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23"/>
                <p:cNvSpPr/>
                <p:nvPr/>
              </p:nvSpPr>
              <p:spPr>
                <a:xfrm>
                  <a:off x="10809253" y="1087918"/>
                  <a:ext cx="315944" cy="1983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0741242" y="733732"/>
                  <a:ext cx="1058698" cy="429543"/>
                </a:xfrm>
                <a:prstGeom prst="rect">
                  <a:avLst/>
                </a:prstGeom>
                <a:noFill/>
              </p:spPr>
              <p:txBody>
                <a:bodyPr wrap="squar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&gt; 0</a:t>
                  </a:r>
                  <a:endParaRPr lang="zh-CN" altLang="en-US" sz="800" dirty="0">
                    <a:latin typeface="Intel Clear" panose="020B0604020203020204" pitchFamily="34" charset="0"/>
                    <a:cs typeface="Intel Clear" panose="020B0604020203020204" pitchFamily="34" charset="0"/>
                  </a:endParaRPr>
                </a:p>
              </p:txBody>
            </p:sp>
          </p:grpSp>
        </p:grpSp>
        <p:pic>
          <p:nvPicPr>
            <p:cNvPr id="19" name="Picture 18"/>
            <p:cNvPicPr>
              <a:picLocks noChangeAspect="1"/>
            </p:cNvPicPr>
            <p:nvPr/>
          </p:nvPicPr>
          <p:blipFill>
            <a:blip r:embed="rId5"/>
            <a:stretch>
              <a:fillRect/>
            </a:stretch>
          </p:blipFill>
          <p:spPr>
            <a:xfrm>
              <a:off x="988180" y="5275060"/>
              <a:ext cx="3614400" cy="2055604"/>
            </a:xfrm>
            <a:prstGeom prst="rect">
              <a:avLst/>
            </a:prstGeom>
          </p:spPr>
        </p:pic>
        <p:pic>
          <p:nvPicPr>
            <p:cNvPr id="27" name="Picture 26"/>
            <p:cNvPicPr>
              <a:picLocks noChangeAspect="1"/>
            </p:cNvPicPr>
            <p:nvPr/>
          </p:nvPicPr>
          <p:blipFill>
            <a:blip r:embed="rId6"/>
            <a:stretch>
              <a:fillRect/>
            </a:stretch>
          </p:blipFill>
          <p:spPr>
            <a:xfrm>
              <a:off x="4948273" y="3315666"/>
              <a:ext cx="3614400" cy="1994400"/>
            </a:xfrm>
            <a:prstGeom prst="rect">
              <a:avLst/>
            </a:prstGeom>
          </p:spPr>
        </p:pic>
        <p:grpSp>
          <p:nvGrpSpPr>
            <p:cNvPr id="28" name="Group 27"/>
            <p:cNvGrpSpPr/>
            <p:nvPr/>
          </p:nvGrpSpPr>
          <p:grpSpPr>
            <a:xfrm>
              <a:off x="6230771" y="3704984"/>
              <a:ext cx="2165820" cy="1429200"/>
              <a:chOff x="8313821" y="1328484"/>
              <a:chExt cx="2743524" cy="1970334"/>
            </a:xfrm>
          </p:grpSpPr>
          <p:sp>
            <p:nvSpPr>
              <p:cNvPr id="41" name="TextBox 40"/>
              <p:cNvSpPr txBox="1"/>
              <p:nvPr/>
            </p:nvSpPr>
            <p:spPr>
              <a:xfrm>
                <a:off x="8541481" y="1336178"/>
                <a:ext cx="656285" cy="297017"/>
              </a:xfrm>
              <a:prstGeom prst="rect">
                <a:avLst/>
              </a:prstGeom>
              <a:noFill/>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0</a:t>
                </a:r>
                <a:endParaRPr lang="zh-CN" altLang="en-US" sz="800" dirty="0">
                  <a:latin typeface="Intel Clear" panose="020B0604020203020204" pitchFamily="34" charset="0"/>
                  <a:cs typeface="Intel Clear" panose="020B0604020203020204" pitchFamily="34" charset="0"/>
                </a:endParaRPr>
              </a:p>
            </p:txBody>
          </p:sp>
          <p:sp>
            <p:nvSpPr>
              <p:cNvPr id="42" name="Rectangle 41"/>
              <p:cNvSpPr/>
              <p:nvPr/>
            </p:nvSpPr>
            <p:spPr>
              <a:xfrm>
                <a:off x="8313821" y="1354266"/>
                <a:ext cx="1118937" cy="19445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Rectangle 42"/>
              <p:cNvSpPr/>
              <p:nvPr/>
            </p:nvSpPr>
            <p:spPr>
              <a:xfrm>
                <a:off x="9426825" y="1354266"/>
                <a:ext cx="1630520" cy="19417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9977059" y="1328484"/>
                <a:ext cx="765936" cy="297017"/>
              </a:xfrm>
              <a:prstGeom prst="rect">
                <a:avLst/>
              </a:prstGeom>
              <a:noFill/>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&gt; 0</a:t>
                </a:r>
                <a:endParaRPr lang="zh-CN" altLang="en-US" sz="800" dirty="0">
                  <a:latin typeface="Intel Clear" panose="020B0604020203020204" pitchFamily="34" charset="0"/>
                  <a:cs typeface="Intel Clear" panose="020B0604020203020204" pitchFamily="34" charset="0"/>
                </a:endParaRPr>
              </a:p>
            </p:txBody>
          </p:sp>
        </p:grpSp>
        <p:pic>
          <p:nvPicPr>
            <p:cNvPr id="30" name="Picture 29"/>
            <p:cNvPicPr>
              <a:picLocks noChangeAspect="1"/>
            </p:cNvPicPr>
            <p:nvPr/>
          </p:nvPicPr>
          <p:blipFill>
            <a:blip r:embed="rId7"/>
            <a:stretch>
              <a:fillRect/>
            </a:stretch>
          </p:blipFill>
          <p:spPr>
            <a:xfrm>
              <a:off x="4994855" y="5310066"/>
              <a:ext cx="3614400" cy="2170565"/>
            </a:xfrm>
            <a:prstGeom prst="rect">
              <a:avLst/>
            </a:prstGeom>
          </p:spPr>
        </p:pic>
        <p:sp>
          <p:nvSpPr>
            <p:cNvPr id="31" name="TextBox 30"/>
            <p:cNvSpPr txBox="1"/>
            <p:nvPr/>
          </p:nvSpPr>
          <p:spPr>
            <a:xfrm>
              <a:off x="6358237" y="5752917"/>
              <a:ext cx="518091" cy="215444"/>
            </a:xfrm>
            <a:prstGeom prst="rect">
              <a:avLst/>
            </a:prstGeom>
            <a:noFill/>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0</a:t>
              </a:r>
              <a:endParaRPr lang="zh-CN" altLang="en-US" sz="800" dirty="0">
                <a:latin typeface="Intel Clear" panose="020B0604020203020204" pitchFamily="34" charset="0"/>
                <a:cs typeface="Intel Clear" panose="020B0604020203020204" pitchFamily="34" charset="0"/>
              </a:endParaRPr>
            </a:p>
          </p:txBody>
        </p:sp>
        <p:sp>
          <p:nvSpPr>
            <p:cNvPr id="32" name="Rectangle 31"/>
            <p:cNvSpPr/>
            <p:nvPr/>
          </p:nvSpPr>
          <p:spPr>
            <a:xfrm>
              <a:off x="6178515" y="5766037"/>
              <a:ext cx="883322" cy="14104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p>
          </p:txBody>
        </p:sp>
        <p:sp>
          <p:nvSpPr>
            <p:cNvPr id="33" name="Rectangle 32"/>
            <p:cNvSpPr/>
            <p:nvPr/>
          </p:nvSpPr>
          <p:spPr>
            <a:xfrm>
              <a:off x="7057154" y="5766037"/>
              <a:ext cx="1287181" cy="1408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p>
          </p:txBody>
        </p:sp>
        <p:sp>
          <p:nvSpPr>
            <p:cNvPr id="34" name="TextBox 33"/>
            <p:cNvSpPr txBox="1"/>
            <p:nvPr/>
          </p:nvSpPr>
          <p:spPr>
            <a:xfrm>
              <a:off x="7491525" y="5747336"/>
              <a:ext cx="604653" cy="215444"/>
            </a:xfrm>
            <a:prstGeom prst="rect">
              <a:avLst/>
            </a:prstGeom>
            <a:noFill/>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&gt; 0</a:t>
              </a:r>
              <a:endParaRPr lang="zh-CN" altLang="en-US" sz="800" dirty="0">
                <a:latin typeface="Intel Clear" panose="020B0604020203020204" pitchFamily="34" charset="0"/>
                <a:cs typeface="Intel Clear" panose="020B0604020203020204" pitchFamily="34" charset="0"/>
              </a:endParaRPr>
            </a:p>
          </p:txBody>
        </p:sp>
        <p:sp>
          <p:nvSpPr>
            <p:cNvPr id="45" name="Rectangular Callout 44"/>
            <p:cNvSpPr/>
            <p:nvPr/>
          </p:nvSpPr>
          <p:spPr>
            <a:xfrm>
              <a:off x="1887740" y="4380602"/>
              <a:ext cx="1607091" cy="391708"/>
            </a:xfrm>
            <a:prstGeom prst="wedgeRectCallout">
              <a:avLst>
                <a:gd name="adj1" fmla="val -686"/>
                <a:gd name="adj2" fmla="val -7697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sz="1000" dirty="0" smtClean="0">
                  <a:solidFill>
                    <a:schemeClr val="bg1"/>
                  </a:solidFill>
                </a:rPr>
                <a:t>Took 820secs with BW of 120MB/s</a:t>
              </a:r>
            </a:p>
          </p:txBody>
        </p:sp>
      </p:grpSp>
      <p:sp>
        <p:nvSpPr>
          <p:cNvPr id="50" name="Down Arrow 49"/>
          <p:cNvSpPr/>
          <p:nvPr/>
        </p:nvSpPr>
        <p:spPr>
          <a:xfrm rot="20819274">
            <a:off x="1490967" y="2544908"/>
            <a:ext cx="447473" cy="432579"/>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1" name="Rectangular Callout 50"/>
          <p:cNvSpPr/>
          <p:nvPr/>
        </p:nvSpPr>
        <p:spPr>
          <a:xfrm>
            <a:off x="6933630" y="3657599"/>
            <a:ext cx="1700415" cy="2156792"/>
          </a:xfrm>
          <a:prstGeom prst="wedgeRectCallout">
            <a:avLst>
              <a:gd name="adj1" fmla="val -63570"/>
              <a:gd name="adj2" fmla="val -1268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Arial" panose="020B0604020202020204" pitchFamily="34" charset="0"/>
              <a:buChar char="•"/>
            </a:pPr>
            <a:r>
              <a:rPr lang="en-US" altLang="zh-CN" sz="1000" dirty="0" smtClean="0"/>
              <a:t>From disk io and network io data, we can see read Bandwidth on Ceph is extremely low, about 100MB/s vs. 3GB/s on HDFS.</a:t>
            </a:r>
          </a:p>
          <a:p>
            <a:pPr marL="171450" indent="-171450">
              <a:buFont typeface="Arial" panose="020B0604020202020204" pitchFamily="34" charset="0"/>
              <a:buChar char="•"/>
            </a:pPr>
            <a:r>
              <a:rPr lang="en-US" altLang="zh-CN" sz="1000" dirty="0" smtClean="0"/>
              <a:t>And based on our experience, Ceph is capable drive disk BW to more than 2GB/s.</a:t>
            </a:r>
          </a:p>
          <a:p>
            <a:pPr marL="171450" indent="-171450">
              <a:buFont typeface="Arial" panose="020B0604020202020204" pitchFamily="34" charset="0"/>
              <a:buChar char="•"/>
            </a:pPr>
            <a:r>
              <a:rPr lang="en-US" altLang="zh-CN" sz="1000" dirty="0" smtClean="0"/>
              <a:t>S3A adaptor is the bottleneck. </a:t>
            </a:r>
            <a:endParaRPr lang="zh-CN" altLang="en-US" sz="1000" dirty="0"/>
          </a:p>
        </p:txBody>
      </p:sp>
      <p:sp>
        <p:nvSpPr>
          <p:cNvPr id="52" name="Rectangle 51"/>
          <p:cNvSpPr/>
          <p:nvPr/>
        </p:nvSpPr>
        <p:spPr>
          <a:xfrm>
            <a:off x="8919435" y="4902577"/>
            <a:ext cx="3063221"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rIns="0" numCol="1">
            <a:spAutoFit/>
          </a:bodyPr>
          <a:lstStyle/>
          <a:p>
            <a:r>
              <a:rPr lang="zh-CN" altLang="en-US" sz="1000" dirty="0"/>
              <a:t> </a:t>
            </a:r>
            <a:r>
              <a:rPr lang="en-US" altLang="zh-CN" sz="1000" dirty="0" smtClean="0"/>
              <a:t> </a:t>
            </a:r>
            <a:r>
              <a:rPr lang="en-US" altLang="zh-CN" sz="1000" dirty="0"/>
              <a:t>&lt;property&gt;</a:t>
            </a:r>
          </a:p>
          <a:p>
            <a:r>
              <a:rPr lang="en-US" altLang="zh-CN" sz="1000" dirty="0"/>
              <a:t>    &lt;name&gt;fs.s3a.readahead.range&lt;/name&gt;</a:t>
            </a:r>
          </a:p>
          <a:p>
            <a:r>
              <a:rPr lang="en-US" altLang="zh-CN" sz="1000" dirty="0"/>
              <a:t>    &lt;value&gt;1024K&lt;/value&gt;</a:t>
            </a:r>
          </a:p>
          <a:p>
            <a:r>
              <a:rPr lang="en-US" altLang="zh-CN" sz="1000" dirty="0"/>
              <a:t>  &lt;/property&gt;</a:t>
            </a:r>
          </a:p>
          <a:p>
            <a:r>
              <a:rPr lang="en-US" altLang="zh-CN" sz="1000" dirty="0" smtClean="0"/>
              <a:t>&lt;</a:t>
            </a:r>
            <a:r>
              <a:rPr lang="en-US" altLang="zh-CN" sz="1000" dirty="0"/>
              <a:t>property&gt;</a:t>
            </a:r>
          </a:p>
          <a:p>
            <a:r>
              <a:rPr lang="en-US" altLang="zh-CN" sz="1000" dirty="0"/>
              <a:t>    &lt;name&gt;fs.s3a.experimental.input.fadvise&lt;/name&gt;</a:t>
            </a:r>
          </a:p>
          <a:p>
            <a:r>
              <a:rPr lang="en-US" altLang="zh-CN" sz="1000" dirty="0"/>
              <a:t>    &lt;value&gt;random&lt;/value&gt;</a:t>
            </a:r>
          </a:p>
          <a:p>
            <a:r>
              <a:rPr lang="en-US" altLang="zh-CN" sz="1000" dirty="0"/>
              <a:t>  &lt;/property&gt;</a:t>
            </a:r>
            <a:endParaRPr lang="zh-CN" altLang="en-US" sz="1000" dirty="0"/>
          </a:p>
        </p:txBody>
      </p:sp>
      <p:sp>
        <p:nvSpPr>
          <p:cNvPr id="53" name="Down Arrow 52"/>
          <p:cNvSpPr/>
          <p:nvPr/>
        </p:nvSpPr>
        <p:spPr>
          <a:xfrm rot="17981150">
            <a:off x="8456899" y="5784201"/>
            <a:ext cx="431990" cy="413239"/>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4" name="Rectangular Callout 53"/>
          <p:cNvSpPr/>
          <p:nvPr/>
        </p:nvSpPr>
        <p:spPr>
          <a:xfrm>
            <a:off x="9706708" y="4511276"/>
            <a:ext cx="2275948" cy="303025"/>
          </a:xfrm>
          <a:prstGeom prst="wedgeRectCallout">
            <a:avLst>
              <a:gd name="adj1" fmla="val -34562"/>
              <a:gd name="adj2" fmla="val 8022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sz="1000" dirty="0" smtClean="0"/>
              <a:t>Tuning up </a:t>
            </a:r>
            <a:r>
              <a:rPr lang="en-US" altLang="zh-CN" sz="1000" dirty="0" err="1" smtClean="0"/>
              <a:t>readahead</a:t>
            </a:r>
            <a:r>
              <a:rPr lang="en-US" altLang="zh-CN" sz="1000" dirty="0" smtClean="0"/>
              <a:t> range will decrease S3A opened connections.</a:t>
            </a:r>
            <a:endParaRPr lang="zh-CN" altLang="en-US" sz="1000" dirty="0"/>
          </a:p>
        </p:txBody>
      </p:sp>
      <p:pic>
        <p:nvPicPr>
          <p:cNvPr id="55" name="Picture 54"/>
          <p:cNvPicPr>
            <a:picLocks noChangeAspect="1"/>
          </p:cNvPicPr>
          <p:nvPr/>
        </p:nvPicPr>
        <p:blipFill>
          <a:blip r:embed="rId8"/>
          <a:stretch>
            <a:fillRect/>
          </a:stretch>
        </p:blipFill>
        <p:spPr>
          <a:xfrm>
            <a:off x="9067250" y="2789411"/>
            <a:ext cx="2767183" cy="1660310"/>
          </a:xfrm>
          <a:prstGeom prst="rect">
            <a:avLst/>
          </a:prstGeom>
        </p:spPr>
      </p:pic>
      <p:sp>
        <p:nvSpPr>
          <p:cNvPr id="58" name="Down Arrow 57"/>
          <p:cNvSpPr/>
          <p:nvPr/>
        </p:nvSpPr>
        <p:spPr>
          <a:xfrm rot="11032528">
            <a:off x="9057416" y="4420432"/>
            <a:ext cx="431990" cy="413239"/>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59" name="Picture 58"/>
          <p:cNvPicPr>
            <a:picLocks noChangeAspect="1"/>
          </p:cNvPicPr>
          <p:nvPr/>
        </p:nvPicPr>
        <p:blipFill>
          <a:blip r:embed="rId9"/>
          <a:stretch>
            <a:fillRect/>
          </a:stretch>
        </p:blipFill>
        <p:spPr>
          <a:xfrm>
            <a:off x="6482676" y="862653"/>
            <a:ext cx="5499980" cy="1793631"/>
          </a:xfrm>
          <a:prstGeom prst="rect">
            <a:avLst/>
          </a:prstGeom>
        </p:spPr>
      </p:pic>
      <p:sp>
        <p:nvSpPr>
          <p:cNvPr id="60" name="Down Arrow 59"/>
          <p:cNvSpPr/>
          <p:nvPr/>
        </p:nvSpPr>
        <p:spPr>
          <a:xfrm rot="8046405">
            <a:off x="8456900" y="2646888"/>
            <a:ext cx="431990" cy="413239"/>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2" name="Striped Right Arrow 61"/>
          <p:cNvSpPr/>
          <p:nvPr/>
        </p:nvSpPr>
        <p:spPr>
          <a:xfrm>
            <a:off x="5568700" y="2506718"/>
            <a:ext cx="2241850" cy="504282"/>
          </a:xfrm>
          <a:prstGeom prst="striped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solidFill>
                  <a:schemeClr val="tx1"/>
                </a:solidFill>
              </a:rPr>
              <a:t>S3A 11.5x improved!! </a:t>
            </a:r>
            <a:endParaRPr lang="zh-CN" altLang="en-US" sz="1200" b="1" dirty="0">
              <a:solidFill>
                <a:schemeClr val="tx1"/>
              </a:solidFill>
            </a:endParaRPr>
          </a:p>
        </p:txBody>
      </p:sp>
      <p:sp>
        <p:nvSpPr>
          <p:cNvPr id="3" name="Slide Number Placeholder 2"/>
          <p:cNvSpPr>
            <a:spLocks noGrp="1"/>
          </p:cNvSpPr>
          <p:nvPr>
            <p:ph type="sldNum" sz="quarter" idx="12"/>
          </p:nvPr>
        </p:nvSpPr>
        <p:spPr/>
        <p:txBody>
          <a:bodyPr/>
          <a:lstStyle/>
          <a:p>
            <a:fld id="{7779D59F-251B-4FC9-B41D-9A178CAF7BF3}" type="slidenum">
              <a:rPr lang="en-US" smtClean="0">
                <a:solidFill>
                  <a:prstClr val="white"/>
                </a:solidFill>
              </a:rPr>
              <a:pPr/>
              <a:t>13</a:t>
            </a:fld>
            <a:endParaRPr lang="en-US">
              <a:solidFill>
                <a:prstClr val="white"/>
              </a:solidFill>
            </a:endParaRPr>
          </a:p>
        </p:txBody>
      </p:sp>
    </p:spTree>
    <p:extLst>
      <p:ext uri="{BB962C8B-B14F-4D97-AF65-F5344CB8AC3E}">
        <p14:creationId xmlns:p14="http://schemas.microsoft.com/office/powerpoint/2010/main" val="4182663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59" y="137457"/>
            <a:ext cx="10972800" cy="988747"/>
          </a:xfrm>
        </p:spPr>
        <p:txBody>
          <a:bodyPr>
            <a:normAutofit/>
          </a:bodyPr>
          <a:lstStyle/>
          <a:p>
            <a:r>
              <a:rPr lang="en-US" altLang="zh-CN" sz="4400" dirty="0">
                <a:latin typeface="Intel Clear Pro" panose="020B0804020202060201" pitchFamily="34" charset="0"/>
              </a:rPr>
              <a:t>cloud adaptor tunings: S3a </a:t>
            </a:r>
            <a:r>
              <a:rPr lang="en-US" altLang="zh-CN" sz="4400" dirty="0" smtClean="0">
                <a:latin typeface="Intel Clear Pro" panose="020B0804020202060201" pitchFamily="34" charset="0"/>
              </a:rPr>
              <a:t>committer</a:t>
            </a:r>
            <a:endParaRPr lang="zh-CN" altLang="en-US" sz="4400" dirty="0">
              <a:latin typeface="Intel Clear Pro" panose="020B0804020202060201" pitchFamily="34" charset="0"/>
            </a:endParaRPr>
          </a:p>
        </p:txBody>
      </p:sp>
      <p:sp>
        <p:nvSpPr>
          <p:cNvPr id="50" name="TextBox 49"/>
          <p:cNvSpPr txBox="1"/>
          <p:nvPr/>
        </p:nvSpPr>
        <p:spPr>
          <a:xfrm>
            <a:off x="272562" y="926401"/>
            <a:ext cx="3624637" cy="5201424"/>
          </a:xfrm>
          <a:prstGeom prst="rect">
            <a:avLst/>
          </a:prstGeom>
          <a:noFill/>
        </p:spPr>
        <p:txBody>
          <a:bodyPr vert="horz" wrap="square" lIns="0" tIns="0" rIns="0" bIns="0" rtlCol="0">
            <a:spAutoFit/>
          </a:bodyPr>
          <a:lstStyle/>
          <a:p>
            <a:r>
              <a:rPr lang="en-US" altLang="zh-CN" dirty="0" smtClean="0">
                <a:solidFill>
                  <a:srgbClr val="003C71"/>
                </a:solidFill>
              </a:rPr>
              <a:t>S3A committer </a:t>
            </a:r>
          </a:p>
          <a:p>
            <a:pPr marL="285750" indent="-285750">
              <a:buFont typeface="Arial" panose="020B0604020202020204" pitchFamily="34" charset="0"/>
              <a:buChar char="•"/>
            </a:pPr>
            <a:r>
              <a:rPr lang="en-US" altLang="zh-CN" dirty="0" smtClean="0">
                <a:solidFill>
                  <a:srgbClr val="003C71"/>
                </a:solidFill>
              </a:rPr>
              <a:t>Since Hadoop 3.1.1</a:t>
            </a:r>
          </a:p>
          <a:p>
            <a:pPr marL="285750" indent="-285750">
              <a:buFont typeface="Arial" panose="020B0604020202020204" pitchFamily="34" charset="0"/>
              <a:buChar char="•"/>
            </a:pPr>
            <a:r>
              <a:rPr lang="en-US" altLang="zh-CN" dirty="0" smtClean="0">
                <a:solidFill>
                  <a:srgbClr val="003C71"/>
                </a:solidFill>
              </a:rPr>
              <a:t>Leverage multipart </a:t>
            </a:r>
            <a:r>
              <a:rPr lang="en-US" altLang="zh-CN" dirty="0">
                <a:solidFill>
                  <a:srgbClr val="003C71"/>
                </a:solidFill>
              </a:rPr>
              <a:t>upload (“MPU”) mechanism: </a:t>
            </a:r>
            <a:endParaRPr lang="en-US" altLang="zh-CN" dirty="0" smtClean="0">
              <a:solidFill>
                <a:srgbClr val="003C71"/>
              </a:solidFill>
            </a:endParaRPr>
          </a:p>
          <a:p>
            <a:pPr marL="742950" lvl="1" indent="-285750">
              <a:buFont typeface="Arial" panose="020B0604020202020204" pitchFamily="34" charset="0"/>
              <a:buChar char="•"/>
            </a:pPr>
            <a:r>
              <a:rPr lang="en-US" altLang="zh-CN" sz="1600" dirty="0" smtClean="0">
                <a:solidFill>
                  <a:srgbClr val="003C71"/>
                </a:solidFill>
              </a:rPr>
              <a:t>The </a:t>
            </a:r>
            <a:r>
              <a:rPr lang="en-US" altLang="zh-CN" sz="1600" dirty="0">
                <a:solidFill>
                  <a:srgbClr val="003C71"/>
                </a:solidFill>
              </a:rPr>
              <a:t>individual tasks in a job write their data to S3 as POST operations within multipart uploads, yet do not issue the final POST to complete the </a:t>
            </a:r>
            <a:r>
              <a:rPr lang="en-US" altLang="zh-CN" sz="1600" dirty="0" smtClean="0">
                <a:solidFill>
                  <a:srgbClr val="003C71"/>
                </a:solidFill>
              </a:rPr>
              <a:t>upload, then committed in the job commit process.</a:t>
            </a:r>
          </a:p>
          <a:p>
            <a:pPr marL="742950" lvl="1" indent="-285750">
              <a:buFont typeface="Arial" panose="020B0604020202020204" pitchFamily="34" charset="0"/>
              <a:buChar char="•"/>
            </a:pPr>
            <a:r>
              <a:rPr lang="en-US" altLang="zh-CN" sz="1600" dirty="0">
                <a:solidFill>
                  <a:srgbClr val="003C71"/>
                </a:solidFill>
              </a:rPr>
              <a:t>W/ S3A committer(staging committer), Terasort </a:t>
            </a:r>
            <a:r>
              <a:rPr lang="en-US" altLang="zh-CN" sz="1600" dirty="0" err="1">
                <a:solidFill>
                  <a:srgbClr val="003C71"/>
                </a:solidFill>
              </a:rPr>
              <a:t>1T</a:t>
            </a:r>
            <a:r>
              <a:rPr lang="en-US" altLang="zh-CN" sz="1600" dirty="0">
                <a:solidFill>
                  <a:srgbClr val="003C71"/>
                </a:solidFill>
              </a:rPr>
              <a:t> process time dropped from 5900 sec to 3900 sec. </a:t>
            </a:r>
            <a:r>
              <a:rPr lang="en-US" altLang="zh-CN" sz="1600" dirty="0" err="1">
                <a:solidFill>
                  <a:srgbClr val="003C71"/>
                </a:solidFill>
              </a:rPr>
              <a:t>1.5x</a:t>
            </a:r>
            <a:r>
              <a:rPr lang="en-US" altLang="zh-CN" sz="1600" dirty="0">
                <a:solidFill>
                  <a:srgbClr val="003C71"/>
                </a:solidFill>
              </a:rPr>
              <a:t> performance improved. While still saw 40% performance degradation compared with HDFS.</a:t>
            </a:r>
            <a:endParaRPr lang="zh-CN" altLang="en-US" sz="1600" dirty="0"/>
          </a:p>
          <a:p>
            <a:pPr marL="742950" lvl="1" indent="-285750">
              <a:buFont typeface="Arial" panose="020B0604020202020204" pitchFamily="34" charset="0"/>
              <a:buChar char="•"/>
            </a:pPr>
            <a:endParaRPr lang="en-US" altLang="zh-CN" sz="1200" dirty="0" smtClean="0">
              <a:solidFill>
                <a:srgbClr val="003C71"/>
              </a:solidFill>
            </a:endParaRPr>
          </a:p>
          <a:p>
            <a:endParaRPr lang="zh-CN" altLang="en-US" sz="1400" dirty="0" err="1" smtClean="0">
              <a:solidFill>
                <a:srgbClr val="003C71"/>
              </a:solidFill>
            </a:endParaRPr>
          </a:p>
        </p:txBody>
      </p:sp>
      <p:grpSp>
        <p:nvGrpSpPr>
          <p:cNvPr id="26" name="Group 25"/>
          <p:cNvGrpSpPr/>
          <p:nvPr/>
        </p:nvGrpSpPr>
        <p:grpSpPr>
          <a:xfrm>
            <a:off x="4419082" y="821436"/>
            <a:ext cx="7049977" cy="5162676"/>
            <a:chOff x="4419082" y="786711"/>
            <a:chExt cx="7772918" cy="6303683"/>
          </a:xfrm>
        </p:grpSpPr>
        <p:grpSp>
          <p:nvGrpSpPr>
            <p:cNvPr id="4" name="Group 3"/>
            <p:cNvGrpSpPr/>
            <p:nvPr/>
          </p:nvGrpSpPr>
          <p:grpSpPr>
            <a:xfrm>
              <a:off x="4419082" y="790760"/>
              <a:ext cx="3796748" cy="6223198"/>
              <a:chOff x="287375" y="79649"/>
              <a:chExt cx="3796748" cy="6223198"/>
            </a:xfrm>
          </p:grpSpPr>
          <p:sp>
            <p:nvSpPr>
              <p:cNvPr id="5" name="Rectangle 4"/>
              <p:cNvSpPr/>
              <p:nvPr/>
            </p:nvSpPr>
            <p:spPr>
              <a:xfrm>
                <a:off x="287375" y="79649"/>
                <a:ext cx="3796748" cy="622319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3600" dirty="0">
                  <a:solidFill>
                    <a:schemeClr val="accent5">
                      <a:lumMod val="75000"/>
                    </a:schemeClr>
                  </a:solidFill>
                </a:endParaRPr>
              </a:p>
            </p:txBody>
          </p:sp>
          <p:sp>
            <p:nvSpPr>
              <p:cNvPr id="6" name="Rectangle 5"/>
              <p:cNvSpPr/>
              <p:nvPr/>
            </p:nvSpPr>
            <p:spPr>
              <a:xfrm>
                <a:off x="303981" y="87821"/>
                <a:ext cx="1102526" cy="332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b="1" dirty="0" smtClean="0"/>
                  <a:t>S3A Ceph</a:t>
                </a:r>
                <a:endParaRPr lang="zh-CN" altLang="en-US" sz="1000" b="1" dirty="0"/>
              </a:p>
            </p:txBody>
          </p:sp>
        </p:grpSp>
        <p:pic>
          <p:nvPicPr>
            <p:cNvPr id="7" name="Picture 6"/>
            <p:cNvPicPr>
              <a:picLocks noChangeAspect="1"/>
            </p:cNvPicPr>
            <p:nvPr/>
          </p:nvPicPr>
          <p:blipFill>
            <a:blip r:embed="rId3"/>
            <a:stretch>
              <a:fillRect/>
            </a:stretch>
          </p:blipFill>
          <p:spPr>
            <a:xfrm>
              <a:off x="4458316" y="831605"/>
              <a:ext cx="3596808" cy="2160000"/>
            </a:xfrm>
            <a:prstGeom prst="rect">
              <a:avLst/>
            </a:prstGeom>
          </p:spPr>
        </p:pic>
        <p:grpSp>
          <p:nvGrpSpPr>
            <p:cNvPr id="8" name="Group 7"/>
            <p:cNvGrpSpPr/>
            <p:nvPr/>
          </p:nvGrpSpPr>
          <p:grpSpPr>
            <a:xfrm>
              <a:off x="4905802" y="1191817"/>
              <a:ext cx="3094856" cy="1439575"/>
              <a:chOff x="7836668" y="2570065"/>
              <a:chExt cx="3494488" cy="1439575"/>
            </a:xfrm>
          </p:grpSpPr>
          <p:sp>
            <p:nvSpPr>
              <p:cNvPr id="9" name="TextBox 8"/>
              <p:cNvSpPr txBox="1"/>
              <p:nvPr/>
            </p:nvSpPr>
            <p:spPr>
              <a:xfrm>
                <a:off x="7836668" y="2570065"/>
                <a:ext cx="769901" cy="215444"/>
              </a:xfrm>
              <a:prstGeom prst="rect">
                <a:avLst/>
              </a:prstGeom>
              <a:noFill/>
              <a:ln w="19050">
                <a:noFill/>
              </a:ln>
            </p:spPr>
            <p:txBody>
              <a:bodyPr wrap="square" rtlCol="0">
                <a:spAutoFit/>
              </a:bodyPr>
              <a:lstStyle/>
              <a:p>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Stage 0 - 1</a:t>
                </a:r>
                <a:endParaRPr lang="zh-CN" altLang="en-US" sz="800" dirty="0">
                  <a:latin typeface="Intel Clear" panose="020B0604020203020204" pitchFamily="34" charset="0"/>
                  <a:cs typeface="Intel Clear" panose="020B0604020203020204" pitchFamily="34" charset="0"/>
                </a:endParaRPr>
              </a:p>
            </p:txBody>
          </p:sp>
          <p:sp>
            <p:nvSpPr>
              <p:cNvPr id="10" name="Rectangle 9"/>
              <p:cNvSpPr/>
              <p:nvPr/>
            </p:nvSpPr>
            <p:spPr>
              <a:xfrm>
                <a:off x="7997158" y="2760876"/>
                <a:ext cx="242888" cy="12487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p:cNvSpPr/>
              <p:nvPr/>
            </p:nvSpPr>
            <p:spPr>
              <a:xfrm>
                <a:off x="8240047" y="2760876"/>
                <a:ext cx="3091109" cy="12487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9605662" y="2572451"/>
                <a:ext cx="518091" cy="215444"/>
              </a:xfrm>
              <a:prstGeom prst="rect">
                <a:avLst/>
              </a:prstGeom>
              <a:noFill/>
              <a:ln w="19050">
                <a:noFill/>
              </a:ln>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2</a:t>
                </a:r>
                <a:endParaRPr lang="zh-CN" altLang="en-US" sz="800" dirty="0">
                  <a:latin typeface="Intel Clear" panose="020B0604020203020204" pitchFamily="34" charset="0"/>
                  <a:cs typeface="Intel Clear" panose="020B0604020203020204" pitchFamily="34" charset="0"/>
                </a:endParaRPr>
              </a:p>
            </p:txBody>
          </p:sp>
        </p:grpSp>
        <p:pic>
          <p:nvPicPr>
            <p:cNvPr id="13" name="Picture 12"/>
            <p:cNvPicPr>
              <a:picLocks noChangeAspect="1"/>
            </p:cNvPicPr>
            <p:nvPr/>
          </p:nvPicPr>
          <p:blipFill>
            <a:blip r:embed="rId4"/>
            <a:stretch>
              <a:fillRect/>
            </a:stretch>
          </p:blipFill>
          <p:spPr>
            <a:xfrm>
              <a:off x="4458316" y="4930394"/>
              <a:ext cx="3596808" cy="2160000"/>
            </a:xfrm>
            <a:prstGeom prst="rect">
              <a:avLst/>
            </a:prstGeom>
          </p:spPr>
        </p:pic>
        <p:pic>
          <p:nvPicPr>
            <p:cNvPr id="14" name="Picture 13"/>
            <p:cNvPicPr>
              <a:picLocks noChangeAspect="1"/>
            </p:cNvPicPr>
            <p:nvPr/>
          </p:nvPicPr>
          <p:blipFill>
            <a:blip r:embed="rId5"/>
            <a:stretch>
              <a:fillRect/>
            </a:stretch>
          </p:blipFill>
          <p:spPr>
            <a:xfrm>
              <a:off x="4530185" y="2876237"/>
              <a:ext cx="3592018" cy="2160000"/>
            </a:xfrm>
            <a:prstGeom prst="rect">
              <a:avLst/>
            </a:prstGeom>
          </p:spPr>
        </p:pic>
        <p:grpSp>
          <p:nvGrpSpPr>
            <p:cNvPr id="15" name="Group 14"/>
            <p:cNvGrpSpPr/>
            <p:nvPr/>
          </p:nvGrpSpPr>
          <p:grpSpPr>
            <a:xfrm>
              <a:off x="4896028" y="3253392"/>
              <a:ext cx="3159095" cy="1439575"/>
              <a:chOff x="7836668" y="2570065"/>
              <a:chExt cx="3494488" cy="1439575"/>
            </a:xfrm>
          </p:grpSpPr>
          <p:sp>
            <p:nvSpPr>
              <p:cNvPr id="16" name="TextBox 15"/>
              <p:cNvSpPr txBox="1"/>
              <p:nvPr/>
            </p:nvSpPr>
            <p:spPr>
              <a:xfrm>
                <a:off x="7836668" y="2570065"/>
                <a:ext cx="769901" cy="215444"/>
              </a:xfrm>
              <a:prstGeom prst="rect">
                <a:avLst/>
              </a:prstGeom>
              <a:noFill/>
              <a:ln w="19050">
                <a:noFill/>
              </a:ln>
            </p:spPr>
            <p:txBody>
              <a:bodyPr wrap="square" rtlCol="0">
                <a:spAutoFit/>
              </a:bodyPr>
              <a:lstStyle/>
              <a:p>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Stage 0 - 1</a:t>
                </a:r>
                <a:endParaRPr lang="zh-CN" altLang="en-US" sz="800" dirty="0">
                  <a:latin typeface="Intel Clear" panose="020B0604020203020204" pitchFamily="34" charset="0"/>
                  <a:cs typeface="Intel Clear" panose="020B0604020203020204" pitchFamily="34" charset="0"/>
                </a:endParaRPr>
              </a:p>
            </p:txBody>
          </p:sp>
          <p:sp>
            <p:nvSpPr>
              <p:cNvPr id="17" name="Rectangle 16"/>
              <p:cNvSpPr/>
              <p:nvPr/>
            </p:nvSpPr>
            <p:spPr>
              <a:xfrm>
                <a:off x="7976577" y="2760876"/>
                <a:ext cx="302038" cy="12487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17"/>
              <p:cNvSpPr/>
              <p:nvPr/>
            </p:nvSpPr>
            <p:spPr>
              <a:xfrm>
                <a:off x="8278615" y="2760876"/>
                <a:ext cx="3052541" cy="12487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9605662" y="2572451"/>
                <a:ext cx="518091" cy="215444"/>
              </a:xfrm>
              <a:prstGeom prst="rect">
                <a:avLst/>
              </a:prstGeom>
              <a:noFill/>
              <a:ln w="19050">
                <a:noFill/>
              </a:ln>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2</a:t>
                </a:r>
                <a:endParaRPr lang="zh-CN" altLang="en-US" sz="800" dirty="0">
                  <a:latin typeface="Intel Clear" panose="020B0604020203020204" pitchFamily="34" charset="0"/>
                  <a:cs typeface="Intel Clear" panose="020B0604020203020204" pitchFamily="34" charset="0"/>
                </a:endParaRPr>
              </a:p>
            </p:txBody>
          </p:sp>
        </p:grpSp>
        <p:grpSp>
          <p:nvGrpSpPr>
            <p:cNvPr id="20" name="Group 19"/>
            <p:cNvGrpSpPr/>
            <p:nvPr/>
          </p:nvGrpSpPr>
          <p:grpSpPr>
            <a:xfrm>
              <a:off x="4925008" y="5273664"/>
              <a:ext cx="3159095" cy="1439575"/>
              <a:chOff x="7836668" y="2570065"/>
              <a:chExt cx="3494488" cy="1439575"/>
            </a:xfrm>
          </p:grpSpPr>
          <p:sp>
            <p:nvSpPr>
              <p:cNvPr id="21" name="TextBox 20"/>
              <p:cNvSpPr txBox="1"/>
              <p:nvPr/>
            </p:nvSpPr>
            <p:spPr>
              <a:xfrm>
                <a:off x="7836668" y="2570065"/>
                <a:ext cx="769901" cy="215444"/>
              </a:xfrm>
              <a:prstGeom prst="rect">
                <a:avLst/>
              </a:prstGeom>
              <a:noFill/>
              <a:ln w="19050">
                <a:noFill/>
              </a:ln>
            </p:spPr>
            <p:txBody>
              <a:bodyPr wrap="square" rtlCol="0">
                <a:spAutoFit/>
              </a:bodyPr>
              <a:lstStyle/>
              <a:p>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Stage 0 - 1</a:t>
                </a:r>
                <a:endParaRPr lang="zh-CN" altLang="en-US" sz="800" dirty="0">
                  <a:latin typeface="Intel Clear" panose="020B0604020203020204" pitchFamily="34" charset="0"/>
                  <a:cs typeface="Intel Clear" panose="020B0604020203020204" pitchFamily="34" charset="0"/>
                </a:endParaRPr>
              </a:p>
            </p:txBody>
          </p:sp>
          <p:sp>
            <p:nvSpPr>
              <p:cNvPr id="22" name="Rectangle 21"/>
              <p:cNvSpPr/>
              <p:nvPr/>
            </p:nvSpPr>
            <p:spPr>
              <a:xfrm>
                <a:off x="7976577" y="2760876"/>
                <a:ext cx="302038" cy="12487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2"/>
              <p:cNvSpPr/>
              <p:nvPr/>
            </p:nvSpPr>
            <p:spPr>
              <a:xfrm>
                <a:off x="8278615" y="2760876"/>
                <a:ext cx="3052541" cy="12487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9605662" y="2572451"/>
                <a:ext cx="518091" cy="215444"/>
              </a:xfrm>
              <a:prstGeom prst="rect">
                <a:avLst/>
              </a:prstGeom>
              <a:noFill/>
              <a:ln w="19050">
                <a:noFill/>
              </a:ln>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2</a:t>
                </a:r>
                <a:endParaRPr lang="zh-CN" altLang="en-US" sz="800" dirty="0">
                  <a:latin typeface="Intel Clear" panose="020B0604020203020204" pitchFamily="34" charset="0"/>
                  <a:cs typeface="Intel Clear" panose="020B0604020203020204" pitchFamily="34" charset="0"/>
                </a:endParaRPr>
              </a:p>
            </p:txBody>
          </p:sp>
        </p:grpSp>
        <p:grpSp>
          <p:nvGrpSpPr>
            <p:cNvPr id="27" name="Group 26"/>
            <p:cNvGrpSpPr/>
            <p:nvPr/>
          </p:nvGrpSpPr>
          <p:grpSpPr>
            <a:xfrm>
              <a:off x="8395252" y="786711"/>
              <a:ext cx="3796748" cy="6223198"/>
              <a:chOff x="287375" y="79649"/>
              <a:chExt cx="3796748" cy="6223198"/>
            </a:xfrm>
          </p:grpSpPr>
          <p:sp>
            <p:nvSpPr>
              <p:cNvPr id="28" name="Rectangle 27"/>
              <p:cNvSpPr/>
              <p:nvPr/>
            </p:nvSpPr>
            <p:spPr>
              <a:xfrm>
                <a:off x="287375" y="79649"/>
                <a:ext cx="3796748" cy="622319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3600" dirty="0">
                  <a:solidFill>
                    <a:schemeClr val="accent5">
                      <a:lumMod val="75000"/>
                    </a:schemeClr>
                  </a:solidFill>
                </a:endParaRPr>
              </a:p>
            </p:txBody>
          </p:sp>
          <p:sp>
            <p:nvSpPr>
              <p:cNvPr id="29" name="Rectangle 28"/>
              <p:cNvSpPr/>
              <p:nvPr/>
            </p:nvSpPr>
            <p:spPr>
              <a:xfrm>
                <a:off x="303981" y="87821"/>
                <a:ext cx="1102526" cy="332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b="1" dirty="0" smtClean="0"/>
                  <a:t>S3A Committer</a:t>
                </a:r>
                <a:endParaRPr lang="zh-CN" altLang="en-US" sz="1000" b="1" dirty="0"/>
              </a:p>
            </p:txBody>
          </p:sp>
        </p:grpSp>
        <p:grpSp>
          <p:nvGrpSpPr>
            <p:cNvPr id="49" name="Group 48"/>
            <p:cNvGrpSpPr/>
            <p:nvPr/>
          </p:nvGrpSpPr>
          <p:grpSpPr>
            <a:xfrm>
              <a:off x="8505630" y="988413"/>
              <a:ext cx="3318116" cy="6090037"/>
              <a:chOff x="8202211" y="252918"/>
              <a:chExt cx="3318116" cy="6090037"/>
            </a:xfrm>
          </p:grpSpPr>
          <p:pic>
            <p:nvPicPr>
              <p:cNvPr id="31" name="Picture 30"/>
              <p:cNvPicPr>
                <a:picLocks noChangeAspect="1"/>
              </p:cNvPicPr>
              <p:nvPr/>
            </p:nvPicPr>
            <p:blipFill>
              <a:blip r:embed="rId6"/>
              <a:stretch>
                <a:fillRect/>
              </a:stretch>
            </p:blipFill>
            <p:spPr>
              <a:xfrm>
                <a:off x="8202211" y="252918"/>
                <a:ext cx="3318116" cy="1994400"/>
              </a:xfrm>
              <a:prstGeom prst="rect">
                <a:avLst/>
              </a:prstGeom>
            </p:spPr>
          </p:pic>
          <p:pic>
            <p:nvPicPr>
              <p:cNvPr id="32" name="Picture 31"/>
              <p:cNvPicPr>
                <a:picLocks noChangeAspect="1"/>
              </p:cNvPicPr>
              <p:nvPr/>
            </p:nvPicPr>
            <p:blipFill>
              <a:blip r:embed="rId7"/>
              <a:stretch>
                <a:fillRect/>
              </a:stretch>
            </p:blipFill>
            <p:spPr>
              <a:xfrm>
                <a:off x="8202211" y="2287547"/>
                <a:ext cx="3318116" cy="1994400"/>
              </a:xfrm>
              <a:prstGeom prst="rect">
                <a:avLst/>
              </a:prstGeom>
            </p:spPr>
          </p:pic>
          <p:pic>
            <p:nvPicPr>
              <p:cNvPr id="33" name="Picture 32"/>
              <p:cNvPicPr>
                <a:picLocks noChangeAspect="1"/>
              </p:cNvPicPr>
              <p:nvPr/>
            </p:nvPicPr>
            <p:blipFill>
              <a:blip r:embed="rId8"/>
              <a:stretch>
                <a:fillRect/>
              </a:stretch>
            </p:blipFill>
            <p:spPr>
              <a:xfrm>
                <a:off x="8202211" y="4348555"/>
                <a:ext cx="3318116" cy="1994400"/>
              </a:xfrm>
              <a:prstGeom prst="rect">
                <a:avLst/>
              </a:prstGeom>
            </p:spPr>
          </p:pic>
          <p:sp>
            <p:nvSpPr>
              <p:cNvPr id="34" name="TextBox 33"/>
              <p:cNvSpPr txBox="1"/>
              <p:nvPr/>
            </p:nvSpPr>
            <p:spPr>
              <a:xfrm>
                <a:off x="8653749" y="447790"/>
                <a:ext cx="518091" cy="215444"/>
              </a:xfrm>
              <a:prstGeom prst="rect">
                <a:avLst/>
              </a:prstGeom>
              <a:noFill/>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a:t>
                </a:r>
                <a:r>
                  <a:rPr lang="en-US" altLang="zh-CN" sz="800" dirty="0">
                    <a:latin typeface="Intel Clear" panose="020B0604020203020204" pitchFamily="34" charset="0"/>
                    <a:ea typeface="Intel Clear" panose="020B0604020203020204" pitchFamily="34" charset="0"/>
                    <a:cs typeface="Intel Clear" panose="020B0604020203020204" pitchFamily="34" charset="0"/>
                  </a:rPr>
                  <a:t>1</a:t>
                </a:r>
                <a:endParaRPr lang="zh-CN" altLang="en-US" sz="800" dirty="0">
                  <a:latin typeface="Intel Clear" panose="020B0604020203020204" pitchFamily="34" charset="0"/>
                  <a:cs typeface="Intel Clear" panose="020B0604020203020204" pitchFamily="34" charset="0"/>
                </a:endParaRPr>
              </a:p>
            </p:txBody>
          </p:sp>
          <p:sp>
            <p:nvSpPr>
              <p:cNvPr id="35" name="Rectangle 34"/>
              <p:cNvSpPr/>
              <p:nvPr/>
            </p:nvSpPr>
            <p:spPr>
              <a:xfrm flipH="1">
                <a:off x="8678234" y="649265"/>
                <a:ext cx="47626" cy="1248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35"/>
              <p:cNvSpPr/>
              <p:nvPr/>
            </p:nvSpPr>
            <p:spPr>
              <a:xfrm>
                <a:off x="8725860" y="649266"/>
                <a:ext cx="373870" cy="12487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36"/>
              <p:cNvSpPr/>
              <p:nvPr/>
            </p:nvSpPr>
            <p:spPr>
              <a:xfrm>
                <a:off x="9099731" y="649266"/>
                <a:ext cx="2343996" cy="12487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10275052" y="460841"/>
                <a:ext cx="518091" cy="215444"/>
              </a:xfrm>
              <a:prstGeom prst="rect">
                <a:avLst/>
              </a:prstGeom>
              <a:noFill/>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2</a:t>
                </a:r>
                <a:endParaRPr lang="zh-CN" altLang="en-US" sz="800" dirty="0">
                  <a:latin typeface="Intel Clear" panose="020B0604020203020204" pitchFamily="34" charset="0"/>
                  <a:cs typeface="Intel Clear" panose="020B0604020203020204" pitchFamily="34" charset="0"/>
                </a:endParaRPr>
              </a:p>
            </p:txBody>
          </p:sp>
          <p:sp>
            <p:nvSpPr>
              <p:cNvPr id="39" name="TextBox 38"/>
              <p:cNvSpPr txBox="1"/>
              <p:nvPr/>
            </p:nvSpPr>
            <p:spPr>
              <a:xfrm>
                <a:off x="8707616" y="2482419"/>
                <a:ext cx="518091" cy="215444"/>
              </a:xfrm>
              <a:prstGeom prst="rect">
                <a:avLst/>
              </a:prstGeom>
              <a:noFill/>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a:t>
                </a:r>
                <a:r>
                  <a:rPr lang="en-US" altLang="zh-CN" sz="800" dirty="0">
                    <a:latin typeface="Intel Clear" panose="020B0604020203020204" pitchFamily="34" charset="0"/>
                    <a:ea typeface="Intel Clear" panose="020B0604020203020204" pitchFamily="34" charset="0"/>
                    <a:cs typeface="Intel Clear" panose="020B0604020203020204" pitchFamily="34" charset="0"/>
                  </a:rPr>
                  <a:t>1</a:t>
                </a:r>
                <a:endParaRPr lang="zh-CN" altLang="en-US" sz="800" dirty="0">
                  <a:latin typeface="Intel Clear" panose="020B0604020203020204" pitchFamily="34" charset="0"/>
                  <a:cs typeface="Intel Clear" panose="020B0604020203020204" pitchFamily="34" charset="0"/>
                </a:endParaRPr>
              </a:p>
            </p:txBody>
          </p:sp>
          <p:sp>
            <p:nvSpPr>
              <p:cNvPr id="40" name="Rectangle 39"/>
              <p:cNvSpPr/>
              <p:nvPr/>
            </p:nvSpPr>
            <p:spPr>
              <a:xfrm flipH="1">
                <a:off x="8732101" y="2683894"/>
                <a:ext cx="47626" cy="1248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40"/>
              <p:cNvSpPr/>
              <p:nvPr/>
            </p:nvSpPr>
            <p:spPr>
              <a:xfrm>
                <a:off x="8779727" y="2683895"/>
                <a:ext cx="292207" cy="12487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Rectangle 41"/>
              <p:cNvSpPr/>
              <p:nvPr/>
            </p:nvSpPr>
            <p:spPr>
              <a:xfrm>
                <a:off x="9071934" y="2683895"/>
                <a:ext cx="2397125" cy="12487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10328919" y="2495470"/>
                <a:ext cx="518091" cy="215444"/>
              </a:xfrm>
              <a:prstGeom prst="rect">
                <a:avLst/>
              </a:prstGeom>
              <a:noFill/>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2</a:t>
                </a:r>
                <a:endParaRPr lang="zh-CN" altLang="en-US" sz="800" dirty="0">
                  <a:latin typeface="Intel Clear" panose="020B0604020203020204" pitchFamily="34" charset="0"/>
                  <a:cs typeface="Intel Clear" panose="020B0604020203020204" pitchFamily="34" charset="0"/>
                </a:endParaRPr>
              </a:p>
            </p:txBody>
          </p:sp>
          <p:sp>
            <p:nvSpPr>
              <p:cNvPr id="44" name="TextBox 43"/>
              <p:cNvSpPr txBox="1"/>
              <p:nvPr/>
            </p:nvSpPr>
            <p:spPr>
              <a:xfrm>
                <a:off x="8682284" y="4547686"/>
                <a:ext cx="518091" cy="215444"/>
              </a:xfrm>
              <a:prstGeom prst="rect">
                <a:avLst/>
              </a:prstGeom>
              <a:noFill/>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a:t>
                </a:r>
                <a:r>
                  <a:rPr lang="en-US" altLang="zh-CN" sz="800" dirty="0">
                    <a:latin typeface="Intel Clear" panose="020B0604020203020204" pitchFamily="34" charset="0"/>
                    <a:ea typeface="Intel Clear" panose="020B0604020203020204" pitchFamily="34" charset="0"/>
                    <a:cs typeface="Intel Clear" panose="020B0604020203020204" pitchFamily="34" charset="0"/>
                  </a:rPr>
                  <a:t>1</a:t>
                </a:r>
                <a:endParaRPr lang="zh-CN" altLang="en-US" sz="800" dirty="0">
                  <a:latin typeface="Intel Clear" panose="020B0604020203020204" pitchFamily="34" charset="0"/>
                  <a:cs typeface="Intel Clear" panose="020B0604020203020204" pitchFamily="34" charset="0"/>
                </a:endParaRPr>
              </a:p>
            </p:txBody>
          </p:sp>
          <p:sp>
            <p:nvSpPr>
              <p:cNvPr id="45" name="Rectangle 44"/>
              <p:cNvSpPr/>
              <p:nvPr/>
            </p:nvSpPr>
            <p:spPr>
              <a:xfrm flipH="1">
                <a:off x="8706769" y="4749161"/>
                <a:ext cx="47626" cy="1248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Rectangle 45"/>
              <p:cNvSpPr/>
              <p:nvPr/>
            </p:nvSpPr>
            <p:spPr>
              <a:xfrm>
                <a:off x="8754395" y="4749162"/>
                <a:ext cx="470465" cy="12487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Rectangle 46"/>
              <p:cNvSpPr/>
              <p:nvPr/>
            </p:nvSpPr>
            <p:spPr>
              <a:xfrm>
                <a:off x="9224860" y="4749162"/>
                <a:ext cx="2218867" cy="12487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10303587" y="4560737"/>
                <a:ext cx="518091" cy="215444"/>
              </a:xfrm>
              <a:prstGeom prst="rect">
                <a:avLst/>
              </a:prstGeom>
              <a:noFill/>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2</a:t>
                </a:r>
                <a:endParaRPr lang="zh-CN" altLang="en-US" sz="800" dirty="0">
                  <a:latin typeface="Intel Clear" panose="020B0604020203020204" pitchFamily="34" charset="0"/>
                  <a:cs typeface="Intel Clear" panose="020B0604020203020204" pitchFamily="34" charset="0"/>
                </a:endParaRPr>
              </a:p>
            </p:txBody>
          </p:sp>
        </p:grpSp>
        <p:sp>
          <p:nvSpPr>
            <p:cNvPr id="30" name="Right Arrow 29"/>
            <p:cNvSpPr/>
            <p:nvPr/>
          </p:nvSpPr>
          <p:spPr>
            <a:xfrm>
              <a:off x="7196318" y="5719343"/>
              <a:ext cx="1711547" cy="1110988"/>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400" dirty="0" smtClean="0">
                  <a:solidFill>
                    <a:srgbClr val="FF0000"/>
                  </a:solidFill>
                </a:rPr>
                <a:t>1.5x improved</a:t>
              </a:r>
              <a:endParaRPr lang="zh-CN" altLang="en-US" sz="1400" dirty="0">
                <a:solidFill>
                  <a:srgbClr val="FF0000"/>
                </a:solidFill>
              </a:endParaRPr>
            </a:p>
          </p:txBody>
        </p:sp>
        <p:sp>
          <p:nvSpPr>
            <p:cNvPr id="25" name="Rectangular Callout 24"/>
            <p:cNvSpPr/>
            <p:nvPr/>
          </p:nvSpPr>
          <p:spPr>
            <a:xfrm>
              <a:off x="6931335" y="1392800"/>
              <a:ext cx="1333550" cy="205272"/>
            </a:xfrm>
            <a:prstGeom prst="wedgeRectCallout">
              <a:avLst>
                <a:gd name="adj1" fmla="val 124469"/>
                <a:gd name="adj2" fmla="val 3982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sz="900" dirty="0" smtClean="0">
                  <a:solidFill>
                    <a:schemeClr val="bg1"/>
                  </a:solidFill>
                </a:rPr>
                <a:t>No read at stage 2</a:t>
              </a:r>
            </a:p>
          </p:txBody>
        </p:sp>
      </p:grpSp>
      <p:sp>
        <p:nvSpPr>
          <p:cNvPr id="3" name="Slide Number Placeholder 2"/>
          <p:cNvSpPr>
            <a:spLocks noGrp="1"/>
          </p:cNvSpPr>
          <p:nvPr>
            <p:ph type="sldNum" sz="quarter" idx="12"/>
          </p:nvPr>
        </p:nvSpPr>
        <p:spPr/>
        <p:txBody>
          <a:bodyPr/>
          <a:lstStyle/>
          <a:p>
            <a:fld id="{7779D59F-251B-4FC9-B41D-9A178CAF7BF3}" type="slidenum">
              <a:rPr lang="en-US" smtClean="0">
                <a:solidFill>
                  <a:prstClr val="white"/>
                </a:solidFill>
              </a:rPr>
              <a:pPr/>
              <a:t>14</a:t>
            </a:fld>
            <a:endParaRPr lang="en-US">
              <a:solidFill>
                <a:prstClr val="white"/>
              </a:solidFill>
            </a:endParaRPr>
          </a:p>
        </p:txBody>
      </p:sp>
    </p:spTree>
    <p:extLst>
      <p:ext uri="{BB962C8B-B14F-4D97-AF65-F5344CB8AC3E}">
        <p14:creationId xmlns:p14="http://schemas.microsoft.com/office/powerpoint/2010/main" val="1899531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Box 118"/>
          <p:cNvSpPr txBox="1"/>
          <p:nvPr/>
        </p:nvSpPr>
        <p:spPr>
          <a:xfrm>
            <a:off x="7487924" y="6441978"/>
            <a:ext cx="1934219" cy="261629"/>
          </a:xfrm>
          <a:prstGeom prst="rect">
            <a:avLst/>
          </a:prstGeom>
          <a:noFill/>
        </p:spPr>
        <p:txBody>
          <a:bodyPr vert="horz" wrap="square" lIns="0" tIns="0" rIns="0" bIns="0" rtlCol="0">
            <a:noAutofit/>
          </a:bodyPr>
          <a:lstStyle/>
          <a:p>
            <a:r>
              <a:rPr lang="en-US" sz="933" dirty="0">
                <a:solidFill>
                  <a:schemeClr val="bg1">
                    <a:lumMod val="75000"/>
                  </a:schemeClr>
                </a:solidFill>
                <a:latin typeface="Intel Clear" panose="020B0604020203020204" pitchFamily="34" charset="0"/>
                <a:ea typeface="Intel Clear" panose="020B0604020203020204" pitchFamily="34" charset="0"/>
                <a:cs typeface="Intel Clear" panose="020B0604020203020204" pitchFamily="34" charset="0"/>
              </a:rPr>
              <a:t>*Other names and brands may be claimed as the property of others.</a:t>
            </a:r>
          </a:p>
        </p:txBody>
      </p:sp>
      <p:sp>
        <p:nvSpPr>
          <p:cNvPr id="3" name="Slide Number Placeholder 2"/>
          <p:cNvSpPr>
            <a:spLocks noGrp="1"/>
          </p:cNvSpPr>
          <p:nvPr>
            <p:ph type="sldNum" sz="quarter" idx="12"/>
          </p:nvPr>
        </p:nvSpPr>
        <p:spPr/>
        <p:txBody>
          <a:bodyPr/>
          <a:lstStyle/>
          <a:p>
            <a:fld id="{23DA1535-9662-4DA1-90E6-99F9E40A23BB}" type="slidenum">
              <a:rPr lang="en-US" smtClean="0"/>
              <a:t>15</a:t>
            </a:fld>
            <a:endParaRPr lang="en-US"/>
          </a:p>
        </p:txBody>
      </p:sp>
      <p:sp>
        <p:nvSpPr>
          <p:cNvPr id="5" name="Title 4"/>
          <p:cNvSpPr>
            <a:spLocks noGrp="1"/>
          </p:cNvSpPr>
          <p:nvPr>
            <p:ph type="title"/>
          </p:nvPr>
        </p:nvSpPr>
        <p:spPr/>
        <p:txBody>
          <a:bodyPr/>
          <a:lstStyle/>
          <a:p>
            <a:r>
              <a:rPr lang="en-US" altLang="zh-CN" dirty="0" smtClean="0"/>
              <a:t>Performance gaps: System configurations</a:t>
            </a:r>
            <a:endParaRPr lang="en-US" dirty="0"/>
          </a:p>
        </p:txBody>
      </p:sp>
      <p:sp>
        <p:nvSpPr>
          <p:cNvPr id="59" name="Rectangle 58"/>
          <p:cNvSpPr/>
          <p:nvPr/>
        </p:nvSpPr>
        <p:spPr>
          <a:xfrm>
            <a:off x="9221688" y="1201362"/>
            <a:ext cx="2846278" cy="2139965"/>
          </a:xfrm>
          <a:prstGeom prst="rect">
            <a:avLst/>
          </a:prstGeom>
          <a:solidFill>
            <a:schemeClr val="accent2">
              <a:lumMod val="60000"/>
              <a:lumOff val="40000"/>
            </a:schemeClr>
          </a:solidFill>
          <a:ln w="12700" cap="flat" cmpd="sng" algn="ctr">
            <a:solidFill>
              <a:schemeClr val="tx2"/>
            </a:solidFill>
            <a:prstDash val="solid"/>
          </a:ln>
          <a:effectLst>
            <a:outerShdw blurRad="50800" dist="38100" dir="2700000" algn="tl" rotWithShape="0">
              <a:prstClr val="black">
                <a:alpha val="40000"/>
              </a:prstClr>
            </a:outerShdw>
          </a:effectLst>
        </p:spPr>
        <p:txBody>
          <a:bodyPr rtlCol="0" anchor="ctr"/>
          <a:lstStyle/>
          <a:p>
            <a:pPr algn="ctr" defTabSz="1219140"/>
            <a:r>
              <a:rPr lang="en-US" altLang="zh-CN" sz="2000" b="1"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5x</a:t>
            </a:r>
            <a:r>
              <a:rPr lang="en-US" altLang="zh-CN" sz="20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Compute Node</a:t>
            </a:r>
          </a:p>
          <a:p>
            <a:pPr defTabSz="1219140"/>
            <a:r>
              <a:rPr lang="pt-BR" altLang="zh-CN" sz="11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Hardware:</a:t>
            </a:r>
          </a:p>
          <a:p>
            <a:pPr marL="285750" indent="-285750" defTabSz="1219140">
              <a:buFont typeface="Arial" panose="020B0604020202020204" pitchFamily="34" charset="0"/>
              <a:buChar char="•"/>
            </a:pP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ntel</a:t>
            </a: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Xeon™ processor  Gold 6140 @ </a:t>
            </a: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2.3GHz, 384GB Memory</a:t>
            </a:r>
          </a:p>
          <a:p>
            <a:pPr marL="285750" indent="-285750" defTabSz="1219140">
              <a:buFont typeface="Arial" panose="020B0604020202020204" pitchFamily="34" charset="0"/>
              <a:buChar char="•"/>
            </a:pP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82599 </a:t>
            </a: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10Gb NIC</a:t>
            </a:r>
          </a:p>
          <a:p>
            <a:pPr marL="285750" indent="-285750" defTabSz="1219140">
              <a:buFont typeface="Arial" panose="020B0604020202020204" pitchFamily="34" charset="0"/>
              <a:buChar char="•"/>
            </a:pPr>
            <a:r>
              <a:rPr lang="pt-BR" altLang="zh-CN" sz="1100" kern="0" dirty="0">
                <a:solidFill>
                  <a:srgbClr val="002060"/>
                </a:solidFill>
                <a:latin typeface="Intel Clear" panose="020B0604020203020204" pitchFamily="34" charset="0"/>
                <a:ea typeface="Intel Clear" panose="020B0604020203020204" pitchFamily="34" charset="0"/>
                <a:cs typeface="Intel Clear" panose="020B0604020203020204" pitchFamily="34" charset="0"/>
              </a:rPr>
              <a:t>5x P4500 </a:t>
            </a:r>
            <a:r>
              <a:rPr lang="pt-BR" altLang="zh-CN" sz="1100" kern="0" dirty="0" smtClean="0">
                <a:solidFill>
                  <a:srgbClr val="002060"/>
                </a:solidFill>
                <a:latin typeface="Intel Clear" panose="020B0604020203020204" pitchFamily="34" charset="0"/>
                <a:ea typeface="Intel Clear" panose="020B0604020203020204" pitchFamily="34" charset="0"/>
                <a:cs typeface="Intel Clear" panose="020B0604020203020204" pitchFamily="34" charset="0"/>
              </a:rPr>
              <a:t>SSD </a:t>
            </a:r>
            <a:r>
              <a:rPr lang="pt-BR" altLang="zh-CN" sz="1100" kern="0" dirty="0">
                <a:solidFill>
                  <a:srgbClr val="002060"/>
                </a:solidFill>
                <a:latin typeface="Intel Clear" panose="020B0604020203020204" pitchFamily="34" charset="0"/>
                <a:ea typeface="Intel Clear" panose="020B0604020203020204" pitchFamily="34" charset="0"/>
                <a:cs typeface="Intel Clear" panose="020B0604020203020204" pitchFamily="34" charset="0"/>
              </a:rPr>
              <a:t>(2 for </a:t>
            </a:r>
            <a:r>
              <a:rPr lang="pt-BR" altLang="zh-CN" sz="1100" kern="0" dirty="0" smtClean="0">
                <a:solidFill>
                  <a:srgbClr val="002060"/>
                </a:solidFill>
                <a:latin typeface="Intel Clear" panose="020B0604020203020204" pitchFamily="34" charset="0"/>
                <a:ea typeface="Intel Clear" panose="020B0604020203020204" pitchFamily="34" charset="0"/>
                <a:cs typeface="Intel Clear" panose="020B0604020203020204" pitchFamily="34" charset="0"/>
              </a:rPr>
              <a:t>spark-shuffle)</a:t>
            </a:r>
            <a:endParaRPr lang="pt-BR" altLang="zh-CN" sz="1100" kern="0" dirty="0">
              <a:solidFill>
                <a:srgbClr val="002060"/>
              </a:solidFill>
              <a:latin typeface="Intel Clear" panose="020B0604020203020204" pitchFamily="34" charset="0"/>
              <a:ea typeface="Intel Clear" panose="020B0604020203020204" pitchFamily="34" charset="0"/>
              <a:cs typeface="Intel Clear" panose="020B0604020203020204" pitchFamily="34" charset="0"/>
            </a:endParaRPr>
          </a:p>
          <a:p>
            <a:pPr defTabSz="1219140"/>
            <a:r>
              <a:rPr lang="pt-BR" altLang="zh-CN" sz="11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Software</a:t>
            </a:r>
            <a:r>
              <a:rPr lang="pt-BR" altLang="zh-CN" sz="11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a:t>
            </a: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2.8.1</a:t>
            </a: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Spark </a:t>
            </a: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2.2.0</a:t>
            </a: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Hive 2.2.1</a:t>
            </a:r>
          </a:p>
          <a:p>
            <a:pPr marL="171450" indent="-171450" defTabSz="1219140">
              <a:buFont typeface="Arial" panose="020B0604020202020204" pitchFamily="34" charset="0"/>
              <a:buChar char="•"/>
            </a:pP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RHEL7.3 </a:t>
            </a: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60" name="Rectangle 59"/>
          <p:cNvSpPr/>
          <p:nvPr/>
        </p:nvSpPr>
        <p:spPr>
          <a:xfrm>
            <a:off x="9212623" y="3471532"/>
            <a:ext cx="2855343" cy="2578748"/>
          </a:xfrm>
          <a:prstGeom prst="rect">
            <a:avLst/>
          </a:prstGeom>
          <a:solidFill>
            <a:srgbClr val="A6CAE1">
              <a:lumMod val="75000"/>
            </a:srgbClr>
          </a:solidFill>
          <a:ln w="6350" cap="flat" cmpd="sng" algn="ctr">
            <a:solidFill>
              <a:schemeClr val="tx2"/>
            </a:solidFill>
            <a:prstDash val="solid"/>
          </a:ln>
          <a:effectLst>
            <a:outerShdw blurRad="50800" dist="38100" dir="2700000" algn="tl" rotWithShape="0">
              <a:prstClr val="black">
                <a:alpha val="40000"/>
              </a:prstClr>
            </a:outerShdw>
          </a:effectLst>
        </p:spPr>
        <p:txBody>
          <a:bodyPr rtlCol="0" anchor="ctr"/>
          <a:lstStyle/>
          <a:p>
            <a:pPr algn="ctr" defTabSz="1219140"/>
            <a:r>
              <a:rPr lang="en-US" altLang="zh-CN" sz="20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5x Storage </a:t>
            </a:r>
            <a:r>
              <a:rPr lang="en-US" altLang="zh-CN" sz="20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Node </a:t>
            </a:r>
            <a:endParaRPr lang="en-US" altLang="zh-CN" sz="20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defTabSz="1219140"/>
            <a:endParaRPr lang="en-US"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Intel(R) Xeon(R) CPU Gold 6140 @ </a:t>
            </a: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2.30GHz, 192GB </a:t>
            </a:r>
            <a:r>
              <a:rPr lang="en-US"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Memory</a:t>
            </a: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2x 82599 10Gb NIC </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7x 1TB </a:t>
            </a: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HDD for Ceph bluestore or HDFS namenode and datanode</a:t>
            </a: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defTabSz="1219140"/>
            <a:r>
              <a:rPr lang="pt-BR" altLang="zh-CN" sz="11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Software</a:t>
            </a:r>
            <a:r>
              <a:rPr lang="pt-BR" altLang="zh-CN" sz="11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2.8.1</a:t>
            </a:r>
          </a:p>
          <a:p>
            <a:pPr marL="171450" indent="-171450" defTabSz="1219140">
              <a:buFont typeface="Arial" panose="020B0604020202020204" pitchFamily="34" charset="0"/>
              <a:buChar char="•"/>
            </a:pP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Ceph 12.2.7</a:t>
            </a: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RHEL7.3 </a:t>
            </a:r>
          </a:p>
          <a:p>
            <a:pPr marL="171450" indent="-171450" defTabSz="1219140">
              <a:buFont typeface="Arial" panose="020B0604020202020204" pitchFamily="34" charset="0"/>
              <a:buChar char="•"/>
            </a:pP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cxnSp>
        <p:nvCxnSpPr>
          <p:cNvPr id="62" name="Straight Connector 61"/>
          <p:cNvCxnSpPr/>
          <p:nvPr/>
        </p:nvCxnSpPr>
        <p:spPr>
          <a:xfrm flipV="1">
            <a:off x="1744235" y="2401507"/>
            <a:ext cx="7863" cy="1118702"/>
          </a:xfrm>
          <a:prstGeom prst="line">
            <a:avLst/>
          </a:prstGeom>
          <a:noFill/>
          <a:ln w="76200" cap="flat" cmpd="sng" algn="ctr">
            <a:solidFill>
              <a:srgbClr val="00B050"/>
            </a:solidFill>
            <a:prstDash val="solid"/>
          </a:ln>
          <a:effectLst/>
        </p:spPr>
      </p:cxnSp>
      <p:sp>
        <p:nvSpPr>
          <p:cNvPr id="63" name="Rectangle 62"/>
          <p:cNvSpPr/>
          <p:nvPr/>
        </p:nvSpPr>
        <p:spPr>
          <a:xfrm>
            <a:off x="126106" y="4606063"/>
            <a:ext cx="1756322" cy="1444217"/>
          </a:xfrm>
          <a:prstGeom prst="rect">
            <a:avLst/>
          </a:prstGeom>
          <a:solidFill>
            <a:srgbClr val="A6CAE1">
              <a:lumMod val="75000"/>
            </a:srgbClr>
          </a:solidFill>
          <a:ln w="25400" cap="flat" cmpd="sng" algn="ctr">
            <a:noFill/>
            <a:prstDash val="solid"/>
          </a:ln>
          <a:effectLst/>
        </p:spPr>
        <p:txBody>
          <a:bodyPr rtlCol="0" anchor="ctr"/>
          <a:lstStyle/>
          <a:p>
            <a:pPr algn="ctr" defTabSz="1219140">
              <a:defRPr/>
            </a:pPr>
            <a:endParaRPr lang="en-US" altLang="zh-CN" sz="1400"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grpSp>
        <p:nvGrpSpPr>
          <p:cNvPr id="64" name="Group 63"/>
          <p:cNvGrpSpPr/>
          <p:nvPr/>
        </p:nvGrpSpPr>
        <p:grpSpPr>
          <a:xfrm>
            <a:off x="241000" y="5770394"/>
            <a:ext cx="1515672" cy="235316"/>
            <a:chOff x="513788" y="5695860"/>
            <a:chExt cx="1515672" cy="235316"/>
          </a:xfrm>
        </p:grpSpPr>
        <p:sp>
          <p:nvSpPr>
            <p:cNvPr id="65" name="Rounded Rectangle 64"/>
            <p:cNvSpPr/>
            <p:nvPr/>
          </p:nvSpPr>
          <p:spPr>
            <a:xfrm>
              <a:off x="513788" y="5695860"/>
              <a:ext cx="543766"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70" name="Rounded Rectangle 69"/>
            <p:cNvSpPr/>
            <p:nvPr/>
          </p:nvSpPr>
          <p:spPr>
            <a:xfrm>
              <a:off x="1502661" y="5695860"/>
              <a:ext cx="526799"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71" name="Rounded Rectangle 70"/>
            <p:cNvSpPr/>
            <p:nvPr/>
          </p:nvSpPr>
          <p:spPr>
            <a:xfrm>
              <a:off x="1096453" y="5695860"/>
              <a:ext cx="369127"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latin typeface="Intel Clear" panose="020B0604020203020204" pitchFamily="34" charset="0"/>
                  <a:ea typeface="Intel Clear" panose="020B0604020203020204" pitchFamily="34" charset="0"/>
                  <a:cs typeface="Intel Clear" panose="020B0604020203020204" pitchFamily="34" charset="0"/>
                </a:rPr>
                <a:t>…</a:t>
              </a:r>
            </a:p>
          </p:txBody>
        </p:sp>
      </p:grpSp>
      <p:cxnSp>
        <p:nvCxnSpPr>
          <p:cNvPr id="72" name="Straight Connector 71"/>
          <p:cNvCxnSpPr/>
          <p:nvPr/>
        </p:nvCxnSpPr>
        <p:spPr>
          <a:xfrm flipV="1">
            <a:off x="3118961" y="2394829"/>
            <a:ext cx="15218" cy="1125380"/>
          </a:xfrm>
          <a:prstGeom prst="line">
            <a:avLst/>
          </a:prstGeom>
          <a:noFill/>
          <a:ln w="76200" cap="flat" cmpd="sng" algn="ctr">
            <a:solidFill>
              <a:srgbClr val="00B050"/>
            </a:solidFill>
            <a:prstDash val="solid"/>
          </a:ln>
          <a:effectLst/>
        </p:spPr>
      </p:cxnSp>
      <p:cxnSp>
        <p:nvCxnSpPr>
          <p:cNvPr id="73" name="Straight Connector 72"/>
          <p:cNvCxnSpPr/>
          <p:nvPr/>
        </p:nvCxnSpPr>
        <p:spPr>
          <a:xfrm flipV="1">
            <a:off x="7558565" y="2394828"/>
            <a:ext cx="10693" cy="1125381"/>
          </a:xfrm>
          <a:prstGeom prst="line">
            <a:avLst/>
          </a:prstGeom>
          <a:noFill/>
          <a:ln w="76200" cap="flat" cmpd="sng" algn="ctr">
            <a:solidFill>
              <a:srgbClr val="00B050"/>
            </a:solidFill>
            <a:prstDash val="solid"/>
          </a:ln>
          <a:effectLst/>
        </p:spPr>
      </p:cxnSp>
      <p:cxnSp>
        <p:nvCxnSpPr>
          <p:cNvPr id="74" name="Straight Connector 73"/>
          <p:cNvCxnSpPr/>
          <p:nvPr/>
        </p:nvCxnSpPr>
        <p:spPr>
          <a:xfrm flipH="1" flipV="1">
            <a:off x="4647706" y="2413295"/>
            <a:ext cx="19344" cy="1210219"/>
          </a:xfrm>
          <a:prstGeom prst="line">
            <a:avLst/>
          </a:prstGeom>
          <a:noFill/>
          <a:ln w="76200" cap="flat" cmpd="sng" algn="ctr">
            <a:solidFill>
              <a:srgbClr val="00B050"/>
            </a:solidFill>
            <a:prstDash val="solid"/>
          </a:ln>
          <a:effectLst/>
        </p:spPr>
      </p:cxnSp>
      <p:cxnSp>
        <p:nvCxnSpPr>
          <p:cNvPr id="75" name="Straight Connector 74"/>
          <p:cNvCxnSpPr/>
          <p:nvPr/>
        </p:nvCxnSpPr>
        <p:spPr>
          <a:xfrm flipH="1" flipV="1">
            <a:off x="6067023" y="2419595"/>
            <a:ext cx="2085" cy="1143369"/>
          </a:xfrm>
          <a:prstGeom prst="line">
            <a:avLst/>
          </a:prstGeom>
          <a:noFill/>
          <a:ln w="76200" cap="flat" cmpd="sng" algn="ctr">
            <a:solidFill>
              <a:srgbClr val="00B050"/>
            </a:solidFill>
            <a:prstDash val="solid"/>
          </a:ln>
          <a:effectLst/>
        </p:spPr>
      </p:cxnSp>
      <p:cxnSp>
        <p:nvCxnSpPr>
          <p:cNvPr id="76" name="Straight Connector 75"/>
          <p:cNvCxnSpPr/>
          <p:nvPr/>
        </p:nvCxnSpPr>
        <p:spPr>
          <a:xfrm flipH="1">
            <a:off x="4633326" y="3665744"/>
            <a:ext cx="3742" cy="953097"/>
          </a:xfrm>
          <a:prstGeom prst="line">
            <a:avLst/>
          </a:prstGeom>
          <a:noFill/>
          <a:ln w="76200" cap="flat" cmpd="sng" algn="ctr">
            <a:solidFill>
              <a:srgbClr val="00B050"/>
            </a:solidFill>
            <a:prstDash val="solid"/>
          </a:ln>
          <a:effectLst/>
        </p:spPr>
      </p:cxnSp>
      <p:cxnSp>
        <p:nvCxnSpPr>
          <p:cNvPr id="77" name="Straight Connector 76"/>
          <p:cNvCxnSpPr/>
          <p:nvPr/>
        </p:nvCxnSpPr>
        <p:spPr>
          <a:xfrm flipH="1">
            <a:off x="4866625" y="3665744"/>
            <a:ext cx="211" cy="980267"/>
          </a:xfrm>
          <a:prstGeom prst="line">
            <a:avLst/>
          </a:prstGeom>
          <a:noFill/>
          <a:ln w="76200" cap="flat" cmpd="sng" algn="ctr">
            <a:solidFill>
              <a:srgbClr val="00B050"/>
            </a:solidFill>
            <a:prstDash val="solid"/>
          </a:ln>
          <a:effectLst/>
        </p:spPr>
      </p:cxnSp>
      <p:cxnSp>
        <p:nvCxnSpPr>
          <p:cNvPr id="78" name="Straight Connector 77"/>
          <p:cNvCxnSpPr/>
          <p:nvPr/>
        </p:nvCxnSpPr>
        <p:spPr>
          <a:xfrm flipH="1">
            <a:off x="5975545" y="3674923"/>
            <a:ext cx="3742" cy="953097"/>
          </a:xfrm>
          <a:prstGeom prst="line">
            <a:avLst/>
          </a:prstGeom>
          <a:noFill/>
          <a:ln w="76200" cap="flat" cmpd="sng" algn="ctr">
            <a:solidFill>
              <a:srgbClr val="00B050"/>
            </a:solidFill>
            <a:prstDash val="solid"/>
          </a:ln>
          <a:effectLst/>
        </p:spPr>
      </p:cxnSp>
      <p:cxnSp>
        <p:nvCxnSpPr>
          <p:cNvPr id="79" name="Straight Connector 78"/>
          <p:cNvCxnSpPr/>
          <p:nvPr/>
        </p:nvCxnSpPr>
        <p:spPr>
          <a:xfrm flipH="1">
            <a:off x="6208844" y="3674923"/>
            <a:ext cx="211" cy="980267"/>
          </a:xfrm>
          <a:prstGeom prst="line">
            <a:avLst/>
          </a:prstGeom>
          <a:noFill/>
          <a:ln w="76200" cap="flat" cmpd="sng" algn="ctr">
            <a:solidFill>
              <a:srgbClr val="00B050"/>
            </a:solidFill>
            <a:prstDash val="solid"/>
          </a:ln>
          <a:effectLst/>
        </p:spPr>
      </p:cxnSp>
      <p:cxnSp>
        <p:nvCxnSpPr>
          <p:cNvPr id="80" name="Straight Connector 79"/>
          <p:cNvCxnSpPr/>
          <p:nvPr/>
        </p:nvCxnSpPr>
        <p:spPr>
          <a:xfrm flipH="1">
            <a:off x="7528934" y="3663910"/>
            <a:ext cx="3742" cy="953097"/>
          </a:xfrm>
          <a:prstGeom prst="line">
            <a:avLst/>
          </a:prstGeom>
          <a:noFill/>
          <a:ln w="76200" cap="flat" cmpd="sng" algn="ctr">
            <a:solidFill>
              <a:srgbClr val="00B050"/>
            </a:solidFill>
            <a:prstDash val="solid"/>
          </a:ln>
          <a:effectLst/>
        </p:spPr>
      </p:cxnSp>
      <p:cxnSp>
        <p:nvCxnSpPr>
          <p:cNvPr id="81" name="Straight Connector 80"/>
          <p:cNvCxnSpPr/>
          <p:nvPr/>
        </p:nvCxnSpPr>
        <p:spPr>
          <a:xfrm flipH="1">
            <a:off x="7762233" y="3663910"/>
            <a:ext cx="211" cy="980267"/>
          </a:xfrm>
          <a:prstGeom prst="line">
            <a:avLst/>
          </a:prstGeom>
          <a:noFill/>
          <a:ln w="76200" cap="flat" cmpd="sng" algn="ctr">
            <a:solidFill>
              <a:srgbClr val="00B050"/>
            </a:solidFill>
            <a:prstDash val="solid"/>
          </a:ln>
          <a:effectLst/>
        </p:spPr>
      </p:cxnSp>
      <p:cxnSp>
        <p:nvCxnSpPr>
          <p:cNvPr id="82" name="Straight Connector 81"/>
          <p:cNvCxnSpPr/>
          <p:nvPr/>
        </p:nvCxnSpPr>
        <p:spPr>
          <a:xfrm flipH="1">
            <a:off x="3001000" y="3652889"/>
            <a:ext cx="3742" cy="953097"/>
          </a:xfrm>
          <a:prstGeom prst="line">
            <a:avLst/>
          </a:prstGeom>
          <a:noFill/>
          <a:ln w="76200" cap="flat" cmpd="sng" algn="ctr">
            <a:solidFill>
              <a:srgbClr val="00B050"/>
            </a:solidFill>
            <a:prstDash val="solid"/>
          </a:ln>
          <a:effectLst/>
        </p:spPr>
      </p:cxnSp>
      <p:cxnSp>
        <p:nvCxnSpPr>
          <p:cNvPr id="88" name="Straight Connector 87"/>
          <p:cNvCxnSpPr/>
          <p:nvPr/>
        </p:nvCxnSpPr>
        <p:spPr>
          <a:xfrm flipH="1">
            <a:off x="3234299" y="3652889"/>
            <a:ext cx="211" cy="980267"/>
          </a:xfrm>
          <a:prstGeom prst="line">
            <a:avLst/>
          </a:prstGeom>
          <a:noFill/>
          <a:ln w="76200" cap="flat" cmpd="sng" algn="ctr">
            <a:solidFill>
              <a:srgbClr val="00B050"/>
            </a:solidFill>
            <a:prstDash val="solid"/>
          </a:ln>
          <a:effectLst/>
        </p:spPr>
      </p:cxnSp>
      <p:cxnSp>
        <p:nvCxnSpPr>
          <p:cNvPr id="96" name="Straight Connector 95"/>
          <p:cNvCxnSpPr/>
          <p:nvPr/>
        </p:nvCxnSpPr>
        <p:spPr>
          <a:xfrm flipH="1">
            <a:off x="1500866" y="3662068"/>
            <a:ext cx="3742" cy="953097"/>
          </a:xfrm>
          <a:prstGeom prst="line">
            <a:avLst/>
          </a:prstGeom>
          <a:noFill/>
          <a:ln w="76200" cap="flat" cmpd="sng" algn="ctr">
            <a:solidFill>
              <a:srgbClr val="00B050"/>
            </a:solidFill>
            <a:prstDash val="solid"/>
          </a:ln>
          <a:effectLst/>
        </p:spPr>
      </p:cxnSp>
      <p:cxnSp>
        <p:nvCxnSpPr>
          <p:cNvPr id="97" name="Straight Connector 96"/>
          <p:cNvCxnSpPr/>
          <p:nvPr/>
        </p:nvCxnSpPr>
        <p:spPr>
          <a:xfrm flipH="1">
            <a:off x="1734165" y="3662068"/>
            <a:ext cx="211" cy="980267"/>
          </a:xfrm>
          <a:prstGeom prst="line">
            <a:avLst/>
          </a:prstGeom>
          <a:noFill/>
          <a:ln w="76200" cap="flat" cmpd="sng" algn="ctr">
            <a:solidFill>
              <a:srgbClr val="00B050"/>
            </a:solidFill>
            <a:prstDash val="solid"/>
          </a:ln>
          <a:effectLst/>
        </p:spPr>
      </p:cxnSp>
      <p:sp>
        <p:nvSpPr>
          <p:cNvPr id="98" name="Rectangle 97"/>
          <p:cNvSpPr/>
          <p:nvPr/>
        </p:nvSpPr>
        <p:spPr>
          <a:xfrm>
            <a:off x="744071" y="1401590"/>
            <a:ext cx="1653953" cy="1372090"/>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99" name="Rectangle 98"/>
          <p:cNvSpPr/>
          <p:nvPr/>
        </p:nvSpPr>
        <p:spPr>
          <a:xfrm>
            <a:off x="1379830" y="1416885"/>
            <a:ext cx="668453" cy="646331"/>
          </a:xfrm>
          <a:prstGeom prst="rect">
            <a:avLst/>
          </a:prstGeom>
        </p:spPr>
        <p:txBody>
          <a:bodyPr wrap="none" lIns="0" tIns="0" rIns="0" bIns="0">
            <a:spAutoFit/>
          </a:bodyPr>
          <a:lstStyle/>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a:t>
            </a:r>
          </a:p>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Hive</a:t>
            </a:r>
          </a:p>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Spark</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00" name="Rectangle 99"/>
          <p:cNvSpPr/>
          <p:nvPr/>
        </p:nvSpPr>
        <p:spPr>
          <a:xfrm>
            <a:off x="798197" y="2159298"/>
            <a:ext cx="1546686" cy="575827"/>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LOCAL HDFS</a:t>
            </a:r>
            <a:endParaRPr lang="zh-CN" altLang="en-US"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01" name="Rectangle 100"/>
          <p:cNvSpPr/>
          <p:nvPr/>
        </p:nvSpPr>
        <p:spPr>
          <a:xfrm>
            <a:off x="816306" y="1458130"/>
            <a:ext cx="418832" cy="2582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000" dirty="0">
                <a:latin typeface="Intel Clear" panose="020B0604020203020204" pitchFamily="34" charset="0"/>
                <a:ea typeface="Intel Clear" panose="020B0604020203020204" pitchFamily="34" charset="0"/>
                <a:cs typeface="Intel Clear" panose="020B0604020203020204" pitchFamily="34" charset="0"/>
              </a:rPr>
              <a:t>DNS</a:t>
            </a:r>
            <a:endParaRPr lang="zh-CN" alt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09" name="Rectangle 108"/>
          <p:cNvSpPr/>
          <p:nvPr/>
        </p:nvSpPr>
        <p:spPr>
          <a:xfrm>
            <a:off x="2495351" y="1411799"/>
            <a:ext cx="1307578" cy="1361881"/>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0" name="Rectangle 109"/>
          <p:cNvSpPr/>
          <p:nvPr/>
        </p:nvSpPr>
        <p:spPr>
          <a:xfrm>
            <a:off x="2784735" y="1427094"/>
            <a:ext cx="668453" cy="646331"/>
          </a:xfrm>
          <a:prstGeom prst="rect">
            <a:avLst/>
          </a:prstGeom>
        </p:spPr>
        <p:txBody>
          <a:bodyPr wrap="none" lIns="0" tIns="0" rIns="0" bIns="0">
            <a:spAutoFit/>
          </a:bodyPr>
          <a:lstStyle/>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a:t>
            </a:r>
          </a:p>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Hive</a:t>
            </a:r>
          </a:p>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Spark</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1" name="Rectangle 110"/>
          <p:cNvSpPr/>
          <p:nvPr/>
        </p:nvSpPr>
        <p:spPr>
          <a:xfrm>
            <a:off x="3921692" y="1405876"/>
            <a:ext cx="1307578" cy="1367804"/>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2" name="Rectangle 111"/>
          <p:cNvSpPr/>
          <p:nvPr/>
        </p:nvSpPr>
        <p:spPr>
          <a:xfrm>
            <a:off x="4211076" y="1421171"/>
            <a:ext cx="668453" cy="646331"/>
          </a:xfrm>
          <a:prstGeom prst="rect">
            <a:avLst/>
          </a:prstGeom>
        </p:spPr>
        <p:txBody>
          <a:bodyPr wrap="none" lIns="0" tIns="0" rIns="0" bIns="0">
            <a:spAutoFit/>
          </a:bodyPr>
          <a:lstStyle/>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a:t>
            </a:r>
          </a:p>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Hive</a:t>
            </a:r>
          </a:p>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Spark</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3" name="Rectangle 112"/>
          <p:cNvSpPr/>
          <p:nvPr/>
        </p:nvSpPr>
        <p:spPr>
          <a:xfrm>
            <a:off x="5348033" y="1401940"/>
            <a:ext cx="1307578" cy="1371740"/>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1" name="Rectangle 130"/>
          <p:cNvSpPr/>
          <p:nvPr/>
        </p:nvSpPr>
        <p:spPr>
          <a:xfrm>
            <a:off x="5637417" y="1417235"/>
            <a:ext cx="668453" cy="646331"/>
          </a:xfrm>
          <a:prstGeom prst="rect">
            <a:avLst/>
          </a:prstGeom>
        </p:spPr>
        <p:txBody>
          <a:bodyPr wrap="none" lIns="0" tIns="0" rIns="0" bIns="0">
            <a:spAutoFit/>
          </a:bodyPr>
          <a:lstStyle/>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a:t>
            </a:r>
          </a:p>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Hive</a:t>
            </a:r>
          </a:p>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Spark</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2" name="Rectangle 131"/>
          <p:cNvSpPr/>
          <p:nvPr/>
        </p:nvSpPr>
        <p:spPr>
          <a:xfrm>
            <a:off x="6771016" y="1401940"/>
            <a:ext cx="1307578" cy="1371740"/>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3" name="Rectangle 132"/>
          <p:cNvSpPr/>
          <p:nvPr/>
        </p:nvSpPr>
        <p:spPr>
          <a:xfrm>
            <a:off x="7060400" y="1417235"/>
            <a:ext cx="668453" cy="646331"/>
          </a:xfrm>
          <a:prstGeom prst="rect">
            <a:avLst/>
          </a:prstGeom>
        </p:spPr>
        <p:txBody>
          <a:bodyPr wrap="none" lIns="0" tIns="0" rIns="0" bIns="0">
            <a:spAutoFit/>
          </a:bodyPr>
          <a:lstStyle/>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a:t>
            </a:r>
          </a:p>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Hive</a:t>
            </a:r>
          </a:p>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Spark</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4" name="Rounded Rectangle 133"/>
          <p:cNvSpPr/>
          <p:nvPr/>
        </p:nvSpPr>
        <p:spPr>
          <a:xfrm>
            <a:off x="330840" y="3476843"/>
            <a:ext cx="8693046" cy="206611"/>
          </a:xfrm>
          <a:prstGeom prst="roundRect">
            <a:avLst/>
          </a:prstGeom>
          <a:solidFill>
            <a:schemeClr val="tx2"/>
          </a:solidFill>
          <a:ln w="25400" cap="flat" cmpd="sng" algn="ctr">
            <a:noFill/>
            <a:prstDash val="solid"/>
          </a:ln>
          <a:effectLst/>
        </p:spPr>
        <p:txBody>
          <a:bodyPr rtlCol="0" anchor="ctr"/>
          <a:lstStyle/>
          <a:p>
            <a:pPr algn="ctr">
              <a:defRPr/>
            </a:pPr>
            <a:endParaRPr lang="zh-CN" altLang="en-US" sz="2400" kern="0">
              <a:latin typeface="Intel Clear" panose="020B0604020203020204" pitchFamily="34" charset="0"/>
              <a:cs typeface="Intel Clear" panose="020B0604020203020204" pitchFamily="34" charset="0"/>
            </a:endParaRPr>
          </a:p>
        </p:txBody>
      </p:sp>
      <p:sp>
        <p:nvSpPr>
          <p:cNvPr id="135" name="Rectangle 134"/>
          <p:cNvSpPr/>
          <p:nvPr/>
        </p:nvSpPr>
        <p:spPr>
          <a:xfrm>
            <a:off x="171783" y="4655190"/>
            <a:ext cx="775077" cy="1029331"/>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smtClean="0">
                <a:solidFill>
                  <a:schemeClr val="tx2"/>
                </a:solidFill>
              </a:rPr>
              <a:t>CEPH</a:t>
            </a:r>
            <a:endParaRPr lang="zh-CN" altLang="en-US" sz="1100" dirty="0">
              <a:solidFill>
                <a:schemeClr val="tx2"/>
              </a:solidFill>
            </a:endParaRPr>
          </a:p>
        </p:txBody>
      </p:sp>
      <p:sp>
        <p:nvSpPr>
          <p:cNvPr id="136" name="Rounded Rectangle 135"/>
          <p:cNvSpPr/>
          <p:nvPr/>
        </p:nvSpPr>
        <p:spPr>
          <a:xfrm>
            <a:off x="281776" y="4846319"/>
            <a:ext cx="555216" cy="17828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RGW1 </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37" name="Rounded Rectangle 136"/>
          <p:cNvSpPr/>
          <p:nvPr/>
        </p:nvSpPr>
        <p:spPr>
          <a:xfrm>
            <a:off x="281776" y="5069840"/>
            <a:ext cx="555216" cy="18617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MON </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graphicFrame>
        <p:nvGraphicFramePr>
          <p:cNvPr id="138" name="Table 137"/>
          <p:cNvGraphicFramePr>
            <a:graphicFrameLocks noGrp="1"/>
          </p:cNvGraphicFramePr>
          <p:nvPr>
            <p:extLst/>
          </p:nvPr>
        </p:nvGraphicFramePr>
        <p:xfrm>
          <a:off x="241000" y="5302681"/>
          <a:ext cx="646324" cy="346428"/>
        </p:xfrm>
        <a:graphic>
          <a:graphicData uri="http://schemas.openxmlformats.org/drawingml/2006/table">
            <a:tbl>
              <a:tblPr>
                <a:tableStyleId>{5C22544A-7EE6-4342-B048-85BDC9FD1C3A}</a:tableStyleId>
              </a:tblPr>
              <a:tblGrid>
                <a:gridCol w="92332"/>
                <a:gridCol w="92332"/>
                <a:gridCol w="92332"/>
                <a:gridCol w="92332"/>
                <a:gridCol w="92332"/>
                <a:gridCol w="92332"/>
                <a:gridCol w="92332"/>
              </a:tblGrid>
              <a:tr h="346428">
                <a:tc>
                  <a:txBody>
                    <a:bodyPr/>
                    <a:lstStyle/>
                    <a:p>
                      <a:endParaRPr lang="zh-CN" altLang="en-US" sz="900" dirty="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dirty="0"/>
                    </a:p>
                  </a:txBody>
                  <a:tcPr marL="0" marR="0" marT="0" marB="0">
                    <a:solidFill>
                      <a:srgbClr val="7030A0"/>
                    </a:solidFill>
                  </a:tcPr>
                </a:tc>
              </a:tr>
            </a:tbl>
          </a:graphicData>
        </a:graphic>
      </p:graphicFrame>
      <p:sp>
        <p:nvSpPr>
          <p:cNvPr id="139" name="Rounded Rectangle 138"/>
          <p:cNvSpPr/>
          <p:nvPr/>
        </p:nvSpPr>
        <p:spPr>
          <a:xfrm>
            <a:off x="256547" y="5316483"/>
            <a:ext cx="605548" cy="31215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Intel Clear" panose="020B0604020203020204" pitchFamily="34" charset="0"/>
                <a:ea typeface="Intel Clear" panose="020B0604020203020204" pitchFamily="34" charset="0"/>
                <a:cs typeface="Intel Clear" panose="020B0604020203020204" pitchFamily="34" charset="0"/>
              </a:rPr>
              <a:t>7</a:t>
            </a:r>
            <a:r>
              <a:rPr lang="en-US" sz="1200" dirty="0" smtClean="0">
                <a:latin typeface="Intel Clear" panose="020B0604020203020204" pitchFamily="34" charset="0"/>
                <a:ea typeface="Intel Clear" panose="020B0604020203020204" pitchFamily="34" charset="0"/>
                <a:cs typeface="Intel Clear" panose="020B0604020203020204" pitchFamily="34" charset="0"/>
              </a:rPr>
              <a:t> OSDs</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40" name="Rectangle 139"/>
          <p:cNvSpPr/>
          <p:nvPr/>
        </p:nvSpPr>
        <p:spPr>
          <a:xfrm>
            <a:off x="1049667" y="4655190"/>
            <a:ext cx="775077" cy="1070634"/>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a:solidFill>
                  <a:schemeClr val="tx2"/>
                </a:solidFill>
              </a:rPr>
              <a:t>REMOTE</a:t>
            </a:r>
          </a:p>
          <a:p>
            <a:r>
              <a:rPr lang="en-US" altLang="zh-CN" sz="1100" dirty="0">
                <a:solidFill>
                  <a:schemeClr val="tx2"/>
                </a:solidFill>
              </a:rPr>
              <a:t>HDFS</a:t>
            </a:r>
            <a:endParaRPr lang="zh-CN" altLang="en-US" sz="1100" dirty="0">
              <a:solidFill>
                <a:schemeClr val="tx2"/>
              </a:solidFill>
            </a:endParaRPr>
          </a:p>
        </p:txBody>
      </p:sp>
      <p:sp>
        <p:nvSpPr>
          <p:cNvPr id="141" name="Rounded Rectangle 140"/>
          <p:cNvSpPr/>
          <p:nvPr/>
        </p:nvSpPr>
        <p:spPr>
          <a:xfrm>
            <a:off x="1159660" y="4991364"/>
            <a:ext cx="555216" cy="327044"/>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Name</a:t>
            </a:r>
          </a:p>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Node </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graphicFrame>
        <p:nvGraphicFramePr>
          <p:cNvPr id="142" name="Table 141"/>
          <p:cNvGraphicFramePr>
            <a:graphicFrameLocks noGrp="1"/>
          </p:cNvGraphicFramePr>
          <p:nvPr>
            <p:extLst/>
          </p:nvPr>
        </p:nvGraphicFramePr>
        <p:xfrm>
          <a:off x="1118884" y="5343321"/>
          <a:ext cx="646324" cy="346428"/>
        </p:xfrm>
        <a:graphic>
          <a:graphicData uri="http://schemas.openxmlformats.org/drawingml/2006/table">
            <a:tbl>
              <a:tblPr>
                <a:tableStyleId>{5C22544A-7EE6-4342-B048-85BDC9FD1C3A}</a:tableStyleId>
              </a:tblPr>
              <a:tblGrid>
                <a:gridCol w="92332"/>
                <a:gridCol w="92332"/>
                <a:gridCol w="92332"/>
                <a:gridCol w="92332"/>
                <a:gridCol w="92332"/>
                <a:gridCol w="92332"/>
                <a:gridCol w="92332"/>
              </a:tblGrid>
              <a:tr h="346428">
                <a:tc>
                  <a:txBody>
                    <a:bodyPr/>
                    <a:lstStyle/>
                    <a:p>
                      <a:endParaRPr lang="zh-CN" altLang="en-US" sz="900" dirty="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dirty="0"/>
                    </a:p>
                  </a:txBody>
                  <a:tcPr marL="0" marR="0" marT="0" marB="0">
                    <a:solidFill>
                      <a:schemeClr val="tx1">
                        <a:lumMod val="65000"/>
                        <a:lumOff val="35000"/>
                      </a:schemeClr>
                    </a:solidFill>
                  </a:tcPr>
                </a:tc>
              </a:tr>
            </a:tbl>
          </a:graphicData>
        </a:graphic>
      </p:graphicFrame>
      <p:sp>
        <p:nvSpPr>
          <p:cNvPr id="143" name="Rounded Rectangle 142"/>
          <p:cNvSpPr/>
          <p:nvPr/>
        </p:nvSpPr>
        <p:spPr>
          <a:xfrm>
            <a:off x="1134431" y="5357123"/>
            <a:ext cx="605548" cy="312157"/>
          </a:xfrm>
          <a:prstGeom prst="round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Intel Clear" panose="020B0604020203020204" pitchFamily="34" charset="0"/>
                <a:ea typeface="Intel Clear" panose="020B0604020203020204" pitchFamily="34" charset="0"/>
                <a:cs typeface="Intel Clear" panose="020B0604020203020204" pitchFamily="34" charset="0"/>
              </a:rPr>
              <a:t>7</a:t>
            </a:r>
            <a:r>
              <a:rPr lang="en-US" sz="1200" dirty="0" smtClean="0">
                <a:latin typeface="Intel Clear" panose="020B0604020203020204" pitchFamily="34" charset="0"/>
                <a:ea typeface="Intel Clear" panose="020B0604020203020204" pitchFamily="34" charset="0"/>
                <a:cs typeface="Intel Clear" panose="020B0604020203020204" pitchFamily="34" charset="0"/>
              </a:rPr>
              <a:t> Data</a:t>
            </a:r>
          </a:p>
          <a:p>
            <a:pPr algn="ctr"/>
            <a:r>
              <a:rPr lang="en-US" sz="1200" dirty="0" smtClean="0">
                <a:latin typeface="Intel Clear" panose="020B0604020203020204" pitchFamily="34" charset="0"/>
                <a:ea typeface="Intel Clear" panose="020B0604020203020204" pitchFamily="34" charset="0"/>
                <a:cs typeface="Intel Clear" panose="020B0604020203020204" pitchFamily="34" charset="0"/>
              </a:rPr>
              <a:t>Nodes</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44" name="Rectangle 143"/>
          <p:cNvSpPr/>
          <p:nvPr/>
        </p:nvSpPr>
        <p:spPr>
          <a:xfrm>
            <a:off x="1927091" y="4617075"/>
            <a:ext cx="1756322" cy="1444217"/>
          </a:xfrm>
          <a:prstGeom prst="rect">
            <a:avLst/>
          </a:prstGeom>
          <a:solidFill>
            <a:srgbClr val="A6CAE1">
              <a:lumMod val="75000"/>
            </a:srgbClr>
          </a:solidFill>
          <a:ln w="25400" cap="flat" cmpd="sng" algn="ctr">
            <a:noFill/>
            <a:prstDash val="solid"/>
          </a:ln>
          <a:effectLst/>
        </p:spPr>
        <p:txBody>
          <a:bodyPr rtlCol="0" anchor="ctr"/>
          <a:lstStyle/>
          <a:p>
            <a:pPr algn="ctr" defTabSz="1219140">
              <a:defRPr/>
            </a:pPr>
            <a:endParaRPr lang="en-US" altLang="zh-CN" sz="1400"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grpSp>
        <p:nvGrpSpPr>
          <p:cNvPr id="145" name="Group 144"/>
          <p:cNvGrpSpPr/>
          <p:nvPr/>
        </p:nvGrpSpPr>
        <p:grpSpPr>
          <a:xfrm>
            <a:off x="2041985" y="5781406"/>
            <a:ext cx="1515672" cy="235316"/>
            <a:chOff x="513788" y="5695860"/>
            <a:chExt cx="1515672" cy="235316"/>
          </a:xfrm>
        </p:grpSpPr>
        <p:sp>
          <p:nvSpPr>
            <p:cNvPr id="146" name="Rounded Rectangle 145"/>
            <p:cNvSpPr/>
            <p:nvPr/>
          </p:nvSpPr>
          <p:spPr>
            <a:xfrm>
              <a:off x="513788" y="5695860"/>
              <a:ext cx="543766"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47" name="Rounded Rectangle 146"/>
            <p:cNvSpPr/>
            <p:nvPr/>
          </p:nvSpPr>
          <p:spPr>
            <a:xfrm>
              <a:off x="1502661" y="5695860"/>
              <a:ext cx="526799"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49" name="Rounded Rectangle 148"/>
            <p:cNvSpPr/>
            <p:nvPr/>
          </p:nvSpPr>
          <p:spPr>
            <a:xfrm>
              <a:off x="1096453" y="5695860"/>
              <a:ext cx="369127"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latin typeface="Intel Clear" panose="020B0604020203020204" pitchFamily="34" charset="0"/>
                  <a:ea typeface="Intel Clear" panose="020B0604020203020204" pitchFamily="34" charset="0"/>
                  <a:cs typeface="Intel Clear" panose="020B0604020203020204" pitchFamily="34" charset="0"/>
                </a:rPr>
                <a:t>…</a:t>
              </a:r>
            </a:p>
          </p:txBody>
        </p:sp>
      </p:grpSp>
      <p:sp>
        <p:nvSpPr>
          <p:cNvPr id="150" name="Rectangle 149"/>
          <p:cNvSpPr/>
          <p:nvPr/>
        </p:nvSpPr>
        <p:spPr>
          <a:xfrm>
            <a:off x="1972768" y="4666202"/>
            <a:ext cx="775077" cy="1029331"/>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a:solidFill>
                  <a:schemeClr val="tx2"/>
                </a:solidFill>
              </a:rPr>
              <a:t>CEPH</a:t>
            </a:r>
            <a:endParaRPr lang="zh-CN" altLang="en-US" sz="1100" dirty="0">
              <a:solidFill>
                <a:schemeClr val="tx2"/>
              </a:solidFill>
            </a:endParaRPr>
          </a:p>
        </p:txBody>
      </p:sp>
      <p:sp>
        <p:nvSpPr>
          <p:cNvPr id="151" name="Rounded Rectangle 150"/>
          <p:cNvSpPr/>
          <p:nvPr/>
        </p:nvSpPr>
        <p:spPr>
          <a:xfrm>
            <a:off x="2082761" y="4857331"/>
            <a:ext cx="555216" cy="17828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RGW2 </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graphicFrame>
        <p:nvGraphicFramePr>
          <p:cNvPr id="152" name="Table 151"/>
          <p:cNvGraphicFramePr>
            <a:graphicFrameLocks noGrp="1"/>
          </p:cNvGraphicFramePr>
          <p:nvPr>
            <p:extLst/>
          </p:nvPr>
        </p:nvGraphicFramePr>
        <p:xfrm>
          <a:off x="2041985" y="5313693"/>
          <a:ext cx="646324" cy="346428"/>
        </p:xfrm>
        <a:graphic>
          <a:graphicData uri="http://schemas.openxmlformats.org/drawingml/2006/table">
            <a:tbl>
              <a:tblPr>
                <a:tableStyleId>{5C22544A-7EE6-4342-B048-85BDC9FD1C3A}</a:tableStyleId>
              </a:tblPr>
              <a:tblGrid>
                <a:gridCol w="92332"/>
                <a:gridCol w="92332"/>
                <a:gridCol w="92332"/>
                <a:gridCol w="92332"/>
                <a:gridCol w="92332"/>
                <a:gridCol w="92332"/>
                <a:gridCol w="92332"/>
              </a:tblGrid>
              <a:tr h="346428">
                <a:tc>
                  <a:txBody>
                    <a:bodyPr/>
                    <a:lstStyle/>
                    <a:p>
                      <a:endParaRPr lang="zh-CN" altLang="en-US" sz="900" dirty="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dirty="0"/>
                    </a:p>
                  </a:txBody>
                  <a:tcPr marL="0" marR="0" marT="0" marB="0">
                    <a:solidFill>
                      <a:srgbClr val="7030A0"/>
                    </a:solidFill>
                  </a:tcPr>
                </a:tc>
              </a:tr>
            </a:tbl>
          </a:graphicData>
        </a:graphic>
      </p:graphicFrame>
      <p:sp>
        <p:nvSpPr>
          <p:cNvPr id="153" name="Rounded Rectangle 152"/>
          <p:cNvSpPr/>
          <p:nvPr/>
        </p:nvSpPr>
        <p:spPr>
          <a:xfrm>
            <a:off x="2057532" y="5327495"/>
            <a:ext cx="605548" cy="31215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Intel Clear" panose="020B0604020203020204" pitchFamily="34" charset="0"/>
                <a:ea typeface="Intel Clear" panose="020B0604020203020204" pitchFamily="34" charset="0"/>
                <a:cs typeface="Intel Clear" panose="020B0604020203020204" pitchFamily="34" charset="0"/>
              </a:rPr>
              <a:t>7</a:t>
            </a:r>
            <a:r>
              <a:rPr lang="en-US" sz="1200" dirty="0" smtClean="0">
                <a:latin typeface="Intel Clear" panose="020B0604020203020204" pitchFamily="34" charset="0"/>
                <a:ea typeface="Intel Clear" panose="020B0604020203020204" pitchFamily="34" charset="0"/>
                <a:cs typeface="Intel Clear" panose="020B0604020203020204" pitchFamily="34" charset="0"/>
              </a:rPr>
              <a:t> OSDs</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54" name="Rectangle 153"/>
          <p:cNvSpPr/>
          <p:nvPr/>
        </p:nvSpPr>
        <p:spPr>
          <a:xfrm>
            <a:off x="2850652" y="4666202"/>
            <a:ext cx="775077" cy="1029331"/>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a:solidFill>
                  <a:schemeClr val="tx2"/>
                </a:solidFill>
              </a:rPr>
              <a:t>REMOTE</a:t>
            </a:r>
          </a:p>
          <a:p>
            <a:r>
              <a:rPr lang="en-US" altLang="zh-CN" sz="1100" dirty="0">
                <a:solidFill>
                  <a:schemeClr val="tx2"/>
                </a:solidFill>
              </a:rPr>
              <a:t>HDFS</a:t>
            </a:r>
            <a:endParaRPr lang="zh-CN" altLang="en-US" sz="1100" dirty="0">
              <a:solidFill>
                <a:schemeClr val="tx2"/>
              </a:solidFill>
            </a:endParaRPr>
          </a:p>
        </p:txBody>
      </p:sp>
      <p:graphicFrame>
        <p:nvGraphicFramePr>
          <p:cNvPr id="155" name="Table 154"/>
          <p:cNvGraphicFramePr>
            <a:graphicFrameLocks noGrp="1"/>
          </p:cNvGraphicFramePr>
          <p:nvPr>
            <p:extLst/>
          </p:nvPr>
        </p:nvGraphicFramePr>
        <p:xfrm>
          <a:off x="2919869" y="5313693"/>
          <a:ext cx="646324" cy="346428"/>
        </p:xfrm>
        <a:graphic>
          <a:graphicData uri="http://schemas.openxmlformats.org/drawingml/2006/table">
            <a:tbl>
              <a:tblPr>
                <a:tableStyleId>{5C22544A-7EE6-4342-B048-85BDC9FD1C3A}</a:tableStyleId>
              </a:tblPr>
              <a:tblGrid>
                <a:gridCol w="92332"/>
                <a:gridCol w="92332"/>
                <a:gridCol w="92332"/>
                <a:gridCol w="92332"/>
                <a:gridCol w="92332"/>
                <a:gridCol w="92332"/>
                <a:gridCol w="92332"/>
              </a:tblGrid>
              <a:tr h="346428">
                <a:tc>
                  <a:txBody>
                    <a:bodyPr/>
                    <a:lstStyle/>
                    <a:p>
                      <a:endParaRPr lang="zh-CN" altLang="en-US" sz="900" dirty="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dirty="0"/>
                    </a:p>
                  </a:txBody>
                  <a:tcPr marL="0" marR="0" marT="0" marB="0">
                    <a:solidFill>
                      <a:schemeClr val="tx1">
                        <a:lumMod val="65000"/>
                        <a:lumOff val="35000"/>
                      </a:schemeClr>
                    </a:solidFill>
                  </a:tcPr>
                </a:tc>
              </a:tr>
            </a:tbl>
          </a:graphicData>
        </a:graphic>
      </p:graphicFrame>
      <p:sp>
        <p:nvSpPr>
          <p:cNvPr id="156" name="Rounded Rectangle 155"/>
          <p:cNvSpPr/>
          <p:nvPr/>
        </p:nvSpPr>
        <p:spPr>
          <a:xfrm>
            <a:off x="2935416" y="5327495"/>
            <a:ext cx="605548" cy="312157"/>
          </a:xfrm>
          <a:prstGeom prst="round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Intel Clear" panose="020B0604020203020204" pitchFamily="34" charset="0"/>
                <a:ea typeface="Intel Clear" panose="020B0604020203020204" pitchFamily="34" charset="0"/>
                <a:cs typeface="Intel Clear" panose="020B0604020203020204" pitchFamily="34" charset="0"/>
              </a:rPr>
              <a:t>7</a:t>
            </a:r>
            <a:r>
              <a:rPr lang="en-US" sz="1200" dirty="0" smtClean="0">
                <a:latin typeface="Intel Clear" panose="020B0604020203020204" pitchFamily="34" charset="0"/>
                <a:ea typeface="Intel Clear" panose="020B0604020203020204" pitchFamily="34" charset="0"/>
                <a:cs typeface="Intel Clear" panose="020B0604020203020204" pitchFamily="34" charset="0"/>
              </a:rPr>
              <a:t> Data</a:t>
            </a:r>
          </a:p>
          <a:p>
            <a:pPr algn="ctr"/>
            <a:r>
              <a:rPr lang="en-US" sz="1200" dirty="0" smtClean="0">
                <a:latin typeface="Intel Clear" panose="020B0604020203020204" pitchFamily="34" charset="0"/>
                <a:ea typeface="Intel Clear" panose="020B0604020203020204" pitchFamily="34" charset="0"/>
                <a:cs typeface="Intel Clear" panose="020B0604020203020204" pitchFamily="34" charset="0"/>
              </a:rPr>
              <a:t>Nodes</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57" name="Rectangle 156"/>
          <p:cNvSpPr/>
          <p:nvPr/>
        </p:nvSpPr>
        <p:spPr>
          <a:xfrm>
            <a:off x="3742606" y="4617860"/>
            <a:ext cx="1756322" cy="1444217"/>
          </a:xfrm>
          <a:prstGeom prst="rect">
            <a:avLst/>
          </a:prstGeom>
          <a:solidFill>
            <a:srgbClr val="A6CAE1">
              <a:lumMod val="75000"/>
            </a:srgbClr>
          </a:solidFill>
          <a:ln w="25400" cap="flat" cmpd="sng" algn="ctr">
            <a:noFill/>
            <a:prstDash val="solid"/>
          </a:ln>
          <a:effectLst/>
        </p:spPr>
        <p:txBody>
          <a:bodyPr rtlCol="0" anchor="ctr"/>
          <a:lstStyle/>
          <a:p>
            <a:pPr algn="ctr" defTabSz="1219140">
              <a:defRPr/>
            </a:pPr>
            <a:endParaRPr lang="en-US" altLang="zh-CN" sz="1400"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grpSp>
        <p:nvGrpSpPr>
          <p:cNvPr id="158" name="Group 157"/>
          <p:cNvGrpSpPr/>
          <p:nvPr/>
        </p:nvGrpSpPr>
        <p:grpSpPr>
          <a:xfrm>
            <a:off x="3857500" y="5782191"/>
            <a:ext cx="1515672" cy="235316"/>
            <a:chOff x="513788" y="5695860"/>
            <a:chExt cx="1515672" cy="235316"/>
          </a:xfrm>
        </p:grpSpPr>
        <p:sp>
          <p:nvSpPr>
            <p:cNvPr id="159" name="Rounded Rectangle 158"/>
            <p:cNvSpPr/>
            <p:nvPr/>
          </p:nvSpPr>
          <p:spPr>
            <a:xfrm>
              <a:off x="513788" y="5695860"/>
              <a:ext cx="543766"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60" name="Rounded Rectangle 159"/>
            <p:cNvSpPr/>
            <p:nvPr/>
          </p:nvSpPr>
          <p:spPr>
            <a:xfrm>
              <a:off x="1502661" y="5695860"/>
              <a:ext cx="526799"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61" name="Rounded Rectangle 160"/>
            <p:cNvSpPr/>
            <p:nvPr/>
          </p:nvSpPr>
          <p:spPr>
            <a:xfrm>
              <a:off x="1096453" y="5695860"/>
              <a:ext cx="369127"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latin typeface="Intel Clear" panose="020B0604020203020204" pitchFamily="34" charset="0"/>
                  <a:ea typeface="Intel Clear" panose="020B0604020203020204" pitchFamily="34" charset="0"/>
                  <a:cs typeface="Intel Clear" panose="020B0604020203020204" pitchFamily="34" charset="0"/>
                </a:rPr>
                <a:t>…</a:t>
              </a:r>
            </a:p>
          </p:txBody>
        </p:sp>
      </p:grpSp>
      <p:sp>
        <p:nvSpPr>
          <p:cNvPr id="162" name="Rectangle 161"/>
          <p:cNvSpPr/>
          <p:nvPr/>
        </p:nvSpPr>
        <p:spPr>
          <a:xfrm>
            <a:off x="3788283" y="4666987"/>
            <a:ext cx="775077" cy="1029331"/>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a:solidFill>
                  <a:schemeClr val="tx2"/>
                </a:solidFill>
              </a:rPr>
              <a:t>CEPH</a:t>
            </a:r>
            <a:endParaRPr lang="zh-CN" altLang="en-US" sz="1100" dirty="0">
              <a:solidFill>
                <a:schemeClr val="tx2"/>
              </a:solidFill>
            </a:endParaRPr>
          </a:p>
        </p:txBody>
      </p:sp>
      <p:sp>
        <p:nvSpPr>
          <p:cNvPr id="163" name="Rounded Rectangle 162"/>
          <p:cNvSpPr/>
          <p:nvPr/>
        </p:nvSpPr>
        <p:spPr>
          <a:xfrm>
            <a:off x="3898276" y="4858116"/>
            <a:ext cx="555216" cy="17828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RGW3 </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graphicFrame>
        <p:nvGraphicFramePr>
          <p:cNvPr id="164" name="Table 163"/>
          <p:cNvGraphicFramePr>
            <a:graphicFrameLocks noGrp="1"/>
          </p:cNvGraphicFramePr>
          <p:nvPr>
            <p:extLst/>
          </p:nvPr>
        </p:nvGraphicFramePr>
        <p:xfrm>
          <a:off x="3857500" y="5314478"/>
          <a:ext cx="646324" cy="346428"/>
        </p:xfrm>
        <a:graphic>
          <a:graphicData uri="http://schemas.openxmlformats.org/drawingml/2006/table">
            <a:tbl>
              <a:tblPr>
                <a:tableStyleId>{5C22544A-7EE6-4342-B048-85BDC9FD1C3A}</a:tableStyleId>
              </a:tblPr>
              <a:tblGrid>
                <a:gridCol w="92332"/>
                <a:gridCol w="92332"/>
                <a:gridCol w="92332"/>
                <a:gridCol w="92332"/>
                <a:gridCol w="92332"/>
                <a:gridCol w="92332"/>
                <a:gridCol w="92332"/>
              </a:tblGrid>
              <a:tr h="346428">
                <a:tc>
                  <a:txBody>
                    <a:bodyPr/>
                    <a:lstStyle/>
                    <a:p>
                      <a:endParaRPr lang="zh-CN" altLang="en-US" sz="900" dirty="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dirty="0"/>
                    </a:p>
                  </a:txBody>
                  <a:tcPr marL="0" marR="0" marT="0" marB="0">
                    <a:solidFill>
                      <a:srgbClr val="7030A0"/>
                    </a:solidFill>
                  </a:tcPr>
                </a:tc>
              </a:tr>
            </a:tbl>
          </a:graphicData>
        </a:graphic>
      </p:graphicFrame>
      <p:sp>
        <p:nvSpPr>
          <p:cNvPr id="165" name="Rounded Rectangle 164"/>
          <p:cNvSpPr/>
          <p:nvPr/>
        </p:nvSpPr>
        <p:spPr>
          <a:xfrm>
            <a:off x="3873047" y="5328280"/>
            <a:ext cx="605548" cy="31215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Intel Clear" panose="020B0604020203020204" pitchFamily="34" charset="0"/>
                <a:ea typeface="Intel Clear" panose="020B0604020203020204" pitchFamily="34" charset="0"/>
                <a:cs typeface="Intel Clear" panose="020B0604020203020204" pitchFamily="34" charset="0"/>
              </a:rPr>
              <a:t>7</a:t>
            </a:r>
            <a:r>
              <a:rPr lang="en-US" sz="1200" dirty="0" smtClean="0">
                <a:latin typeface="Intel Clear" panose="020B0604020203020204" pitchFamily="34" charset="0"/>
                <a:ea typeface="Intel Clear" panose="020B0604020203020204" pitchFamily="34" charset="0"/>
                <a:cs typeface="Intel Clear" panose="020B0604020203020204" pitchFamily="34" charset="0"/>
              </a:rPr>
              <a:t> OSDs</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66" name="Rectangle 165"/>
          <p:cNvSpPr/>
          <p:nvPr/>
        </p:nvSpPr>
        <p:spPr>
          <a:xfrm>
            <a:off x="4666167" y="4666987"/>
            <a:ext cx="775077" cy="1029331"/>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a:solidFill>
                  <a:schemeClr val="tx2"/>
                </a:solidFill>
              </a:rPr>
              <a:t>REMOTE</a:t>
            </a:r>
          </a:p>
          <a:p>
            <a:r>
              <a:rPr lang="en-US" altLang="zh-CN" sz="1100" dirty="0">
                <a:solidFill>
                  <a:schemeClr val="tx2"/>
                </a:solidFill>
              </a:rPr>
              <a:t>HDFS</a:t>
            </a:r>
            <a:endParaRPr lang="zh-CN" altLang="en-US" sz="1100" dirty="0">
              <a:solidFill>
                <a:schemeClr val="tx2"/>
              </a:solidFill>
            </a:endParaRPr>
          </a:p>
        </p:txBody>
      </p:sp>
      <p:graphicFrame>
        <p:nvGraphicFramePr>
          <p:cNvPr id="167" name="Table 166"/>
          <p:cNvGraphicFramePr>
            <a:graphicFrameLocks noGrp="1"/>
          </p:cNvGraphicFramePr>
          <p:nvPr>
            <p:extLst/>
          </p:nvPr>
        </p:nvGraphicFramePr>
        <p:xfrm>
          <a:off x="4735384" y="5314478"/>
          <a:ext cx="646324" cy="346428"/>
        </p:xfrm>
        <a:graphic>
          <a:graphicData uri="http://schemas.openxmlformats.org/drawingml/2006/table">
            <a:tbl>
              <a:tblPr>
                <a:tableStyleId>{5C22544A-7EE6-4342-B048-85BDC9FD1C3A}</a:tableStyleId>
              </a:tblPr>
              <a:tblGrid>
                <a:gridCol w="92332"/>
                <a:gridCol w="92332"/>
                <a:gridCol w="92332"/>
                <a:gridCol w="92332"/>
                <a:gridCol w="92332"/>
                <a:gridCol w="92332"/>
                <a:gridCol w="92332"/>
              </a:tblGrid>
              <a:tr h="346428">
                <a:tc>
                  <a:txBody>
                    <a:bodyPr/>
                    <a:lstStyle/>
                    <a:p>
                      <a:endParaRPr lang="zh-CN" altLang="en-US" sz="900" dirty="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dirty="0"/>
                    </a:p>
                  </a:txBody>
                  <a:tcPr marL="0" marR="0" marT="0" marB="0">
                    <a:solidFill>
                      <a:schemeClr val="tx1">
                        <a:lumMod val="65000"/>
                        <a:lumOff val="35000"/>
                      </a:schemeClr>
                    </a:solidFill>
                  </a:tcPr>
                </a:tc>
              </a:tr>
            </a:tbl>
          </a:graphicData>
        </a:graphic>
      </p:graphicFrame>
      <p:sp>
        <p:nvSpPr>
          <p:cNvPr id="168" name="Rounded Rectangle 167"/>
          <p:cNvSpPr/>
          <p:nvPr/>
        </p:nvSpPr>
        <p:spPr>
          <a:xfrm>
            <a:off x="4750931" y="5328280"/>
            <a:ext cx="605548" cy="312157"/>
          </a:xfrm>
          <a:prstGeom prst="round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Intel Clear" panose="020B0604020203020204" pitchFamily="34" charset="0"/>
                <a:ea typeface="Intel Clear" panose="020B0604020203020204" pitchFamily="34" charset="0"/>
                <a:cs typeface="Intel Clear" panose="020B0604020203020204" pitchFamily="34" charset="0"/>
              </a:rPr>
              <a:t>7</a:t>
            </a:r>
            <a:r>
              <a:rPr lang="en-US" sz="1200" dirty="0" smtClean="0">
                <a:latin typeface="Intel Clear" panose="020B0604020203020204" pitchFamily="34" charset="0"/>
                <a:ea typeface="Intel Clear" panose="020B0604020203020204" pitchFamily="34" charset="0"/>
                <a:cs typeface="Intel Clear" panose="020B0604020203020204" pitchFamily="34" charset="0"/>
              </a:rPr>
              <a:t> Data</a:t>
            </a:r>
          </a:p>
          <a:p>
            <a:pPr algn="ctr"/>
            <a:r>
              <a:rPr lang="en-US" sz="1200" dirty="0" smtClean="0">
                <a:latin typeface="Intel Clear" panose="020B0604020203020204" pitchFamily="34" charset="0"/>
                <a:ea typeface="Intel Clear" panose="020B0604020203020204" pitchFamily="34" charset="0"/>
                <a:cs typeface="Intel Clear" panose="020B0604020203020204" pitchFamily="34" charset="0"/>
              </a:rPr>
              <a:t>Nodes</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69" name="Rectangle 168"/>
          <p:cNvSpPr/>
          <p:nvPr/>
        </p:nvSpPr>
        <p:spPr>
          <a:xfrm>
            <a:off x="5559759" y="4611855"/>
            <a:ext cx="1756322" cy="1444217"/>
          </a:xfrm>
          <a:prstGeom prst="rect">
            <a:avLst/>
          </a:prstGeom>
          <a:solidFill>
            <a:srgbClr val="A6CAE1">
              <a:lumMod val="75000"/>
            </a:srgbClr>
          </a:solidFill>
          <a:ln w="25400" cap="flat" cmpd="sng" algn="ctr">
            <a:noFill/>
            <a:prstDash val="solid"/>
          </a:ln>
          <a:effectLst/>
        </p:spPr>
        <p:txBody>
          <a:bodyPr rtlCol="0" anchor="ctr"/>
          <a:lstStyle/>
          <a:p>
            <a:pPr algn="ctr" defTabSz="1219140">
              <a:defRPr/>
            </a:pPr>
            <a:endParaRPr lang="en-US" altLang="zh-CN" sz="1400"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grpSp>
        <p:nvGrpSpPr>
          <p:cNvPr id="170" name="Group 169"/>
          <p:cNvGrpSpPr/>
          <p:nvPr/>
        </p:nvGrpSpPr>
        <p:grpSpPr>
          <a:xfrm>
            <a:off x="5674653" y="5776186"/>
            <a:ext cx="1515672" cy="235316"/>
            <a:chOff x="513788" y="5695860"/>
            <a:chExt cx="1515672" cy="235316"/>
          </a:xfrm>
        </p:grpSpPr>
        <p:sp>
          <p:nvSpPr>
            <p:cNvPr id="172" name="Rounded Rectangle 171"/>
            <p:cNvSpPr/>
            <p:nvPr/>
          </p:nvSpPr>
          <p:spPr>
            <a:xfrm>
              <a:off x="513788" y="5695860"/>
              <a:ext cx="543766"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73" name="Rounded Rectangle 172"/>
            <p:cNvSpPr/>
            <p:nvPr/>
          </p:nvSpPr>
          <p:spPr>
            <a:xfrm>
              <a:off x="1502661" y="5695860"/>
              <a:ext cx="526799"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74" name="Rounded Rectangle 173"/>
            <p:cNvSpPr/>
            <p:nvPr/>
          </p:nvSpPr>
          <p:spPr>
            <a:xfrm>
              <a:off x="1096453" y="5695860"/>
              <a:ext cx="369127"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latin typeface="Intel Clear" panose="020B0604020203020204" pitchFamily="34" charset="0"/>
                  <a:ea typeface="Intel Clear" panose="020B0604020203020204" pitchFamily="34" charset="0"/>
                  <a:cs typeface="Intel Clear" panose="020B0604020203020204" pitchFamily="34" charset="0"/>
                </a:rPr>
                <a:t>…</a:t>
              </a:r>
            </a:p>
          </p:txBody>
        </p:sp>
      </p:grpSp>
      <p:sp>
        <p:nvSpPr>
          <p:cNvPr id="176" name="Rectangle 175"/>
          <p:cNvSpPr/>
          <p:nvPr/>
        </p:nvSpPr>
        <p:spPr>
          <a:xfrm>
            <a:off x="5605436" y="4660982"/>
            <a:ext cx="775077" cy="1029331"/>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a:solidFill>
                  <a:schemeClr val="tx2"/>
                </a:solidFill>
              </a:rPr>
              <a:t>CEPH</a:t>
            </a:r>
            <a:endParaRPr lang="zh-CN" altLang="en-US" sz="1100" dirty="0">
              <a:solidFill>
                <a:schemeClr val="tx2"/>
              </a:solidFill>
            </a:endParaRPr>
          </a:p>
        </p:txBody>
      </p:sp>
      <p:sp>
        <p:nvSpPr>
          <p:cNvPr id="177" name="Rounded Rectangle 176"/>
          <p:cNvSpPr/>
          <p:nvPr/>
        </p:nvSpPr>
        <p:spPr>
          <a:xfrm>
            <a:off x="5715429" y="4852111"/>
            <a:ext cx="555216" cy="17828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RGW4 </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graphicFrame>
        <p:nvGraphicFramePr>
          <p:cNvPr id="181" name="Table 180"/>
          <p:cNvGraphicFramePr>
            <a:graphicFrameLocks noGrp="1"/>
          </p:cNvGraphicFramePr>
          <p:nvPr>
            <p:extLst/>
          </p:nvPr>
        </p:nvGraphicFramePr>
        <p:xfrm>
          <a:off x="5674653" y="5308473"/>
          <a:ext cx="646324" cy="346428"/>
        </p:xfrm>
        <a:graphic>
          <a:graphicData uri="http://schemas.openxmlformats.org/drawingml/2006/table">
            <a:tbl>
              <a:tblPr>
                <a:tableStyleId>{5C22544A-7EE6-4342-B048-85BDC9FD1C3A}</a:tableStyleId>
              </a:tblPr>
              <a:tblGrid>
                <a:gridCol w="92332"/>
                <a:gridCol w="92332"/>
                <a:gridCol w="92332"/>
                <a:gridCol w="92332"/>
                <a:gridCol w="92332"/>
                <a:gridCol w="92332"/>
                <a:gridCol w="92332"/>
              </a:tblGrid>
              <a:tr h="346428">
                <a:tc>
                  <a:txBody>
                    <a:bodyPr/>
                    <a:lstStyle/>
                    <a:p>
                      <a:endParaRPr lang="zh-CN" altLang="en-US" sz="900" dirty="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dirty="0"/>
                    </a:p>
                  </a:txBody>
                  <a:tcPr marL="0" marR="0" marT="0" marB="0">
                    <a:solidFill>
                      <a:srgbClr val="7030A0"/>
                    </a:solidFill>
                  </a:tcPr>
                </a:tc>
              </a:tr>
            </a:tbl>
          </a:graphicData>
        </a:graphic>
      </p:graphicFrame>
      <p:sp>
        <p:nvSpPr>
          <p:cNvPr id="182" name="Rounded Rectangle 181"/>
          <p:cNvSpPr/>
          <p:nvPr/>
        </p:nvSpPr>
        <p:spPr>
          <a:xfrm>
            <a:off x="5690200" y="5322275"/>
            <a:ext cx="605548" cy="31215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Intel Clear" panose="020B0604020203020204" pitchFamily="34" charset="0"/>
                <a:ea typeface="Intel Clear" panose="020B0604020203020204" pitchFamily="34" charset="0"/>
                <a:cs typeface="Intel Clear" panose="020B0604020203020204" pitchFamily="34" charset="0"/>
              </a:rPr>
              <a:t>7</a:t>
            </a:r>
            <a:r>
              <a:rPr lang="en-US" sz="1200" dirty="0" smtClean="0">
                <a:latin typeface="Intel Clear" panose="020B0604020203020204" pitchFamily="34" charset="0"/>
                <a:ea typeface="Intel Clear" panose="020B0604020203020204" pitchFamily="34" charset="0"/>
                <a:cs typeface="Intel Clear" panose="020B0604020203020204" pitchFamily="34" charset="0"/>
              </a:rPr>
              <a:t> OSDs</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83" name="Rectangle 182"/>
          <p:cNvSpPr/>
          <p:nvPr/>
        </p:nvSpPr>
        <p:spPr>
          <a:xfrm>
            <a:off x="6483320" y="4660982"/>
            <a:ext cx="775077" cy="1029331"/>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smtClean="0">
                <a:solidFill>
                  <a:schemeClr val="tx2"/>
                </a:solidFill>
              </a:rPr>
              <a:t>REMOTE</a:t>
            </a:r>
          </a:p>
          <a:p>
            <a:r>
              <a:rPr lang="en-US" altLang="zh-CN" sz="1100" dirty="0" smtClean="0">
                <a:solidFill>
                  <a:schemeClr val="tx2"/>
                </a:solidFill>
              </a:rPr>
              <a:t>HDFS</a:t>
            </a:r>
            <a:endParaRPr lang="zh-CN" altLang="en-US" sz="1100" dirty="0">
              <a:solidFill>
                <a:schemeClr val="tx2"/>
              </a:solidFill>
            </a:endParaRPr>
          </a:p>
        </p:txBody>
      </p:sp>
      <p:graphicFrame>
        <p:nvGraphicFramePr>
          <p:cNvPr id="184" name="Table 183"/>
          <p:cNvGraphicFramePr>
            <a:graphicFrameLocks noGrp="1"/>
          </p:cNvGraphicFramePr>
          <p:nvPr>
            <p:extLst/>
          </p:nvPr>
        </p:nvGraphicFramePr>
        <p:xfrm>
          <a:off x="6552537" y="5308473"/>
          <a:ext cx="646324" cy="346428"/>
        </p:xfrm>
        <a:graphic>
          <a:graphicData uri="http://schemas.openxmlformats.org/drawingml/2006/table">
            <a:tbl>
              <a:tblPr>
                <a:tableStyleId>{5C22544A-7EE6-4342-B048-85BDC9FD1C3A}</a:tableStyleId>
              </a:tblPr>
              <a:tblGrid>
                <a:gridCol w="92332"/>
                <a:gridCol w="92332"/>
                <a:gridCol w="92332"/>
                <a:gridCol w="92332"/>
                <a:gridCol w="92332"/>
                <a:gridCol w="92332"/>
                <a:gridCol w="92332"/>
              </a:tblGrid>
              <a:tr h="346428">
                <a:tc>
                  <a:txBody>
                    <a:bodyPr/>
                    <a:lstStyle/>
                    <a:p>
                      <a:endParaRPr lang="zh-CN" altLang="en-US" sz="900" dirty="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dirty="0"/>
                    </a:p>
                  </a:txBody>
                  <a:tcPr marL="0" marR="0" marT="0" marB="0">
                    <a:solidFill>
                      <a:schemeClr val="tx1">
                        <a:lumMod val="65000"/>
                        <a:lumOff val="35000"/>
                      </a:schemeClr>
                    </a:solidFill>
                  </a:tcPr>
                </a:tc>
              </a:tr>
            </a:tbl>
          </a:graphicData>
        </a:graphic>
      </p:graphicFrame>
      <p:sp>
        <p:nvSpPr>
          <p:cNvPr id="185" name="Rounded Rectangle 184"/>
          <p:cNvSpPr/>
          <p:nvPr/>
        </p:nvSpPr>
        <p:spPr>
          <a:xfrm>
            <a:off x="6568084" y="5322275"/>
            <a:ext cx="605548" cy="312157"/>
          </a:xfrm>
          <a:prstGeom prst="round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Intel Clear" panose="020B0604020203020204" pitchFamily="34" charset="0"/>
                <a:ea typeface="Intel Clear" panose="020B0604020203020204" pitchFamily="34" charset="0"/>
                <a:cs typeface="Intel Clear" panose="020B0604020203020204" pitchFamily="34" charset="0"/>
              </a:rPr>
              <a:t>7</a:t>
            </a:r>
            <a:r>
              <a:rPr lang="en-US" sz="1200" dirty="0" smtClean="0">
                <a:latin typeface="Intel Clear" panose="020B0604020203020204" pitchFamily="34" charset="0"/>
                <a:ea typeface="Intel Clear" panose="020B0604020203020204" pitchFamily="34" charset="0"/>
                <a:cs typeface="Intel Clear" panose="020B0604020203020204" pitchFamily="34" charset="0"/>
              </a:rPr>
              <a:t> Data</a:t>
            </a:r>
          </a:p>
          <a:p>
            <a:pPr algn="ctr"/>
            <a:r>
              <a:rPr lang="en-US" sz="1200" dirty="0" smtClean="0">
                <a:latin typeface="Intel Clear" panose="020B0604020203020204" pitchFamily="34" charset="0"/>
                <a:ea typeface="Intel Clear" panose="020B0604020203020204" pitchFamily="34" charset="0"/>
                <a:cs typeface="Intel Clear" panose="020B0604020203020204" pitchFamily="34" charset="0"/>
              </a:rPr>
              <a:t>Nodes</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86" name="Rectangle 185"/>
          <p:cNvSpPr/>
          <p:nvPr/>
        </p:nvSpPr>
        <p:spPr>
          <a:xfrm>
            <a:off x="7387084" y="4610326"/>
            <a:ext cx="1756322" cy="1444217"/>
          </a:xfrm>
          <a:prstGeom prst="rect">
            <a:avLst/>
          </a:prstGeom>
          <a:solidFill>
            <a:srgbClr val="A6CAE1">
              <a:lumMod val="75000"/>
            </a:srgbClr>
          </a:solidFill>
          <a:ln w="25400" cap="flat" cmpd="sng" algn="ctr">
            <a:noFill/>
            <a:prstDash val="solid"/>
          </a:ln>
          <a:effectLst/>
        </p:spPr>
        <p:txBody>
          <a:bodyPr rtlCol="0" anchor="ctr"/>
          <a:lstStyle/>
          <a:p>
            <a:pPr algn="ctr" defTabSz="1219140">
              <a:defRPr/>
            </a:pPr>
            <a:endParaRPr lang="en-US" altLang="zh-CN" sz="1400"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grpSp>
        <p:nvGrpSpPr>
          <p:cNvPr id="187" name="Group 186"/>
          <p:cNvGrpSpPr/>
          <p:nvPr/>
        </p:nvGrpSpPr>
        <p:grpSpPr>
          <a:xfrm>
            <a:off x="7501978" y="5774657"/>
            <a:ext cx="1515672" cy="235316"/>
            <a:chOff x="513788" y="5695860"/>
            <a:chExt cx="1515672" cy="235316"/>
          </a:xfrm>
        </p:grpSpPr>
        <p:sp>
          <p:nvSpPr>
            <p:cNvPr id="188" name="Rounded Rectangle 187"/>
            <p:cNvSpPr/>
            <p:nvPr/>
          </p:nvSpPr>
          <p:spPr>
            <a:xfrm>
              <a:off x="513788" y="5695860"/>
              <a:ext cx="543766"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89" name="Rounded Rectangle 188"/>
            <p:cNvSpPr/>
            <p:nvPr/>
          </p:nvSpPr>
          <p:spPr>
            <a:xfrm>
              <a:off x="1502661" y="5695860"/>
              <a:ext cx="526799"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90" name="Rounded Rectangle 189"/>
            <p:cNvSpPr/>
            <p:nvPr/>
          </p:nvSpPr>
          <p:spPr>
            <a:xfrm>
              <a:off x="1096453" y="5695860"/>
              <a:ext cx="369127"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latin typeface="Intel Clear" panose="020B0604020203020204" pitchFamily="34" charset="0"/>
                  <a:ea typeface="Intel Clear" panose="020B0604020203020204" pitchFamily="34" charset="0"/>
                  <a:cs typeface="Intel Clear" panose="020B0604020203020204" pitchFamily="34" charset="0"/>
                </a:rPr>
                <a:t>…</a:t>
              </a:r>
            </a:p>
          </p:txBody>
        </p:sp>
      </p:grpSp>
      <p:sp>
        <p:nvSpPr>
          <p:cNvPr id="191" name="Rectangle 190"/>
          <p:cNvSpPr/>
          <p:nvPr/>
        </p:nvSpPr>
        <p:spPr>
          <a:xfrm>
            <a:off x="7432761" y="4659453"/>
            <a:ext cx="775077" cy="1029331"/>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a:solidFill>
                  <a:schemeClr val="tx2"/>
                </a:solidFill>
              </a:rPr>
              <a:t>CEPH</a:t>
            </a:r>
            <a:endParaRPr lang="zh-CN" altLang="en-US" sz="1100" dirty="0">
              <a:solidFill>
                <a:schemeClr val="tx2"/>
              </a:solidFill>
            </a:endParaRPr>
          </a:p>
        </p:txBody>
      </p:sp>
      <p:sp>
        <p:nvSpPr>
          <p:cNvPr id="192" name="Rounded Rectangle 191"/>
          <p:cNvSpPr/>
          <p:nvPr/>
        </p:nvSpPr>
        <p:spPr>
          <a:xfrm>
            <a:off x="7542754" y="4850582"/>
            <a:ext cx="555216" cy="17828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RGW5 </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graphicFrame>
        <p:nvGraphicFramePr>
          <p:cNvPr id="193" name="Table 192"/>
          <p:cNvGraphicFramePr>
            <a:graphicFrameLocks noGrp="1"/>
          </p:cNvGraphicFramePr>
          <p:nvPr>
            <p:extLst/>
          </p:nvPr>
        </p:nvGraphicFramePr>
        <p:xfrm>
          <a:off x="7501978" y="5306944"/>
          <a:ext cx="646324" cy="346428"/>
        </p:xfrm>
        <a:graphic>
          <a:graphicData uri="http://schemas.openxmlformats.org/drawingml/2006/table">
            <a:tbl>
              <a:tblPr>
                <a:tableStyleId>{5C22544A-7EE6-4342-B048-85BDC9FD1C3A}</a:tableStyleId>
              </a:tblPr>
              <a:tblGrid>
                <a:gridCol w="92332"/>
                <a:gridCol w="92332"/>
                <a:gridCol w="92332"/>
                <a:gridCol w="92332"/>
                <a:gridCol w="92332"/>
                <a:gridCol w="92332"/>
                <a:gridCol w="92332"/>
              </a:tblGrid>
              <a:tr h="346428">
                <a:tc>
                  <a:txBody>
                    <a:bodyPr/>
                    <a:lstStyle/>
                    <a:p>
                      <a:endParaRPr lang="zh-CN" altLang="en-US" sz="900" dirty="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a:p>
                  </a:txBody>
                  <a:tcPr marL="0" marR="0" marT="0" marB="0">
                    <a:solidFill>
                      <a:srgbClr val="7030A0"/>
                    </a:solidFill>
                  </a:tcPr>
                </a:tc>
                <a:tc>
                  <a:txBody>
                    <a:bodyPr/>
                    <a:lstStyle/>
                    <a:p>
                      <a:endParaRPr lang="zh-CN" altLang="en-US" sz="900" dirty="0"/>
                    </a:p>
                  </a:txBody>
                  <a:tcPr marL="0" marR="0" marT="0" marB="0">
                    <a:solidFill>
                      <a:srgbClr val="7030A0"/>
                    </a:solidFill>
                  </a:tcPr>
                </a:tc>
              </a:tr>
            </a:tbl>
          </a:graphicData>
        </a:graphic>
      </p:graphicFrame>
      <p:sp>
        <p:nvSpPr>
          <p:cNvPr id="194" name="Rounded Rectangle 193"/>
          <p:cNvSpPr/>
          <p:nvPr/>
        </p:nvSpPr>
        <p:spPr>
          <a:xfrm>
            <a:off x="7517525" y="5320746"/>
            <a:ext cx="605548" cy="31215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Intel Clear" panose="020B0604020203020204" pitchFamily="34" charset="0"/>
                <a:ea typeface="Intel Clear" panose="020B0604020203020204" pitchFamily="34" charset="0"/>
                <a:cs typeface="Intel Clear" panose="020B0604020203020204" pitchFamily="34" charset="0"/>
              </a:rPr>
              <a:t>7</a:t>
            </a:r>
            <a:r>
              <a:rPr lang="en-US" sz="1200" dirty="0" smtClean="0">
                <a:latin typeface="Intel Clear" panose="020B0604020203020204" pitchFamily="34" charset="0"/>
                <a:ea typeface="Intel Clear" panose="020B0604020203020204" pitchFamily="34" charset="0"/>
                <a:cs typeface="Intel Clear" panose="020B0604020203020204" pitchFamily="34" charset="0"/>
              </a:rPr>
              <a:t> OSDs</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95" name="Rectangle 194"/>
          <p:cNvSpPr/>
          <p:nvPr/>
        </p:nvSpPr>
        <p:spPr>
          <a:xfrm>
            <a:off x="8310645" y="4659453"/>
            <a:ext cx="775077" cy="1029331"/>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a:solidFill>
                  <a:schemeClr val="tx2"/>
                </a:solidFill>
              </a:rPr>
              <a:t>REMOTE</a:t>
            </a:r>
          </a:p>
          <a:p>
            <a:r>
              <a:rPr lang="en-US" altLang="zh-CN" sz="1100" dirty="0">
                <a:solidFill>
                  <a:schemeClr val="tx2"/>
                </a:solidFill>
              </a:rPr>
              <a:t>HDFS</a:t>
            </a:r>
            <a:endParaRPr lang="zh-CN" altLang="en-US" sz="1100" dirty="0">
              <a:solidFill>
                <a:schemeClr val="tx2"/>
              </a:solidFill>
            </a:endParaRPr>
          </a:p>
        </p:txBody>
      </p:sp>
      <p:graphicFrame>
        <p:nvGraphicFramePr>
          <p:cNvPr id="196" name="Table 195"/>
          <p:cNvGraphicFramePr>
            <a:graphicFrameLocks noGrp="1"/>
          </p:cNvGraphicFramePr>
          <p:nvPr>
            <p:extLst/>
          </p:nvPr>
        </p:nvGraphicFramePr>
        <p:xfrm>
          <a:off x="8379862" y="5306944"/>
          <a:ext cx="646324" cy="346428"/>
        </p:xfrm>
        <a:graphic>
          <a:graphicData uri="http://schemas.openxmlformats.org/drawingml/2006/table">
            <a:tbl>
              <a:tblPr>
                <a:tableStyleId>{5C22544A-7EE6-4342-B048-85BDC9FD1C3A}</a:tableStyleId>
              </a:tblPr>
              <a:tblGrid>
                <a:gridCol w="92332"/>
                <a:gridCol w="92332"/>
                <a:gridCol w="92332"/>
                <a:gridCol w="92332"/>
                <a:gridCol w="92332"/>
                <a:gridCol w="92332"/>
                <a:gridCol w="92332"/>
              </a:tblGrid>
              <a:tr h="346428">
                <a:tc>
                  <a:txBody>
                    <a:bodyPr/>
                    <a:lstStyle/>
                    <a:p>
                      <a:endParaRPr lang="zh-CN" altLang="en-US" sz="900" dirty="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a:p>
                  </a:txBody>
                  <a:tcPr marL="0" marR="0" marT="0" marB="0">
                    <a:solidFill>
                      <a:schemeClr val="tx1">
                        <a:lumMod val="65000"/>
                        <a:lumOff val="35000"/>
                      </a:schemeClr>
                    </a:solidFill>
                  </a:tcPr>
                </a:tc>
                <a:tc>
                  <a:txBody>
                    <a:bodyPr/>
                    <a:lstStyle/>
                    <a:p>
                      <a:endParaRPr lang="zh-CN" altLang="en-US" sz="900" dirty="0"/>
                    </a:p>
                  </a:txBody>
                  <a:tcPr marL="0" marR="0" marT="0" marB="0">
                    <a:solidFill>
                      <a:schemeClr val="tx1">
                        <a:lumMod val="65000"/>
                        <a:lumOff val="35000"/>
                      </a:schemeClr>
                    </a:solidFill>
                  </a:tcPr>
                </a:tc>
              </a:tr>
            </a:tbl>
          </a:graphicData>
        </a:graphic>
      </p:graphicFrame>
      <p:sp>
        <p:nvSpPr>
          <p:cNvPr id="197" name="Rounded Rectangle 196"/>
          <p:cNvSpPr/>
          <p:nvPr/>
        </p:nvSpPr>
        <p:spPr>
          <a:xfrm>
            <a:off x="8395409" y="5320746"/>
            <a:ext cx="605548" cy="312157"/>
          </a:xfrm>
          <a:prstGeom prst="round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Intel Clear" panose="020B0604020203020204" pitchFamily="34" charset="0"/>
                <a:ea typeface="Intel Clear" panose="020B0604020203020204" pitchFamily="34" charset="0"/>
                <a:cs typeface="Intel Clear" panose="020B0604020203020204" pitchFamily="34" charset="0"/>
              </a:rPr>
              <a:t>7</a:t>
            </a:r>
            <a:r>
              <a:rPr lang="en-US" sz="1200" dirty="0" smtClean="0">
                <a:latin typeface="Intel Clear" panose="020B0604020203020204" pitchFamily="34" charset="0"/>
                <a:ea typeface="Intel Clear" panose="020B0604020203020204" pitchFamily="34" charset="0"/>
                <a:cs typeface="Intel Clear" panose="020B0604020203020204" pitchFamily="34" charset="0"/>
              </a:rPr>
              <a:t> Data</a:t>
            </a:r>
          </a:p>
          <a:p>
            <a:pPr algn="ctr"/>
            <a:r>
              <a:rPr lang="en-US" sz="1200" dirty="0" smtClean="0">
                <a:latin typeface="Intel Clear" panose="020B0604020203020204" pitchFamily="34" charset="0"/>
                <a:ea typeface="Intel Clear" panose="020B0604020203020204" pitchFamily="34" charset="0"/>
                <a:cs typeface="Intel Clear" panose="020B0604020203020204" pitchFamily="34" charset="0"/>
              </a:rPr>
              <a:t>Nodes</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p:txBody>
      </p:sp>
      <p:grpSp>
        <p:nvGrpSpPr>
          <p:cNvPr id="198" name="Group 197"/>
          <p:cNvGrpSpPr/>
          <p:nvPr/>
        </p:nvGrpSpPr>
        <p:grpSpPr>
          <a:xfrm>
            <a:off x="896060" y="2427760"/>
            <a:ext cx="1367008" cy="235316"/>
            <a:chOff x="513788" y="5695860"/>
            <a:chExt cx="1515672" cy="235316"/>
          </a:xfrm>
        </p:grpSpPr>
        <p:sp>
          <p:nvSpPr>
            <p:cNvPr id="199" name="Rounded Rectangle 198"/>
            <p:cNvSpPr/>
            <p:nvPr/>
          </p:nvSpPr>
          <p:spPr>
            <a:xfrm>
              <a:off x="513788" y="5695860"/>
              <a:ext cx="543766"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200" name="Rounded Rectangle 199"/>
            <p:cNvSpPr/>
            <p:nvPr/>
          </p:nvSpPr>
          <p:spPr>
            <a:xfrm>
              <a:off x="1502661" y="5695860"/>
              <a:ext cx="526799"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201" name="Rounded Rectangle 200"/>
            <p:cNvSpPr/>
            <p:nvPr/>
          </p:nvSpPr>
          <p:spPr>
            <a:xfrm>
              <a:off x="1096453" y="5695860"/>
              <a:ext cx="369127"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latin typeface="Intel Clear" panose="020B0604020203020204" pitchFamily="34" charset="0"/>
                  <a:ea typeface="Intel Clear" panose="020B0604020203020204" pitchFamily="34" charset="0"/>
                  <a:cs typeface="Intel Clear" panose="020B0604020203020204" pitchFamily="34" charset="0"/>
                </a:rPr>
                <a:t>…</a:t>
              </a:r>
            </a:p>
          </p:txBody>
        </p:sp>
      </p:grpSp>
      <p:grpSp>
        <p:nvGrpSpPr>
          <p:cNvPr id="202" name="Group 201"/>
          <p:cNvGrpSpPr/>
          <p:nvPr/>
        </p:nvGrpSpPr>
        <p:grpSpPr>
          <a:xfrm>
            <a:off x="2540916" y="2159298"/>
            <a:ext cx="1196736" cy="575826"/>
            <a:chOff x="2540916" y="2159298"/>
            <a:chExt cx="1196736" cy="575826"/>
          </a:xfrm>
        </p:grpSpPr>
        <p:sp>
          <p:nvSpPr>
            <p:cNvPr id="203" name="Rectangle 202"/>
            <p:cNvSpPr/>
            <p:nvPr/>
          </p:nvSpPr>
          <p:spPr>
            <a:xfrm>
              <a:off x="2540916" y="2159298"/>
              <a:ext cx="1196736" cy="575826"/>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LOCAL HDFS</a:t>
              </a:r>
              <a:endParaRPr lang="zh-CN" altLang="en-US"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grpSp>
          <p:nvGrpSpPr>
            <p:cNvPr id="204" name="Group 203"/>
            <p:cNvGrpSpPr/>
            <p:nvPr/>
          </p:nvGrpSpPr>
          <p:grpSpPr>
            <a:xfrm>
              <a:off x="2555232" y="2427760"/>
              <a:ext cx="1172260" cy="232196"/>
              <a:chOff x="513788" y="5695860"/>
              <a:chExt cx="1515672" cy="235316"/>
            </a:xfrm>
          </p:grpSpPr>
          <p:sp>
            <p:nvSpPr>
              <p:cNvPr id="205" name="Rounded Rectangle 204"/>
              <p:cNvSpPr/>
              <p:nvPr/>
            </p:nvSpPr>
            <p:spPr>
              <a:xfrm>
                <a:off x="513788" y="5695860"/>
                <a:ext cx="543766"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206" name="Rounded Rectangle 205"/>
              <p:cNvSpPr/>
              <p:nvPr/>
            </p:nvSpPr>
            <p:spPr>
              <a:xfrm>
                <a:off x="1502661" y="5695860"/>
                <a:ext cx="526799"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207" name="Rounded Rectangle 206"/>
              <p:cNvSpPr/>
              <p:nvPr/>
            </p:nvSpPr>
            <p:spPr>
              <a:xfrm>
                <a:off x="1096453" y="5695860"/>
                <a:ext cx="369127"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latin typeface="Intel Clear" panose="020B0604020203020204" pitchFamily="34" charset="0"/>
                    <a:ea typeface="Intel Clear" panose="020B0604020203020204" pitchFamily="34" charset="0"/>
                    <a:cs typeface="Intel Clear" panose="020B0604020203020204" pitchFamily="34" charset="0"/>
                  </a:rPr>
                  <a:t>…</a:t>
                </a:r>
              </a:p>
            </p:txBody>
          </p:sp>
        </p:grpSp>
      </p:grpSp>
      <p:grpSp>
        <p:nvGrpSpPr>
          <p:cNvPr id="208" name="Group 207"/>
          <p:cNvGrpSpPr/>
          <p:nvPr/>
        </p:nvGrpSpPr>
        <p:grpSpPr>
          <a:xfrm>
            <a:off x="3971790" y="2159996"/>
            <a:ext cx="1196736" cy="575826"/>
            <a:chOff x="2540916" y="2159298"/>
            <a:chExt cx="1196736" cy="575826"/>
          </a:xfrm>
        </p:grpSpPr>
        <p:sp>
          <p:nvSpPr>
            <p:cNvPr id="209" name="Rectangle 208"/>
            <p:cNvSpPr/>
            <p:nvPr/>
          </p:nvSpPr>
          <p:spPr>
            <a:xfrm>
              <a:off x="2540916" y="2159298"/>
              <a:ext cx="1196736" cy="575826"/>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LOCAL HDFS</a:t>
              </a:r>
              <a:endParaRPr lang="zh-CN" altLang="en-US"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grpSp>
          <p:nvGrpSpPr>
            <p:cNvPr id="210" name="Group 209"/>
            <p:cNvGrpSpPr/>
            <p:nvPr/>
          </p:nvGrpSpPr>
          <p:grpSpPr>
            <a:xfrm>
              <a:off x="2555232" y="2427760"/>
              <a:ext cx="1172260" cy="232196"/>
              <a:chOff x="513788" y="5695860"/>
              <a:chExt cx="1515672" cy="235316"/>
            </a:xfrm>
          </p:grpSpPr>
          <p:sp>
            <p:nvSpPr>
              <p:cNvPr id="211" name="Rounded Rectangle 210"/>
              <p:cNvSpPr/>
              <p:nvPr/>
            </p:nvSpPr>
            <p:spPr>
              <a:xfrm>
                <a:off x="513788" y="5695860"/>
                <a:ext cx="543766"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212" name="Rounded Rectangle 211"/>
              <p:cNvSpPr/>
              <p:nvPr/>
            </p:nvSpPr>
            <p:spPr>
              <a:xfrm>
                <a:off x="1502661" y="5695860"/>
                <a:ext cx="526799"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213" name="Rounded Rectangle 212"/>
              <p:cNvSpPr/>
              <p:nvPr/>
            </p:nvSpPr>
            <p:spPr>
              <a:xfrm>
                <a:off x="1096453" y="5695860"/>
                <a:ext cx="369127"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latin typeface="Intel Clear" panose="020B0604020203020204" pitchFamily="34" charset="0"/>
                    <a:ea typeface="Intel Clear" panose="020B0604020203020204" pitchFamily="34" charset="0"/>
                    <a:cs typeface="Intel Clear" panose="020B0604020203020204" pitchFamily="34" charset="0"/>
                  </a:rPr>
                  <a:t>…</a:t>
                </a:r>
              </a:p>
            </p:txBody>
          </p:sp>
        </p:grpSp>
      </p:grpSp>
      <p:grpSp>
        <p:nvGrpSpPr>
          <p:cNvPr id="214" name="Group 213"/>
          <p:cNvGrpSpPr/>
          <p:nvPr/>
        </p:nvGrpSpPr>
        <p:grpSpPr>
          <a:xfrm>
            <a:off x="5401345" y="2150007"/>
            <a:ext cx="1196736" cy="575826"/>
            <a:chOff x="2540916" y="2159298"/>
            <a:chExt cx="1196736" cy="575826"/>
          </a:xfrm>
        </p:grpSpPr>
        <p:sp>
          <p:nvSpPr>
            <p:cNvPr id="216" name="Rectangle 215"/>
            <p:cNvSpPr/>
            <p:nvPr/>
          </p:nvSpPr>
          <p:spPr>
            <a:xfrm>
              <a:off x="2540916" y="2159298"/>
              <a:ext cx="1196736" cy="575826"/>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LOCAL HDFS</a:t>
              </a:r>
              <a:endParaRPr lang="zh-CN" altLang="en-US"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grpSp>
          <p:nvGrpSpPr>
            <p:cNvPr id="217" name="Group 216"/>
            <p:cNvGrpSpPr/>
            <p:nvPr/>
          </p:nvGrpSpPr>
          <p:grpSpPr>
            <a:xfrm>
              <a:off x="2555232" y="2427760"/>
              <a:ext cx="1172260" cy="232196"/>
              <a:chOff x="513788" y="5695860"/>
              <a:chExt cx="1515672" cy="235316"/>
            </a:xfrm>
          </p:grpSpPr>
          <p:sp>
            <p:nvSpPr>
              <p:cNvPr id="218" name="Rounded Rectangle 217"/>
              <p:cNvSpPr/>
              <p:nvPr/>
            </p:nvSpPr>
            <p:spPr>
              <a:xfrm>
                <a:off x="513788" y="5695860"/>
                <a:ext cx="543766"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219" name="Rounded Rectangle 218"/>
              <p:cNvSpPr/>
              <p:nvPr/>
            </p:nvSpPr>
            <p:spPr>
              <a:xfrm>
                <a:off x="1502661" y="5695860"/>
                <a:ext cx="526799"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220" name="Rounded Rectangle 219"/>
              <p:cNvSpPr/>
              <p:nvPr/>
            </p:nvSpPr>
            <p:spPr>
              <a:xfrm>
                <a:off x="1096453" y="5695860"/>
                <a:ext cx="369127"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latin typeface="Intel Clear" panose="020B0604020203020204" pitchFamily="34" charset="0"/>
                    <a:ea typeface="Intel Clear" panose="020B0604020203020204" pitchFamily="34" charset="0"/>
                    <a:cs typeface="Intel Clear" panose="020B0604020203020204" pitchFamily="34" charset="0"/>
                  </a:rPr>
                  <a:t>…</a:t>
                </a:r>
              </a:p>
            </p:txBody>
          </p:sp>
        </p:grpSp>
      </p:grpSp>
      <p:grpSp>
        <p:nvGrpSpPr>
          <p:cNvPr id="221" name="Group 220"/>
          <p:cNvGrpSpPr/>
          <p:nvPr/>
        </p:nvGrpSpPr>
        <p:grpSpPr>
          <a:xfrm>
            <a:off x="6818455" y="2159298"/>
            <a:ext cx="1196736" cy="575826"/>
            <a:chOff x="2540916" y="2159298"/>
            <a:chExt cx="1196736" cy="575826"/>
          </a:xfrm>
        </p:grpSpPr>
        <p:sp>
          <p:nvSpPr>
            <p:cNvPr id="222" name="Rectangle 221"/>
            <p:cNvSpPr/>
            <p:nvPr/>
          </p:nvSpPr>
          <p:spPr>
            <a:xfrm>
              <a:off x="2540916" y="2159298"/>
              <a:ext cx="1196736" cy="575826"/>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LOCAL HDFS</a:t>
              </a:r>
              <a:endParaRPr lang="zh-CN" altLang="en-US"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grpSp>
          <p:nvGrpSpPr>
            <p:cNvPr id="223" name="Group 222"/>
            <p:cNvGrpSpPr/>
            <p:nvPr/>
          </p:nvGrpSpPr>
          <p:grpSpPr>
            <a:xfrm>
              <a:off x="2555232" y="2427760"/>
              <a:ext cx="1172260" cy="232196"/>
              <a:chOff x="513788" y="5695860"/>
              <a:chExt cx="1515672" cy="235316"/>
            </a:xfrm>
          </p:grpSpPr>
          <p:sp>
            <p:nvSpPr>
              <p:cNvPr id="224" name="Rounded Rectangle 223"/>
              <p:cNvSpPr/>
              <p:nvPr/>
            </p:nvSpPr>
            <p:spPr>
              <a:xfrm>
                <a:off x="513788" y="5695860"/>
                <a:ext cx="543766"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225" name="Rounded Rectangle 224"/>
              <p:cNvSpPr/>
              <p:nvPr/>
            </p:nvSpPr>
            <p:spPr>
              <a:xfrm>
                <a:off x="1502661" y="5695860"/>
                <a:ext cx="526799"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latin typeface="Intel Clear" panose="020B0604020203020204" pitchFamily="34" charset="0"/>
                    <a:ea typeface="Intel Clear" panose="020B0604020203020204" pitchFamily="34" charset="0"/>
                    <a:cs typeface="Intel Clear" panose="020B0604020203020204" pitchFamily="34" charset="0"/>
                  </a:rPr>
                  <a:t>HDD</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226" name="Rounded Rectangle 225"/>
              <p:cNvSpPr/>
              <p:nvPr/>
            </p:nvSpPr>
            <p:spPr>
              <a:xfrm>
                <a:off x="1096453" y="5695860"/>
                <a:ext cx="369127" cy="23531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latin typeface="Intel Clear" panose="020B0604020203020204" pitchFamily="34" charset="0"/>
                    <a:ea typeface="Intel Clear" panose="020B0604020203020204" pitchFamily="34" charset="0"/>
                    <a:cs typeface="Intel Clear" panose="020B0604020203020204" pitchFamily="34" charset="0"/>
                  </a:rPr>
                  <a:t>…</a:t>
                </a:r>
              </a:p>
            </p:txBody>
          </p:sp>
        </p:grpSp>
      </p:grpSp>
    </p:spTree>
    <p:extLst>
      <p:ext uri="{BB962C8B-B14F-4D97-AF65-F5344CB8AC3E}">
        <p14:creationId xmlns:p14="http://schemas.microsoft.com/office/powerpoint/2010/main" val="352852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p:nvPr/>
        </p:nvSpPr>
        <p:spPr>
          <a:xfrm>
            <a:off x="401423" y="1449542"/>
            <a:ext cx="6389902" cy="2703041"/>
          </a:xfrm>
          <a:prstGeom prst="cloud">
            <a:avLst/>
          </a:prstGeom>
          <a:solidFill>
            <a:schemeClr val="accent2">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square" lIns="121900" tIns="121900" rIns="121900" bIns="121900" anchor="ctr" anchorCtr="0">
            <a:noAutofit/>
          </a:bodyPr>
          <a:lstStyle/>
          <a:p>
            <a:endParaRPr sz="2400"/>
          </a:p>
        </p:txBody>
      </p:sp>
      <p:sp>
        <p:nvSpPr>
          <p:cNvPr id="300" name="Shape 300"/>
          <p:cNvSpPr/>
          <p:nvPr/>
        </p:nvSpPr>
        <p:spPr>
          <a:xfrm>
            <a:off x="891205" y="2211862"/>
            <a:ext cx="880446" cy="717500"/>
          </a:xfrm>
          <a:prstGeom prst="roundRect">
            <a:avLst>
              <a:gd name="adj"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square" lIns="121900" tIns="121900" rIns="121900" bIns="121900" anchor="ctr" anchorCtr="0">
            <a:noAutofit/>
          </a:bodyPr>
          <a:lstStyle/>
          <a:p>
            <a:pPr algn="ctr"/>
            <a:r>
              <a:rPr lang="en" sz="1200" dirty="0">
                <a:solidFill>
                  <a:schemeClr val="tx1"/>
                </a:solidFill>
              </a:rPr>
              <a:t>Ingest</a:t>
            </a:r>
          </a:p>
          <a:p>
            <a:pPr algn="ctr"/>
            <a:r>
              <a:rPr lang="en" sz="1200" dirty="0">
                <a:solidFill>
                  <a:schemeClr val="tx1"/>
                </a:solidFill>
              </a:rPr>
              <a:t>cluster</a:t>
            </a:r>
          </a:p>
        </p:txBody>
      </p:sp>
      <p:sp>
        <p:nvSpPr>
          <p:cNvPr id="301" name="Shape 301"/>
          <p:cNvSpPr/>
          <p:nvPr/>
        </p:nvSpPr>
        <p:spPr>
          <a:xfrm>
            <a:off x="1903573" y="2217897"/>
            <a:ext cx="998530" cy="719542"/>
          </a:xfrm>
          <a:prstGeom prst="roundRect">
            <a:avLst>
              <a:gd name="adj"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square" lIns="121900" tIns="121900" rIns="121900" bIns="121900" anchor="ctr" anchorCtr="0">
            <a:noAutofit/>
          </a:bodyPr>
          <a:lstStyle/>
          <a:p>
            <a:pPr algn="ctr"/>
            <a:r>
              <a:rPr lang="en" sz="1200" dirty="0">
                <a:solidFill>
                  <a:schemeClr val="tx1"/>
                </a:solidFill>
              </a:rPr>
              <a:t>ETL</a:t>
            </a:r>
            <a:br>
              <a:rPr lang="en" sz="1200" dirty="0">
                <a:solidFill>
                  <a:schemeClr val="tx1"/>
                </a:solidFill>
              </a:rPr>
            </a:br>
            <a:r>
              <a:rPr lang="en" sz="1200" dirty="0">
                <a:solidFill>
                  <a:schemeClr val="tx1"/>
                </a:solidFill>
              </a:rPr>
              <a:t>Transformation</a:t>
            </a:r>
          </a:p>
          <a:p>
            <a:pPr algn="ctr"/>
            <a:r>
              <a:rPr lang="en" sz="1200" dirty="0">
                <a:solidFill>
                  <a:schemeClr val="tx1"/>
                </a:solidFill>
              </a:rPr>
              <a:t>cluster</a:t>
            </a:r>
          </a:p>
        </p:txBody>
      </p:sp>
      <p:sp>
        <p:nvSpPr>
          <p:cNvPr id="302" name="Shape 302"/>
          <p:cNvSpPr/>
          <p:nvPr/>
        </p:nvSpPr>
        <p:spPr>
          <a:xfrm>
            <a:off x="4850634" y="2198136"/>
            <a:ext cx="1073707" cy="1053200"/>
          </a:xfrm>
          <a:prstGeom prst="roundRect">
            <a:avLst>
              <a:gd name="adj"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square" lIns="121900" tIns="121900" rIns="121900" bIns="121900" anchor="ctr" anchorCtr="0">
            <a:noAutofit/>
          </a:bodyPr>
          <a:lstStyle/>
          <a:p>
            <a:pPr algn="ctr"/>
            <a:r>
              <a:rPr lang="en" dirty="0"/>
              <a:t>Impala</a:t>
            </a:r>
            <a:br>
              <a:rPr lang="en" dirty="0"/>
            </a:br>
            <a:r>
              <a:rPr lang="en" sz="1100" dirty="0"/>
              <a:t>compute</a:t>
            </a:r>
            <a:br>
              <a:rPr lang="en" sz="1100" dirty="0"/>
            </a:br>
            <a:r>
              <a:rPr lang="en" sz="1100" dirty="0"/>
              <a:t/>
            </a:r>
            <a:br>
              <a:rPr lang="en" sz="1100" dirty="0"/>
            </a:br>
            <a:r>
              <a:rPr lang="en" sz="1200" dirty="0">
                <a:solidFill>
                  <a:srgbClr val="FF0000"/>
                </a:solidFill>
              </a:rPr>
              <a:t>Gold SLA</a:t>
            </a:r>
          </a:p>
        </p:txBody>
      </p:sp>
      <p:sp>
        <p:nvSpPr>
          <p:cNvPr id="303" name="Shape 303"/>
          <p:cNvSpPr/>
          <p:nvPr/>
        </p:nvSpPr>
        <p:spPr>
          <a:xfrm>
            <a:off x="4594966" y="1858331"/>
            <a:ext cx="1224809" cy="1053200"/>
          </a:xfrm>
          <a:prstGeom prst="roundRect">
            <a:avLst>
              <a:gd name="adj"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square" lIns="121900" tIns="121900" rIns="121900" bIns="121900" anchor="ctr" anchorCtr="0">
            <a:noAutofit/>
          </a:bodyPr>
          <a:lstStyle/>
          <a:p>
            <a:pPr algn="ctr"/>
            <a:r>
              <a:rPr lang="en" sz="1333" dirty="0"/>
              <a:t/>
            </a:r>
            <a:br>
              <a:rPr lang="en" sz="1333" dirty="0"/>
            </a:br>
            <a:endParaRPr lang="en" sz="1333" dirty="0"/>
          </a:p>
          <a:p>
            <a:pPr algn="ctr"/>
            <a:endParaRPr sz="1600" dirty="0">
              <a:solidFill>
                <a:srgbClr val="FF0000"/>
              </a:solidFill>
            </a:endParaRPr>
          </a:p>
          <a:p>
            <a:pPr algn="ctr"/>
            <a:r>
              <a:rPr lang="en" sz="1200" dirty="0">
                <a:solidFill>
                  <a:srgbClr val="FF0000"/>
                </a:solidFill>
              </a:rPr>
              <a:t>Platinum SLA</a:t>
            </a:r>
          </a:p>
        </p:txBody>
      </p:sp>
      <p:sp>
        <p:nvSpPr>
          <p:cNvPr id="304" name="Shape 304"/>
          <p:cNvSpPr/>
          <p:nvPr/>
        </p:nvSpPr>
        <p:spPr>
          <a:xfrm>
            <a:off x="3192940" y="2221454"/>
            <a:ext cx="1271337" cy="1053200"/>
          </a:xfrm>
          <a:prstGeom prst="roundRect">
            <a:avLst>
              <a:gd name="adj"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square" lIns="121900" tIns="121900" rIns="121900" bIns="121900" anchor="ctr" anchorCtr="0">
            <a:noAutofit/>
          </a:bodyPr>
          <a:lstStyle/>
          <a:p>
            <a:pPr algn="ctr"/>
            <a:r>
              <a:rPr lang="en" dirty="0"/>
              <a:t>Spark SQL</a:t>
            </a:r>
            <a:br>
              <a:rPr lang="en" dirty="0"/>
            </a:br>
            <a:r>
              <a:rPr lang="en" sz="1100" dirty="0"/>
              <a:t>compute</a:t>
            </a:r>
            <a:br>
              <a:rPr lang="en" sz="1100" dirty="0"/>
            </a:br>
            <a:r>
              <a:rPr lang="en" sz="1100" dirty="0"/>
              <a:t/>
            </a:r>
            <a:br>
              <a:rPr lang="en" sz="1100" dirty="0"/>
            </a:br>
            <a:r>
              <a:rPr lang="en" sz="1200" dirty="0">
                <a:solidFill>
                  <a:srgbClr val="FF0000"/>
                </a:solidFill>
              </a:rPr>
              <a:t>Bronze SLA</a:t>
            </a:r>
          </a:p>
        </p:txBody>
      </p:sp>
      <p:sp>
        <p:nvSpPr>
          <p:cNvPr id="305" name="Shape 305"/>
          <p:cNvSpPr/>
          <p:nvPr/>
        </p:nvSpPr>
        <p:spPr>
          <a:xfrm>
            <a:off x="3100835" y="1893153"/>
            <a:ext cx="1312818" cy="1053200"/>
          </a:xfrm>
          <a:prstGeom prst="roundRect">
            <a:avLst>
              <a:gd name="adj"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square" lIns="121900" tIns="121900" rIns="121900" bIns="121900" anchor="ctr" anchorCtr="0">
            <a:noAutofit/>
          </a:bodyPr>
          <a:lstStyle/>
          <a:p>
            <a:pPr algn="ctr"/>
            <a:endParaRPr lang="en" sz="1600" dirty="0">
              <a:solidFill>
                <a:srgbClr val="FF0000"/>
              </a:solidFill>
            </a:endParaRPr>
          </a:p>
          <a:p>
            <a:pPr algn="ctr"/>
            <a:endParaRPr lang="en" sz="1600" dirty="0">
              <a:solidFill>
                <a:srgbClr val="FF0000"/>
              </a:solidFill>
            </a:endParaRPr>
          </a:p>
          <a:p>
            <a:pPr algn="ctr"/>
            <a:endParaRPr lang="en" sz="1600" dirty="0">
              <a:solidFill>
                <a:srgbClr val="FF0000"/>
              </a:solidFill>
            </a:endParaRPr>
          </a:p>
          <a:p>
            <a:pPr algn="ctr"/>
            <a:r>
              <a:rPr lang="en" sz="1200" dirty="0">
                <a:solidFill>
                  <a:srgbClr val="FF0000"/>
                </a:solidFill>
              </a:rPr>
              <a:t>Silver SLA</a:t>
            </a:r>
          </a:p>
        </p:txBody>
      </p:sp>
      <p:sp>
        <p:nvSpPr>
          <p:cNvPr id="306" name="Shape 306"/>
          <p:cNvSpPr/>
          <p:nvPr/>
        </p:nvSpPr>
        <p:spPr>
          <a:xfrm>
            <a:off x="501104" y="4358675"/>
            <a:ext cx="6118771" cy="1809072"/>
          </a:xfrm>
          <a:prstGeom prst="cloud">
            <a:avLst/>
          </a:prstGeom>
          <a:solidFill>
            <a:schemeClr val="accent4">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wrap="square" lIns="121900" tIns="121900" rIns="121900" bIns="121900" anchor="ctr" anchorCtr="0">
            <a:noAutofit/>
          </a:bodyPr>
          <a:lstStyle/>
          <a:p>
            <a:endParaRPr sz="2400"/>
          </a:p>
        </p:txBody>
      </p:sp>
      <p:sp>
        <p:nvSpPr>
          <p:cNvPr id="307" name="Shape 307"/>
          <p:cNvSpPr txBox="1"/>
          <p:nvPr/>
        </p:nvSpPr>
        <p:spPr>
          <a:xfrm>
            <a:off x="1480350" y="3285186"/>
            <a:ext cx="3566799" cy="470800"/>
          </a:xfrm>
          <a:prstGeom prst="rect">
            <a:avLst/>
          </a:prstGeom>
          <a:noFill/>
          <a:ln>
            <a:noFill/>
          </a:ln>
        </p:spPr>
        <p:txBody>
          <a:bodyPr wrap="square" lIns="121900" tIns="121900" rIns="121900" bIns="121900" anchor="t" anchorCtr="0">
            <a:noAutofit/>
          </a:bodyPr>
          <a:lstStyle/>
          <a:p>
            <a:pPr algn="ctr"/>
            <a:r>
              <a:rPr lang="en" sz="2400" dirty="0">
                <a:solidFill>
                  <a:srgbClr val="666666"/>
                </a:solidFill>
              </a:rPr>
              <a:t>Compute resource pool</a:t>
            </a:r>
            <a:br>
              <a:rPr lang="en" sz="2400" dirty="0">
                <a:solidFill>
                  <a:srgbClr val="666666"/>
                </a:solidFill>
              </a:rPr>
            </a:br>
            <a:endParaRPr lang="en" sz="2400" dirty="0">
              <a:solidFill>
                <a:srgbClr val="666666"/>
              </a:solidFill>
            </a:endParaRPr>
          </a:p>
        </p:txBody>
      </p:sp>
      <p:sp>
        <p:nvSpPr>
          <p:cNvPr id="308" name="Shape 308"/>
          <p:cNvSpPr txBox="1"/>
          <p:nvPr/>
        </p:nvSpPr>
        <p:spPr>
          <a:xfrm>
            <a:off x="1853000" y="4707535"/>
            <a:ext cx="3278400" cy="763600"/>
          </a:xfrm>
          <a:prstGeom prst="rect">
            <a:avLst/>
          </a:prstGeom>
          <a:noFill/>
          <a:ln>
            <a:noFill/>
          </a:ln>
        </p:spPr>
        <p:txBody>
          <a:bodyPr wrap="square" lIns="121900" tIns="121900" rIns="121900" bIns="121900" anchor="t" anchorCtr="0">
            <a:noAutofit/>
          </a:bodyPr>
          <a:lstStyle/>
          <a:p>
            <a:pPr algn="ctr"/>
            <a:r>
              <a:rPr lang="en" sz="2400" dirty="0">
                <a:solidFill>
                  <a:srgbClr val="666666"/>
                </a:solidFill>
              </a:rPr>
              <a:t>Disaggregated Storage</a:t>
            </a:r>
          </a:p>
        </p:txBody>
      </p:sp>
      <p:sp>
        <p:nvSpPr>
          <p:cNvPr id="309" name="Shape 309"/>
          <p:cNvSpPr txBox="1"/>
          <p:nvPr/>
        </p:nvSpPr>
        <p:spPr>
          <a:xfrm>
            <a:off x="4478997" y="1847799"/>
            <a:ext cx="1232107" cy="484142"/>
          </a:xfrm>
          <a:prstGeom prst="rect">
            <a:avLst/>
          </a:prstGeom>
          <a:noFill/>
          <a:ln>
            <a:noFill/>
          </a:ln>
        </p:spPr>
        <p:txBody>
          <a:bodyPr wrap="square" lIns="121900" tIns="121900" rIns="121900" bIns="121900" anchor="t" anchorCtr="0">
            <a:noAutofit/>
          </a:bodyPr>
          <a:lstStyle/>
          <a:p>
            <a:pPr algn="ctr"/>
            <a:r>
              <a:rPr lang="en" sz="1200" dirty="0"/>
              <a:t>Interactive query</a:t>
            </a:r>
          </a:p>
          <a:p>
            <a:pPr algn="ctr"/>
            <a:r>
              <a:rPr lang="en" sz="1200" dirty="0"/>
              <a:t>clusters</a:t>
            </a:r>
          </a:p>
        </p:txBody>
      </p:sp>
      <p:sp>
        <p:nvSpPr>
          <p:cNvPr id="2" name="Rectangle 1"/>
          <p:cNvSpPr/>
          <p:nvPr/>
        </p:nvSpPr>
        <p:spPr>
          <a:xfrm>
            <a:off x="3081338" y="1882716"/>
            <a:ext cx="1058921" cy="646331"/>
          </a:xfrm>
          <a:prstGeom prst="rect">
            <a:avLst/>
          </a:prstGeom>
        </p:spPr>
        <p:txBody>
          <a:bodyPr wrap="square">
            <a:spAutoFit/>
          </a:bodyPr>
          <a:lstStyle/>
          <a:p>
            <a:pPr algn="ctr"/>
            <a:r>
              <a:rPr lang="en-US" sz="1200" dirty="0"/>
              <a:t>Batch</a:t>
            </a:r>
            <a:br>
              <a:rPr lang="en-US" sz="1200" dirty="0"/>
            </a:br>
            <a:r>
              <a:rPr lang="en-US" sz="1200" dirty="0"/>
              <a:t>query</a:t>
            </a:r>
          </a:p>
          <a:p>
            <a:pPr algn="ctr"/>
            <a:r>
              <a:rPr lang="en-US" sz="1200" dirty="0"/>
              <a:t>clusters</a:t>
            </a:r>
            <a:endParaRPr lang="en-US" sz="1400" dirty="0"/>
          </a:p>
        </p:txBody>
      </p:sp>
      <p:sp>
        <p:nvSpPr>
          <p:cNvPr id="18" name="Content Placeholder 7"/>
          <p:cNvSpPr>
            <a:spLocks noGrp="1"/>
          </p:cNvSpPr>
          <p:nvPr>
            <p:ph idx="4294967295"/>
          </p:nvPr>
        </p:nvSpPr>
        <p:spPr>
          <a:xfrm>
            <a:off x="6950240" y="1312277"/>
            <a:ext cx="4839157" cy="5293301"/>
          </a:xfrm>
          <a:prstGeom prst="rect">
            <a:avLst/>
          </a:prstGeom>
        </p:spPr>
        <p:txBody>
          <a:bodyPr/>
          <a:lstStyle/>
          <a:p>
            <a:pPr>
              <a:spcBef>
                <a:spcPts val="0"/>
              </a:spcBef>
            </a:pPr>
            <a:r>
              <a:rPr lang="en-US" altLang="zh-CN" sz="1200" b="1" dirty="0"/>
              <a:t>Simple Read/Write </a:t>
            </a:r>
          </a:p>
          <a:p>
            <a:pPr lvl="1">
              <a:spcBef>
                <a:spcPts val="0"/>
              </a:spcBef>
            </a:pPr>
            <a:r>
              <a:rPr lang="en-US" sz="1200" b="1" dirty="0" smtClean="0"/>
              <a:t>Terasort</a:t>
            </a:r>
            <a:r>
              <a:rPr lang="en-US" sz="1200" dirty="0"/>
              <a:t>: a popular benchmark that measures the amount of time to sort one terabyte of randomly distributed data on a given computer system.</a:t>
            </a:r>
          </a:p>
          <a:p>
            <a:pPr>
              <a:spcBef>
                <a:spcPts val="0"/>
              </a:spcBef>
            </a:pPr>
            <a:r>
              <a:rPr lang="en-US" altLang="zh-CN" sz="1200" b="1" dirty="0"/>
              <a:t>TPC-DS derived tests: </a:t>
            </a:r>
          </a:p>
          <a:p>
            <a:pPr>
              <a:spcBef>
                <a:spcPts val="0"/>
              </a:spcBef>
            </a:pPr>
            <a:r>
              <a:rPr lang="en-US" altLang="zh-CN" sz="1200" b="1" dirty="0" smtClean="0"/>
              <a:t>Batch </a:t>
            </a:r>
            <a:r>
              <a:rPr lang="en-US" altLang="zh-CN" sz="1200" b="1" dirty="0"/>
              <a:t>Analytics</a:t>
            </a:r>
          </a:p>
          <a:p>
            <a:pPr lvl="1">
              <a:spcBef>
                <a:spcPts val="0"/>
              </a:spcBef>
            </a:pPr>
            <a:r>
              <a:rPr lang="en-US" altLang="zh-CN" sz="1200" dirty="0"/>
              <a:t>To consistently executing analytical process to process large set of data. </a:t>
            </a:r>
          </a:p>
          <a:p>
            <a:pPr lvl="1">
              <a:spcBef>
                <a:spcPts val="0"/>
              </a:spcBef>
            </a:pPr>
            <a:r>
              <a:rPr lang="en-US" sz="1200" b="1" dirty="0" smtClean="0"/>
              <a:t>UC11: </a:t>
            </a:r>
            <a:r>
              <a:rPr lang="en-US" sz="1200" dirty="0" smtClean="0"/>
              <a:t>Leveraging </a:t>
            </a:r>
            <a:r>
              <a:rPr lang="en-US" sz="1200" dirty="0"/>
              <a:t>54 derived from TPC-DS * queries with intensive reads across objects in different buckets </a:t>
            </a:r>
            <a:endParaRPr lang="en-US" sz="1200" dirty="0" smtClean="0"/>
          </a:p>
          <a:p>
            <a:pPr lvl="1">
              <a:spcBef>
                <a:spcPts val="0"/>
              </a:spcBef>
            </a:pPr>
            <a:r>
              <a:rPr lang="en-US" sz="1200" b="1" dirty="0" smtClean="0"/>
              <a:t>I/O intensive queries: </a:t>
            </a:r>
            <a:r>
              <a:rPr lang="en-US" sz="1200" dirty="0" smtClean="0"/>
              <a:t>selected 9 I/O intensive queries from TPC-DS</a:t>
            </a:r>
            <a:endParaRPr lang="en-US" sz="1200" dirty="0"/>
          </a:p>
          <a:p>
            <a:pPr marL="0" lvl="1" indent="0">
              <a:spcBef>
                <a:spcPts val="0"/>
              </a:spcBef>
              <a:buNone/>
            </a:pPr>
            <a:r>
              <a:rPr lang="en-US" sz="1200" b="1" dirty="0" smtClean="0">
                <a:solidFill>
                  <a:srgbClr val="0071C5"/>
                </a:solidFill>
              </a:rPr>
              <a:t>Kmeans </a:t>
            </a:r>
            <a:endParaRPr lang="en-US" sz="1200" b="1" dirty="0">
              <a:solidFill>
                <a:srgbClr val="0071C5"/>
              </a:solidFill>
            </a:endParaRPr>
          </a:p>
          <a:p>
            <a:pPr lvl="1">
              <a:spcBef>
                <a:spcPts val="0"/>
              </a:spcBef>
            </a:pPr>
            <a:r>
              <a:rPr lang="en-US" sz="1200" dirty="0"/>
              <a:t>K-means is one of the most commonly used clustering algorithms that </a:t>
            </a:r>
            <a:r>
              <a:rPr lang="en-US" sz="1200" dirty="0" smtClean="0"/>
              <a:t>clusters the </a:t>
            </a:r>
            <a:r>
              <a:rPr lang="en-US" sz="1200" dirty="0"/>
              <a:t>data points into a predefined number of clusters. </a:t>
            </a:r>
            <a:br>
              <a:rPr lang="en-US" sz="1200" dirty="0"/>
            </a:br>
            <a:endParaRPr lang="en-US" sz="1200" dirty="0"/>
          </a:p>
          <a:p>
            <a:pPr lvl="1">
              <a:spcBef>
                <a:spcPts val="0"/>
              </a:spcBef>
            </a:pPr>
            <a:endParaRPr lang="en-US" sz="1200" dirty="0"/>
          </a:p>
        </p:txBody>
      </p:sp>
      <p:sp>
        <p:nvSpPr>
          <p:cNvPr id="3" name="Slide Number Placeholder 2"/>
          <p:cNvSpPr>
            <a:spLocks noGrp="1"/>
          </p:cNvSpPr>
          <p:nvPr>
            <p:ph type="sldNum" sz="quarter" idx="12"/>
          </p:nvPr>
        </p:nvSpPr>
        <p:spPr/>
        <p:txBody>
          <a:bodyPr/>
          <a:lstStyle/>
          <a:p>
            <a:fld id="{23DA1535-9662-4DA1-90E6-99F9E40A23BB}" type="slidenum">
              <a:rPr lang="en-US" smtClean="0"/>
              <a:t>16</a:t>
            </a:fld>
            <a:endParaRPr lang="en-US"/>
          </a:p>
        </p:txBody>
      </p:sp>
      <p:sp>
        <p:nvSpPr>
          <p:cNvPr id="4" name="Title 3"/>
          <p:cNvSpPr>
            <a:spLocks noGrp="1"/>
          </p:cNvSpPr>
          <p:nvPr>
            <p:ph type="title"/>
          </p:nvPr>
        </p:nvSpPr>
        <p:spPr/>
        <p:txBody>
          <a:bodyPr/>
          <a:lstStyle/>
          <a:p>
            <a:r>
              <a:rPr lang="en-US" altLang="zh-CN" dirty="0"/>
              <a:t>Performance gaps</a:t>
            </a:r>
            <a:r>
              <a:rPr lang="en-US" altLang="zh-CN" dirty="0" smtClean="0"/>
              <a:t>: usage cases</a:t>
            </a:r>
            <a:endParaRPr lang="en-US" dirty="0"/>
          </a:p>
        </p:txBody>
      </p:sp>
    </p:spTree>
    <p:extLst>
      <p:ext uri="{BB962C8B-B14F-4D97-AF65-F5344CB8AC3E}">
        <p14:creationId xmlns:p14="http://schemas.microsoft.com/office/powerpoint/2010/main" val="2337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a:latin typeface="Intel Clear Pro" panose="020B0804020202060201" pitchFamily="34" charset="0"/>
                <a:cs typeface="Intel Clear Pro" panose="020B0804020202060201" pitchFamily="34" charset="0"/>
              </a:rPr>
              <a:t>Performance </a:t>
            </a:r>
            <a:r>
              <a:rPr lang="en-US" altLang="zh-CN" dirty="0" smtClean="0">
                <a:latin typeface="Intel Clear Pro" panose="020B0804020202060201" pitchFamily="34" charset="0"/>
                <a:cs typeface="Intel Clear Pro" panose="020B0804020202060201" pitchFamily="34" charset="0"/>
              </a:rPr>
              <a:t>gaps</a:t>
            </a:r>
            <a:endParaRPr lang="zh-CN" altLang="en-US" dirty="0">
              <a:latin typeface="Intel Clear Pro" panose="020B0804020202060201" pitchFamily="34" charset="0"/>
              <a:cs typeface="Intel Clear Pro" panose="020B0804020202060201" pitchFamily="34" charset="0"/>
            </a:endParaRPr>
          </a:p>
        </p:txBody>
      </p:sp>
      <p:sp>
        <p:nvSpPr>
          <p:cNvPr id="2" name="TextBox 1"/>
          <p:cNvSpPr txBox="1"/>
          <p:nvPr/>
        </p:nvSpPr>
        <p:spPr>
          <a:xfrm>
            <a:off x="607484" y="4002216"/>
            <a:ext cx="11192933" cy="2585323"/>
          </a:xfrm>
          <a:prstGeom prst="rect">
            <a:avLst/>
          </a:prstGeom>
          <a:noFill/>
        </p:spPr>
        <p:txBody>
          <a:bodyPr vert="horz" wrap="square" lIns="0" tIns="0" rIns="0" bIns="0" rtlCol="0">
            <a:spAutoFit/>
          </a:bodyPr>
          <a:lstStyle/>
          <a:p>
            <a:pPr marL="285750" indent="-285750">
              <a:buFont typeface="Arial" panose="020B0604020202020204" pitchFamily="34" charset="0"/>
              <a:buChar char="•"/>
            </a:pPr>
            <a:r>
              <a:rPr lang="en-US" altLang="zh-CN" sz="1400" dirty="0" smtClean="0">
                <a:solidFill>
                  <a:srgbClr val="003C71"/>
                </a:solidFill>
              </a:rPr>
              <a:t>Storage </a:t>
            </a:r>
            <a:r>
              <a:rPr lang="en-US" altLang="zh-CN" sz="1400" dirty="0">
                <a:solidFill>
                  <a:srgbClr val="003C71"/>
                </a:solidFill>
              </a:rPr>
              <a:t>disaggregation leads to performance regression </a:t>
            </a:r>
          </a:p>
          <a:p>
            <a:pPr marL="742950" lvl="1" indent="-285750">
              <a:buFont typeface="Arial" panose="020B0604020202020204" pitchFamily="34" charset="0"/>
              <a:buChar char="•"/>
            </a:pPr>
            <a:r>
              <a:rPr lang="en-US" altLang="zh-CN" sz="1400" dirty="0">
                <a:solidFill>
                  <a:srgbClr val="003C71"/>
                </a:solidFill>
              </a:rPr>
              <a:t>Up to 10% for remote HDFS, Terasort performance is higher as usable memory increased </a:t>
            </a:r>
          </a:p>
          <a:p>
            <a:pPr marL="742950" lvl="1" indent="-285750">
              <a:buFont typeface="Arial" panose="020B0604020202020204" pitchFamily="34" charset="0"/>
              <a:buChar char="•"/>
            </a:pPr>
            <a:r>
              <a:rPr lang="en-US" altLang="zh-CN" sz="1400" dirty="0">
                <a:solidFill>
                  <a:srgbClr val="003C71"/>
                </a:solidFill>
              </a:rPr>
              <a:t>Up to 60% for S3 object storage (optimized results, up to </a:t>
            </a:r>
            <a:r>
              <a:rPr lang="en-US" altLang="zh-CN" sz="1400" dirty="0" err="1">
                <a:solidFill>
                  <a:srgbClr val="003C71"/>
                </a:solidFill>
              </a:rPr>
              <a:t>11.5x</a:t>
            </a:r>
            <a:r>
              <a:rPr lang="en-US" altLang="zh-CN" sz="1400" dirty="0">
                <a:solidFill>
                  <a:srgbClr val="003C71"/>
                </a:solidFill>
              </a:rPr>
              <a:t> perf. boost through tunings compared with default parameters) </a:t>
            </a:r>
          </a:p>
          <a:p>
            <a:pPr marL="285750" indent="-285750">
              <a:buFont typeface="Arial" panose="020B0604020202020204" pitchFamily="34" charset="0"/>
              <a:buChar char="•"/>
            </a:pPr>
            <a:r>
              <a:rPr lang="en-US" altLang="zh-CN" sz="1400" dirty="0">
                <a:solidFill>
                  <a:srgbClr val="003C71"/>
                </a:solidFill>
              </a:rPr>
              <a:t>One important cause for the performance gap:  s3a does not support Transactional Writes</a:t>
            </a:r>
          </a:p>
          <a:p>
            <a:pPr marL="742950" lvl="1" indent="-285750">
              <a:buFont typeface="Arial" panose="020B0604020202020204" pitchFamily="34" charset="0"/>
              <a:buChar char="•"/>
            </a:pPr>
            <a:r>
              <a:rPr lang="en-US" altLang="zh-CN" sz="1400" dirty="0">
                <a:solidFill>
                  <a:srgbClr val="003C71"/>
                </a:solidFill>
              </a:rPr>
              <a:t>Most of bigdata software (Spark, Hive) relies on </a:t>
            </a:r>
            <a:r>
              <a:rPr lang="en-US" altLang="zh-CN" sz="1400" dirty="0" err="1">
                <a:solidFill>
                  <a:srgbClr val="003C71"/>
                </a:solidFill>
              </a:rPr>
              <a:t>HDFS’s</a:t>
            </a:r>
            <a:r>
              <a:rPr lang="en-US" altLang="zh-CN" sz="1400" dirty="0">
                <a:solidFill>
                  <a:srgbClr val="003C71"/>
                </a:solidFill>
              </a:rPr>
              <a:t> atomic rename feature to support atomic writes </a:t>
            </a:r>
          </a:p>
          <a:p>
            <a:pPr marL="742950" lvl="1" indent="-285750">
              <a:buFont typeface="Arial" panose="020B0604020202020204" pitchFamily="34" charset="0"/>
              <a:buChar char="•"/>
            </a:pPr>
            <a:r>
              <a:rPr lang="en-US" altLang="zh-CN" sz="1400" dirty="0">
                <a:solidFill>
                  <a:srgbClr val="003C71"/>
                </a:solidFill>
              </a:rPr>
              <a:t>During job submit, commit protocol is used to specify how results should be written at the end of job </a:t>
            </a:r>
          </a:p>
          <a:p>
            <a:pPr marL="742950" lvl="1" indent="-285750">
              <a:buFont typeface="Arial" panose="020B0604020202020204" pitchFamily="34" charset="0"/>
              <a:buChar char="•"/>
            </a:pPr>
            <a:r>
              <a:rPr lang="en-US" altLang="zh-CN" sz="1400" dirty="0">
                <a:solidFill>
                  <a:srgbClr val="003C71"/>
                </a:solidFill>
              </a:rPr>
              <a:t>First stage task output into temporary locations, and only moving (renaming) data to final location upon task or job completion</a:t>
            </a:r>
          </a:p>
          <a:p>
            <a:pPr marL="742950" lvl="1" indent="-285750">
              <a:buFont typeface="Arial" panose="020B0604020202020204" pitchFamily="34" charset="0"/>
              <a:buChar char="•"/>
            </a:pPr>
            <a:r>
              <a:rPr lang="en-US" altLang="zh-CN" sz="1400" dirty="0">
                <a:solidFill>
                  <a:srgbClr val="003C71"/>
                </a:solidFill>
              </a:rPr>
              <a:t>S3a implements this with: </a:t>
            </a:r>
            <a:r>
              <a:rPr lang="en-US" altLang="zh-CN" sz="1400" dirty="0" err="1">
                <a:solidFill>
                  <a:srgbClr val="003C71"/>
                </a:solidFill>
              </a:rPr>
              <a:t>COPY+DELETE+HEAD+POST</a:t>
            </a:r>
            <a:endParaRPr lang="en-US" altLang="zh-CN" sz="1400" dirty="0">
              <a:solidFill>
                <a:srgbClr val="003C71"/>
              </a:solidFill>
            </a:endParaRPr>
          </a:p>
          <a:p>
            <a:pPr marL="285750" lvl="1" indent="-285750">
              <a:spcBef>
                <a:spcPts val="0"/>
              </a:spcBef>
              <a:buFont typeface="Arial" panose="020B0604020202020204" pitchFamily="34" charset="0"/>
              <a:buChar char="•"/>
            </a:pPr>
            <a:r>
              <a:rPr lang="en-US" sz="1400" dirty="0">
                <a:solidFill>
                  <a:srgbClr val="003C71"/>
                </a:solidFill>
              </a:rPr>
              <a:t>The gap in public cloud will be much smaller</a:t>
            </a:r>
          </a:p>
          <a:p>
            <a:pPr marL="742950" lvl="1" indent="-285750">
              <a:spcBef>
                <a:spcPts val="0"/>
              </a:spcBef>
              <a:buFont typeface="Arial" panose="020B0604020202020204" pitchFamily="34" charset="0"/>
              <a:buChar char="•"/>
            </a:pPr>
            <a:r>
              <a:rPr lang="en-US" sz="1400" dirty="0">
                <a:solidFill>
                  <a:srgbClr val="003C71"/>
                </a:solidFill>
              </a:rPr>
              <a:t>It is not an on-premise </a:t>
            </a:r>
            <a:r>
              <a:rPr lang="en-US" sz="1400" dirty="0" smtClean="0">
                <a:solidFill>
                  <a:srgbClr val="003C71"/>
                </a:solidFill>
              </a:rPr>
              <a:t>configuration, Compute </a:t>
            </a:r>
            <a:r>
              <a:rPr lang="en-US" sz="1400" dirty="0">
                <a:solidFill>
                  <a:srgbClr val="003C71"/>
                </a:solidFill>
              </a:rPr>
              <a:t>are running in side </a:t>
            </a:r>
            <a:r>
              <a:rPr lang="en-US" sz="1400" dirty="0" err="1">
                <a:solidFill>
                  <a:srgbClr val="003C71"/>
                </a:solidFill>
              </a:rPr>
              <a:t>VMs</a:t>
            </a:r>
            <a:r>
              <a:rPr lang="en-US" sz="1400" dirty="0">
                <a:solidFill>
                  <a:srgbClr val="003C71"/>
                </a:solidFill>
              </a:rPr>
              <a:t>/containers, while HDFS was running on elastic block volumes </a:t>
            </a:r>
          </a:p>
          <a:p>
            <a:endParaRPr lang="en-US" altLang="zh-CN" sz="1400" dirty="0" smtClean="0">
              <a:solidFill>
                <a:srgbClr val="003C71"/>
              </a:solidFill>
            </a:endParaRPr>
          </a:p>
        </p:txBody>
      </p:sp>
      <p:graphicFrame>
        <p:nvGraphicFramePr>
          <p:cNvPr id="6" name="Chart 5"/>
          <p:cNvGraphicFramePr>
            <a:graphicFrameLocks/>
          </p:cNvGraphicFramePr>
          <p:nvPr>
            <p:extLst/>
          </p:nvPr>
        </p:nvGraphicFramePr>
        <p:xfrm>
          <a:off x="1426104" y="1366008"/>
          <a:ext cx="9335559"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7779D59F-251B-4FC9-B41D-9A178CAF7BF3}" type="slidenum">
              <a:rPr lang="en-US" smtClean="0">
                <a:solidFill>
                  <a:prstClr val="white"/>
                </a:solidFill>
              </a:rPr>
              <a:pPr/>
              <a:t>17</a:t>
            </a:fld>
            <a:endParaRPr lang="en-US">
              <a:solidFill>
                <a:prstClr val="white"/>
              </a:solidFill>
            </a:endParaRPr>
          </a:p>
        </p:txBody>
      </p:sp>
    </p:spTree>
    <p:extLst>
      <p:ext uri="{BB962C8B-B14F-4D97-AF65-F5344CB8AC3E}">
        <p14:creationId xmlns:p14="http://schemas.microsoft.com/office/powerpoint/2010/main" val="237852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zh-CN" dirty="0" smtClean="0"/>
              <a:t>Compute orchestration</a:t>
            </a:r>
            <a:endParaRPr lang="en-US" dirty="0"/>
          </a:p>
        </p:txBody>
      </p:sp>
      <p:sp>
        <p:nvSpPr>
          <p:cNvPr id="8" name="Text Placeholder 7"/>
          <p:cNvSpPr>
            <a:spLocks noGrp="1"/>
          </p:cNvSpPr>
          <p:nvPr>
            <p:ph type="body" idx="1"/>
          </p:nvPr>
        </p:nvSpPr>
        <p:spPr/>
        <p:txBody>
          <a:bodyPr/>
          <a:lstStyle/>
          <a:p>
            <a:endParaRPr lang="en-US" dirty="0"/>
          </a:p>
        </p:txBody>
      </p:sp>
      <p:sp>
        <p:nvSpPr>
          <p:cNvPr id="3" name="Slide Number Placeholder 2"/>
          <p:cNvSpPr>
            <a:spLocks noGrp="1"/>
          </p:cNvSpPr>
          <p:nvPr>
            <p:ph type="sldNum" sz="quarter" idx="12"/>
          </p:nvPr>
        </p:nvSpPr>
        <p:spPr/>
        <p:txBody>
          <a:bodyPr/>
          <a:lstStyle/>
          <a:p>
            <a:fld id="{7779D59F-251B-4FC9-B41D-9A178CAF7BF3}" type="slidenum">
              <a:rPr lang="en-US" smtClean="0">
                <a:solidFill>
                  <a:prstClr val="white"/>
                </a:solidFill>
              </a:rPr>
              <a:pPr/>
              <a:t>18</a:t>
            </a:fld>
            <a:endParaRPr lang="en-US">
              <a:solidFill>
                <a:prstClr val="white"/>
              </a:solidFill>
            </a:endParaRPr>
          </a:p>
        </p:txBody>
      </p:sp>
    </p:spTree>
    <p:extLst>
      <p:ext uri="{BB962C8B-B14F-4D97-AF65-F5344CB8AC3E}">
        <p14:creationId xmlns:p14="http://schemas.microsoft.com/office/powerpoint/2010/main" val="242095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DA1535-9662-4DA1-90E6-99F9E40A23BB}" type="slidenum">
              <a:rPr lang="en-US" smtClean="0"/>
              <a:t>19</a:t>
            </a:fld>
            <a:endParaRPr lang="en-US" dirty="0"/>
          </a:p>
        </p:txBody>
      </p:sp>
      <p:sp>
        <p:nvSpPr>
          <p:cNvPr id="5" name="Title 4"/>
          <p:cNvSpPr>
            <a:spLocks noGrp="1"/>
          </p:cNvSpPr>
          <p:nvPr>
            <p:ph type="title"/>
          </p:nvPr>
        </p:nvSpPr>
        <p:spPr/>
        <p:txBody>
          <a:bodyPr/>
          <a:lstStyle/>
          <a:p>
            <a:r>
              <a:rPr lang="en-US" dirty="0" smtClean="0"/>
              <a:t>Architecture – Compute orchestration  </a:t>
            </a:r>
            <a:endParaRPr lang="en-US" dirty="0"/>
          </a:p>
        </p:txBody>
      </p:sp>
      <p:grpSp>
        <p:nvGrpSpPr>
          <p:cNvPr id="72" name="Group 71"/>
          <p:cNvGrpSpPr/>
          <p:nvPr/>
        </p:nvGrpSpPr>
        <p:grpSpPr>
          <a:xfrm>
            <a:off x="2071449" y="1570037"/>
            <a:ext cx="3682035" cy="2644003"/>
            <a:chOff x="122437" y="2051916"/>
            <a:chExt cx="3922091" cy="2644003"/>
          </a:xfrm>
        </p:grpSpPr>
        <p:sp>
          <p:nvSpPr>
            <p:cNvPr id="23" name="Shape 582"/>
            <p:cNvSpPr/>
            <p:nvPr/>
          </p:nvSpPr>
          <p:spPr>
            <a:xfrm>
              <a:off x="132928" y="2751499"/>
              <a:ext cx="3911600" cy="1371900"/>
            </a:xfrm>
            <a:prstGeom prst="rect">
              <a:avLst/>
            </a:prstGeom>
            <a:solidFill>
              <a:schemeClr val="accent1">
                <a:lumMod val="40000"/>
                <a:lumOff val="60000"/>
              </a:schemeClr>
            </a:solidFill>
            <a:ln>
              <a:solidFill>
                <a:schemeClr val="accent1"/>
              </a:solid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pic>
          <p:nvPicPr>
            <p:cNvPr id="24" name="Shape 584"/>
            <p:cNvPicPr preferRelativeResize="0"/>
            <p:nvPr/>
          </p:nvPicPr>
          <p:blipFill>
            <a:blip r:embed="rId3">
              <a:alphaModFix/>
            </a:blip>
            <a:stretch>
              <a:fillRect/>
            </a:stretch>
          </p:blipFill>
          <p:spPr>
            <a:xfrm>
              <a:off x="296171" y="3056237"/>
              <a:ext cx="1119250" cy="219900"/>
            </a:xfrm>
            <a:prstGeom prst="rect">
              <a:avLst/>
            </a:prstGeom>
            <a:noFill/>
            <a:ln>
              <a:noFill/>
            </a:ln>
          </p:spPr>
        </p:pic>
        <p:pic>
          <p:nvPicPr>
            <p:cNvPr id="25" name="Shape 585"/>
            <p:cNvPicPr preferRelativeResize="0"/>
            <p:nvPr/>
          </p:nvPicPr>
          <p:blipFill>
            <a:blip r:embed="rId4">
              <a:alphaModFix/>
            </a:blip>
            <a:stretch>
              <a:fillRect/>
            </a:stretch>
          </p:blipFill>
          <p:spPr>
            <a:xfrm>
              <a:off x="1539594" y="2923866"/>
              <a:ext cx="1119251" cy="454045"/>
            </a:xfrm>
            <a:prstGeom prst="rect">
              <a:avLst/>
            </a:prstGeom>
            <a:noFill/>
            <a:ln>
              <a:noFill/>
            </a:ln>
          </p:spPr>
        </p:pic>
        <p:pic>
          <p:nvPicPr>
            <p:cNvPr id="26" name="Shape 586"/>
            <p:cNvPicPr preferRelativeResize="0"/>
            <p:nvPr/>
          </p:nvPicPr>
          <p:blipFill>
            <a:blip r:embed="rId5">
              <a:alphaModFix/>
            </a:blip>
            <a:stretch>
              <a:fillRect/>
            </a:stretch>
          </p:blipFill>
          <p:spPr>
            <a:xfrm>
              <a:off x="2721505" y="2839302"/>
              <a:ext cx="911665" cy="513600"/>
            </a:xfrm>
            <a:prstGeom prst="rect">
              <a:avLst/>
            </a:prstGeom>
            <a:noFill/>
            <a:ln>
              <a:noFill/>
            </a:ln>
          </p:spPr>
        </p:pic>
        <p:pic>
          <p:nvPicPr>
            <p:cNvPr id="27" name="Shape 587"/>
            <p:cNvPicPr preferRelativeResize="0"/>
            <p:nvPr/>
          </p:nvPicPr>
          <p:blipFill>
            <a:blip r:embed="rId6">
              <a:alphaModFix/>
            </a:blip>
            <a:stretch>
              <a:fillRect/>
            </a:stretch>
          </p:blipFill>
          <p:spPr>
            <a:xfrm>
              <a:off x="508791" y="3533362"/>
              <a:ext cx="569359" cy="513600"/>
            </a:xfrm>
            <a:prstGeom prst="rect">
              <a:avLst/>
            </a:prstGeom>
            <a:noFill/>
            <a:ln>
              <a:noFill/>
            </a:ln>
          </p:spPr>
        </p:pic>
        <p:pic>
          <p:nvPicPr>
            <p:cNvPr id="28" name="Shape 588"/>
            <p:cNvPicPr preferRelativeResize="0"/>
            <p:nvPr/>
          </p:nvPicPr>
          <p:blipFill>
            <a:blip r:embed="rId7">
              <a:alphaModFix/>
            </a:blip>
            <a:stretch>
              <a:fillRect/>
            </a:stretch>
          </p:blipFill>
          <p:spPr>
            <a:xfrm>
              <a:off x="2658845" y="3469627"/>
              <a:ext cx="1119250" cy="691480"/>
            </a:xfrm>
            <a:prstGeom prst="rect">
              <a:avLst/>
            </a:prstGeom>
            <a:noFill/>
            <a:ln>
              <a:noFill/>
            </a:ln>
          </p:spPr>
        </p:pic>
        <p:pic>
          <p:nvPicPr>
            <p:cNvPr id="29" name="Shape 589"/>
            <p:cNvPicPr preferRelativeResize="0"/>
            <p:nvPr/>
          </p:nvPicPr>
          <p:blipFill rotWithShape="1">
            <a:blip r:embed="rId8">
              <a:alphaModFix/>
            </a:blip>
            <a:srcRect l="455" r="465"/>
            <a:stretch/>
          </p:blipFill>
          <p:spPr>
            <a:xfrm>
              <a:off x="1697439" y="3544195"/>
              <a:ext cx="704850" cy="371475"/>
            </a:xfrm>
            <a:prstGeom prst="rect">
              <a:avLst/>
            </a:prstGeom>
            <a:noFill/>
            <a:ln>
              <a:noFill/>
            </a:ln>
          </p:spPr>
        </p:pic>
        <p:sp>
          <p:nvSpPr>
            <p:cNvPr id="31" name="Shape 601"/>
            <p:cNvSpPr txBox="1"/>
            <p:nvPr/>
          </p:nvSpPr>
          <p:spPr>
            <a:xfrm>
              <a:off x="122437" y="4240124"/>
              <a:ext cx="3911600" cy="455795"/>
            </a:xfrm>
            <a:prstGeom prst="rect">
              <a:avLst/>
            </a:prstGeom>
            <a:solidFill>
              <a:schemeClr val="accent1">
                <a:lumMod val="75000"/>
              </a:schemeClr>
            </a:solidFill>
            <a:ln w="25400">
              <a:solidFill>
                <a:srgbClr val="C00000"/>
              </a:solidFill>
              <a:prstDash val="sysDash"/>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latin typeface="+mj-lt"/>
                  <a:ea typeface="Overpass"/>
                  <a:cs typeface="Overpass"/>
                  <a:sym typeface="Overpass"/>
                </a:rPr>
                <a:t>Shared Data Lake with s3a object storage</a:t>
              </a:r>
              <a:endParaRPr sz="1200" b="1" dirty="0">
                <a:latin typeface="+mj-lt"/>
                <a:ea typeface="Overpass"/>
                <a:cs typeface="Overpass"/>
                <a:sym typeface="Overpass"/>
              </a:endParaRPr>
            </a:p>
          </p:txBody>
        </p:sp>
        <p:sp>
          <p:nvSpPr>
            <p:cNvPr id="33" name="Rounded Rectangle 32"/>
            <p:cNvSpPr/>
            <p:nvPr/>
          </p:nvSpPr>
          <p:spPr>
            <a:xfrm>
              <a:off x="122437" y="2051916"/>
              <a:ext cx="3922091" cy="613399"/>
            </a:xfrm>
            <a:prstGeom prst="roundRect">
              <a:avLst/>
            </a:prstGeom>
            <a:solidFill>
              <a:schemeClr val="accent2">
                <a:lumMod val="20000"/>
                <a:lumOff val="80000"/>
              </a:scheme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34" name="Rounded Rectangle 33"/>
            <p:cNvSpPr/>
            <p:nvPr/>
          </p:nvSpPr>
          <p:spPr>
            <a:xfrm>
              <a:off x="218415" y="2230677"/>
              <a:ext cx="599429"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Batch</a:t>
              </a:r>
            </a:p>
          </p:txBody>
        </p:sp>
        <p:sp>
          <p:nvSpPr>
            <p:cNvPr id="35" name="Rounded Rectangle 34"/>
            <p:cNvSpPr/>
            <p:nvPr/>
          </p:nvSpPr>
          <p:spPr>
            <a:xfrm>
              <a:off x="858288" y="2230677"/>
              <a:ext cx="698882"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Streaming</a:t>
              </a:r>
            </a:p>
          </p:txBody>
        </p:sp>
        <p:sp>
          <p:nvSpPr>
            <p:cNvPr id="36" name="Rounded Rectangle 35"/>
            <p:cNvSpPr/>
            <p:nvPr/>
          </p:nvSpPr>
          <p:spPr>
            <a:xfrm>
              <a:off x="1607941" y="2238944"/>
              <a:ext cx="754888"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Interactive</a:t>
              </a:r>
            </a:p>
          </p:txBody>
        </p:sp>
        <p:sp>
          <p:nvSpPr>
            <p:cNvPr id="37" name="Rounded Rectangle 36"/>
            <p:cNvSpPr/>
            <p:nvPr/>
          </p:nvSpPr>
          <p:spPr>
            <a:xfrm>
              <a:off x="3117783" y="2236258"/>
              <a:ext cx="926745"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Machine Leaning</a:t>
              </a:r>
            </a:p>
          </p:txBody>
        </p:sp>
        <p:sp>
          <p:nvSpPr>
            <p:cNvPr id="38" name="Rounded Rectangle 37"/>
            <p:cNvSpPr/>
            <p:nvPr/>
          </p:nvSpPr>
          <p:spPr>
            <a:xfrm>
              <a:off x="2388200" y="2236503"/>
              <a:ext cx="698796"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Graph Analytics</a:t>
              </a:r>
            </a:p>
          </p:txBody>
        </p:sp>
      </p:grpSp>
      <p:sp>
        <p:nvSpPr>
          <p:cNvPr id="39" name="Right Arrow 38"/>
          <p:cNvSpPr/>
          <p:nvPr/>
        </p:nvSpPr>
        <p:spPr>
          <a:xfrm>
            <a:off x="5820451" y="2719254"/>
            <a:ext cx="454489" cy="35857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3" name="Group 72"/>
          <p:cNvGrpSpPr/>
          <p:nvPr/>
        </p:nvGrpSpPr>
        <p:grpSpPr>
          <a:xfrm>
            <a:off x="6329500" y="1570037"/>
            <a:ext cx="3642309" cy="3129684"/>
            <a:chOff x="4653326" y="2051916"/>
            <a:chExt cx="3922091" cy="3378606"/>
          </a:xfrm>
        </p:grpSpPr>
        <p:sp>
          <p:nvSpPr>
            <p:cNvPr id="40" name="Shape 582"/>
            <p:cNvSpPr/>
            <p:nvPr/>
          </p:nvSpPr>
          <p:spPr>
            <a:xfrm>
              <a:off x="4663817" y="2751499"/>
              <a:ext cx="3911600" cy="1371900"/>
            </a:xfrm>
            <a:prstGeom prst="rect">
              <a:avLst/>
            </a:prstGeom>
            <a:solidFill>
              <a:schemeClr val="accent1">
                <a:lumMod val="40000"/>
                <a:lumOff val="60000"/>
              </a:schemeClr>
            </a:solidFill>
            <a:ln>
              <a:solidFill>
                <a:schemeClr val="accent1"/>
              </a:solid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pic>
          <p:nvPicPr>
            <p:cNvPr id="41" name="Shape 584"/>
            <p:cNvPicPr preferRelativeResize="0"/>
            <p:nvPr/>
          </p:nvPicPr>
          <p:blipFill>
            <a:blip r:embed="rId3">
              <a:alphaModFix/>
            </a:blip>
            <a:stretch>
              <a:fillRect/>
            </a:stretch>
          </p:blipFill>
          <p:spPr>
            <a:xfrm>
              <a:off x="4827060" y="3056237"/>
              <a:ext cx="1119250" cy="219900"/>
            </a:xfrm>
            <a:prstGeom prst="rect">
              <a:avLst/>
            </a:prstGeom>
            <a:noFill/>
            <a:ln>
              <a:noFill/>
            </a:ln>
          </p:spPr>
        </p:pic>
        <p:pic>
          <p:nvPicPr>
            <p:cNvPr id="42" name="Shape 585"/>
            <p:cNvPicPr preferRelativeResize="0"/>
            <p:nvPr/>
          </p:nvPicPr>
          <p:blipFill>
            <a:blip r:embed="rId4">
              <a:alphaModFix/>
            </a:blip>
            <a:stretch>
              <a:fillRect/>
            </a:stretch>
          </p:blipFill>
          <p:spPr>
            <a:xfrm>
              <a:off x="6070483" y="2923866"/>
              <a:ext cx="1119251" cy="454045"/>
            </a:xfrm>
            <a:prstGeom prst="rect">
              <a:avLst/>
            </a:prstGeom>
            <a:noFill/>
            <a:ln>
              <a:noFill/>
            </a:ln>
          </p:spPr>
        </p:pic>
        <p:pic>
          <p:nvPicPr>
            <p:cNvPr id="43" name="Shape 586"/>
            <p:cNvPicPr preferRelativeResize="0"/>
            <p:nvPr/>
          </p:nvPicPr>
          <p:blipFill>
            <a:blip r:embed="rId5">
              <a:alphaModFix/>
            </a:blip>
            <a:stretch>
              <a:fillRect/>
            </a:stretch>
          </p:blipFill>
          <p:spPr>
            <a:xfrm>
              <a:off x="7252394" y="2839302"/>
              <a:ext cx="911665" cy="513600"/>
            </a:xfrm>
            <a:prstGeom prst="rect">
              <a:avLst/>
            </a:prstGeom>
            <a:noFill/>
            <a:ln>
              <a:noFill/>
            </a:ln>
          </p:spPr>
        </p:pic>
        <p:pic>
          <p:nvPicPr>
            <p:cNvPr id="44" name="Shape 587"/>
            <p:cNvPicPr preferRelativeResize="0"/>
            <p:nvPr/>
          </p:nvPicPr>
          <p:blipFill>
            <a:blip r:embed="rId6">
              <a:alphaModFix/>
            </a:blip>
            <a:stretch>
              <a:fillRect/>
            </a:stretch>
          </p:blipFill>
          <p:spPr>
            <a:xfrm>
              <a:off x="5039680" y="3533362"/>
              <a:ext cx="569359" cy="513600"/>
            </a:xfrm>
            <a:prstGeom prst="rect">
              <a:avLst/>
            </a:prstGeom>
            <a:noFill/>
            <a:ln>
              <a:noFill/>
            </a:ln>
          </p:spPr>
        </p:pic>
        <p:pic>
          <p:nvPicPr>
            <p:cNvPr id="45" name="Shape 588"/>
            <p:cNvPicPr preferRelativeResize="0"/>
            <p:nvPr/>
          </p:nvPicPr>
          <p:blipFill>
            <a:blip r:embed="rId7">
              <a:alphaModFix/>
            </a:blip>
            <a:stretch>
              <a:fillRect/>
            </a:stretch>
          </p:blipFill>
          <p:spPr>
            <a:xfrm>
              <a:off x="7189734" y="3469627"/>
              <a:ext cx="1119250" cy="691480"/>
            </a:xfrm>
            <a:prstGeom prst="rect">
              <a:avLst/>
            </a:prstGeom>
            <a:noFill/>
            <a:ln>
              <a:noFill/>
            </a:ln>
          </p:spPr>
        </p:pic>
        <p:pic>
          <p:nvPicPr>
            <p:cNvPr id="46" name="Shape 589"/>
            <p:cNvPicPr preferRelativeResize="0"/>
            <p:nvPr/>
          </p:nvPicPr>
          <p:blipFill rotWithShape="1">
            <a:blip r:embed="rId8">
              <a:alphaModFix/>
            </a:blip>
            <a:srcRect l="455" r="465"/>
            <a:stretch/>
          </p:blipFill>
          <p:spPr>
            <a:xfrm>
              <a:off x="6228328" y="3544195"/>
              <a:ext cx="704850" cy="371475"/>
            </a:xfrm>
            <a:prstGeom prst="rect">
              <a:avLst/>
            </a:prstGeom>
            <a:noFill/>
            <a:ln>
              <a:noFill/>
            </a:ln>
          </p:spPr>
        </p:pic>
        <p:sp>
          <p:nvSpPr>
            <p:cNvPr id="47" name="Shape 601"/>
            <p:cNvSpPr txBox="1"/>
            <p:nvPr/>
          </p:nvSpPr>
          <p:spPr>
            <a:xfrm>
              <a:off x="4653326" y="4974727"/>
              <a:ext cx="3911600" cy="455795"/>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latin typeface="+mj-lt"/>
                  <a:ea typeface="Overpass"/>
                  <a:cs typeface="Overpass"/>
                  <a:sym typeface="Overpass"/>
                </a:rPr>
                <a:t>Shared Data Lake with s3a object storage</a:t>
              </a:r>
              <a:endParaRPr sz="1200" b="1" dirty="0">
                <a:latin typeface="+mj-lt"/>
                <a:ea typeface="Overpass"/>
                <a:cs typeface="Overpass"/>
                <a:sym typeface="Overpass"/>
              </a:endParaRPr>
            </a:p>
          </p:txBody>
        </p:sp>
        <p:sp>
          <p:nvSpPr>
            <p:cNvPr id="48" name="Rounded Rectangle 47"/>
            <p:cNvSpPr/>
            <p:nvPr/>
          </p:nvSpPr>
          <p:spPr>
            <a:xfrm>
              <a:off x="4653326" y="2051916"/>
              <a:ext cx="3922091" cy="613399"/>
            </a:xfrm>
            <a:prstGeom prst="roundRect">
              <a:avLst/>
            </a:prstGeom>
            <a:solidFill>
              <a:schemeClr val="accent2">
                <a:lumMod val="20000"/>
                <a:lumOff val="80000"/>
              </a:scheme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49" name="Rounded Rectangle 48"/>
            <p:cNvSpPr/>
            <p:nvPr/>
          </p:nvSpPr>
          <p:spPr>
            <a:xfrm>
              <a:off x="4749304" y="2230677"/>
              <a:ext cx="599429"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Batch</a:t>
              </a:r>
            </a:p>
          </p:txBody>
        </p:sp>
        <p:sp>
          <p:nvSpPr>
            <p:cNvPr id="50" name="Rounded Rectangle 49"/>
            <p:cNvSpPr/>
            <p:nvPr/>
          </p:nvSpPr>
          <p:spPr>
            <a:xfrm>
              <a:off x="5389177" y="2230677"/>
              <a:ext cx="698882"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Streaming</a:t>
              </a:r>
            </a:p>
          </p:txBody>
        </p:sp>
        <p:sp>
          <p:nvSpPr>
            <p:cNvPr id="51" name="Rounded Rectangle 50"/>
            <p:cNvSpPr/>
            <p:nvPr/>
          </p:nvSpPr>
          <p:spPr>
            <a:xfrm>
              <a:off x="6138830" y="2238944"/>
              <a:ext cx="754888"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Interactive</a:t>
              </a:r>
            </a:p>
          </p:txBody>
        </p:sp>
        <p:sp>
          <p:nvSpPr>
            <p:cNvPr id="52" name="Rounded Rectangle 51"/>
            <p:cNvSpPr/>
            <p:nvPr/>
          </p:nvSpPr>
          <p:spPr>
            <a:xfrm>
              <a:off x="7648672" y="2236258"/>
              <a:ext cx="926745"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Machine Leaning</a:t>
              </a:r>
            </a:p>
          </p:txBody>
        </p:sp>
        <p:sp>
          <p:nvSpPr>
            <p:cNvPr id="53" name="Rounded Rectangle 52"/>
            <p:cNvSpPr/>
            <p:nvPr/>
          </p:nvSpPr>
          <p:spPr>
            <a:xfrm>
              <a:off x="6931789" y="2236503"/>
              <a:ext cx="698796"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Graph Analytics</a:t>
              </a:r>
            </a:p>
          </p:txBody>
        </p:sp>
        <p:sp>
          <p:nvSpPr>
            <p:cNvPr id="54" name="Shape 600"/>
            <p:cNvSpPr txBox="1"/>
            <p:nvPr/>
          </p:nvSpPr>
          <p:spPr>
            <a:xfrm>
              <a:off x="4653326" y="4175282"/>
              <a:ext cx="3911600" cy="724796"/>
            </a:xfrm>
            <a:prstGeom prst="rect">
              <a:avLst/>
            </a:prstGeom>
            <a:solidFill>
              <a:schemeClr val="accent1">
                <a:lumMod val="60000"/>
                <a:lumOff val="40000"/>
              </a:schemeClr>
            </a:solidFill>
            <a:ln w="25400">
              <a:solidFill>
                <a:srgbClr val="C00000"/>
              </a:solidFill>
              <a:prstDash val="sysDash"/>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chemeClr val="dk1"/>
                  </a:solidFill>
                  <a:latin typeface="+mj-lt"/>
                  <a:ea typeface="Overpass"/>
                  <a:cs typeface="Overpass"/>
                  <a:sym typeface="Overpass"/>
                </a:rPr>
                <a:t>Provisioned Compute </a:t>
              </a:r>
              <a:r>
                <a:rPr lang="en" sz="1400" b="1" dirty="0" smtClean="0">
                  <a:solidFill>
                    <a:schemeClr val="dk1"/>
                  </a:solidFill>
                  <a:latin typeface="+mj-lt"/>
                  <a:ea typeface="Overpass"/>
                  <a:cs typeface="Overpass"/>
                  <a:sym typeface="Overpass"/>
                </a:rPr>
                <a:t>Pool</a:t>
              </a:r>
              <a:r>
                <a:rPr lang="en-US" sz="1400" b="1" dirty="0" smtClean="0">
                  <a:solidFill>
                    <a:schemeClr val="dk1"/>
                  </a:solidFill>
                  <a:latin typeface="+mj-lt"/>
                  <a:ea typeface="Overpass"/>
                  <a:cs typeface="Overpass"/>
                  <a:sym typeface="Overpass"/>
                </a:rPr>
                <a:t> w/ K8s</a:t>
              </a:r>
              <a:endParaRPr sz="1400" b="1" dirty="0">
                <a:latin typeface="+mj-lt"/>
                <a:ea typeface="Overpass"/>
                <a:cs typeface="Overpass"/>
                <a:sym typeface="Overpass"/>
              </a:endParaRPr>
            </a:p>
          </p:txBody>
        </p:sp>
      </p:grpSp>
      <p:sp>
        <p:nvSpPr>
          <p:cNvPr id="76" name="Shape 470"/>
          <p:cNvSpPr txBox="1"/>
          <p:nvPr/>
        </p:nvSpPr>
        <p:spPr>
          <a:xfrm>
            <a:off x="1839852" y="4837990"/>
            <a:ext cx="4135379" cy="8320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dirty="0" smtClean="0">
                <a:solidFill>
                  <a:schemeClr val="accent1"/>
                </a:solidFill>
                <a:ea typeface="Overpass Light"/>
                <a:cs typeface="Overpass Light"/>
                <a:sym typeface="Overpass Light"/>
              </a:rPr>
              <a:t>Replace HDFS with disaggregated s3 object storage</a:t>
            </a:r>
            <a:endParaRPr sz="1400" dirty="0">
              <a:solidFill>
                <a:schemeClr val="accent1"/>
              </a:solidFill>
              <a:ea typeface="Overpass Light"/>
              <a:cs typeface="Overpass Light"/>
              <a:sym typeface="Overpass Light"/>
            </a:endParaRPr>
          </a:p>
        </p:txBody>
      </p:sp>
      <p:sp>
        <p:nvSpPr>
          <p:cNvPr id="77" name="Shape 470"/>
          <p:cNvSpPr txBox="1"/>
          <p:nvPr/>
        </p:nvSpPr>
        <p:spPr>
          <a:xfrm>
            <a:off x="5934649" y="4850885"/>
            <a:ext cx="4135379" cy="8320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dirty="0" smtClean="0">
                <a:solidFill>
                  <a:schemeClr val="accent1"/>
                </a:solidFill>
                <a:ea typeface="Overpass Light"/>
                <a:cs typeface="Overpass Light"/>
                <a:sym typeface="Overpass Light"/>
              </a:rPr>
              <a:t>Compute services in Kurbernetes</a:t>
            </a:r>
            <a:endParaRPr sz="1400" dirty="0">
              <a:solidFill>
                <a:schemeClr val="accent1"/>
              </a:solidFill>
              <a:ea typeface="Overpass Light"/>
              <a:cs typeface="Overpass Light"/>
              <a:sym typeface="Overpass Light"/>
            </a:endParaRPr>
          </a:p>
        </p:txBody>
      </p:sp>
    </p:spTree>
    <p:extLst>
      <p:ext uri="{BB962C8B-B14F-4D97-AF65-F5344CB8AC3E}">
        <p14:creationId xmlns:p14="http://schemas.microsoft.com/office/powerpoint/2010/main" val="69253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2</a:t>
            </a:fld>
            <a:endParaRPr lang="en-US" dirty="0">
              <a:solidFill>
                <a:prstClr val="white"/>
              </a:solidFill>
            </a:endParaRPr>
          </a:p>
        </p:txBody>
      </p:sp>
      <p:sp>
        <p:nvSpPr>
          <p:cNvPr id="4" name="Title 3"/>
          <p:cNvSpPr>
            <a:spLocks noGrp="1"/>
          </p:cNvSpPr>
          <p:nvPr>
            <p:ph type="title"/>
          </p:nvPr>
        </p:nvSpPr>
        <p:spPr/>
        <p:txBody>
          <a:bodyPr/>
          <a:lstStyle/>
          <a:p>
            <a:r>
              <a:rPr lang="en-US" sz="4400" dirty="0"/>
              <a:t>Agenda</a:t>
            </a:r>
          </a:p>
        </p:txBody>
      </p:sp>
      <p:sp>
        <p:nvSpPr>
          <p:cNvPr id="5" name="Content Placeholder 4"/>
          <p:cNvSpPr>
            <a:spLocks noGrp="1"/>
          </p:cNvSpPr>
          <p:nvPr>
            <p:ph sz="quarter" idx="13"/>
          </p:nvPr>
        </p:nvSpPr>
        <p:spPr/>
        <p:txBody>
          <a:bodyPr/>
          <a:lstStyle/>
          <a:p>
            <a:pPr marL="342900" indent="-342900">
              <a:buFont typeface="Arial" panose="020B0604020202020204" pitchFamily="34" charset="0"/>
              <a:buChar char="•"/>
            </a:pPr>
            <a:r>
              <a:rPr lang="en-US" b="1" dirty="0" smtClean="0"/>
              <a:t>Background and motivation</a:t>
            </a:r>
            <a:endParaRPr lang="en-US" b="1" dirty="0"/>
          </a:p>
          <a:p>
            <a:pPr marL="342900" indent="-342900">
              <a:buFont typeface="Arial" panose="020B0604020202020204" pitchFamily="34" charset="0"/>
              <a:buChar char="•"/>
            </a:pPr>
            <a:r>
              <a:rPr lang="en-US" dirty="0"/>
              <a:t>Bigdata analytics on </a:t>
            </a:r>
            <a:r>
              <a:rPr lang="en-US" dirty="0" smtClean="0"/>
              <a:t>the cloud: the challenges &amp; optimizations</a:t>
            </a:r>
          </a:p>
          <a:p>
            <a:pPr marL="342900" indent="-342900">
              <a:buFont typeface="Arial" panose="020B0604020202020204" pitchFamily="34" charset="0"/>
              <a:buChar char="•"/>
            </a:pPr>
            <a:r>
              <a:rPr lang="en-US" dirty="0" smtClean="0"/>
              <a:t>Accelerate bigdata analytics on cloud with in memory data accelerator (IMDA)</a:t>
            </a:r>
          </a:p>
          <a:p>
            <a:pPr marL="643459" lvl="1" indent="-342900">
              <a:buFont typeface="Arial" panose="020B0604020202020204" pitchFamily="34" charset="0"/>
              <a:buChar char="•"/>
            </a:pPr>
            <a:r>
              <a:rPr lang="en-US" dirty="0">
                <a:solidFill>
                  <a:srgbClr val="0071C5"/>
                </a:solidFill>
              </a:rPr>
              <a:t>IMDA as Cache</a:t>
            </a:r>
          </a:p>
          <a:p>
            <a:pPr marL="643459" lvl="1" indent="-342900">
              <a:buFont typeface="Arial" panose="020B0604020202020204" pitchFamily="34" charset="0"/>
              <a:buChar char="•"/>
            </a:pPr>
            <a:r>
              <a:rPr lang="en-US" dirty="0">
                <a:solidFill>
                  <a:srgbClr val="0071C5"/>
                </a:solidFill>
              </a:rPr>
              <a:t>IMDA as shuffle </a:t>
            </a:r>
          </a:p>
          <a:p>
            <a:pPr marL="342900" indent="-342900">
              <a:buFont typeface="Arial" panose="020B0604020202020204" pitchFamily="34" charset="0"/>
              <a:buChar char="•"/>
            </a:pPr>
            <a:r>
              <a:rPr lang="en-US" dirty="0" smtClean="0"/>
              <a:t>Summary</a:t>
            </a:r>
            <a:endParaRPr lang="en-US" dirty="0"/>
          </a:p>
          <a:p>
            <a:endParaRPr lang="en-US" dirty="0"/>
          </a:p>
        </p:txBody>
      </p:sp>
    </p:spTree>
    <p:extLst>
      <p:ext uri="{BB962C8B-B14F-4D97-AF65-F5344CB8AC3E}">
        <p14:creationId xmlns:p14="http://schemas.microsoft.com/office/powerpoint/2010/main" val="879704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79D59F-251B-4FC9-B41D-9A178CAF7BF3}" type="slidenum">
              <a:rPr lang="en-US" smtClean="0">
                <a:solidFill>
                  <a:prstClr val="white"/>
                </a:solidFill>
              </a:rPr>
              <a:pPr/>
              <a:t>20</a:t>
            </a:fld>
            <a:endParaRPr lang="en-US">
              <a:solidFill>
                <a:prstClr val="white"/>
              </a:solidFill>
            </a:endParaRPr>
          </a:p>
        </p:txBody>
      </p:sp>
      <p:sp>
        <p:nvSpPr>
          <p:cNvPr id="3" name="Title 2"/>
          <p:cNvSpPr>
            <a:spLocks noGrp="1"/>
          </p:cNvSpPr>
          <p:nvPr>
            <p:ph type="title"/>
          </p:nvPr>
        </p:nvSpPr>
        <p:spPr/>
        <p:txBody>
          <a:bodyPr/>
          <a:lstStyle/>
          <a:p>
            <a:r>
              <a:rPr lang="en-US" dirty="0"/>
              <a:t>Serverless: Enabling faster business transformation </a:t>
            </a:r>
          </a:p>
        </p:txBody>
      </p:sp>
      <p:grpSp>
        <p:nvGrpSpPr>
          <p:cNvPr id="4" name="Group 3">
            <a:extLst>
              <a:ext uri="{FF2B5EF4-FFF2-40B4-BE49-F238E27FC236}">
                <a16:creationId xmlns="" xmlns:a16="http://schemas.microsoft.com/office/drawing/2014/main" id="{974F661A-F1FD-4A22-A387-5349511BC7B2}"/>
              </a:ext>
            </a:extLst>
          </p:cNvPr>
          <p:cNvGrpSpPr/>
          <p:nvPr/>
        </p:nvGrpSpPr>
        <p:grpSpPr>
          <a:xfrm>
            <a:off x="414504" y="565484"/>
            <a:ext cx="6860517" cy="6349033"/>
            <a:chOff x="414504" y="293632"/>
            <a:chExt cx="6860517" cy="6349033"/>
          </a:xfrm>
        </p:grpSpPr>
        <p:sp>
          <p:nvSpPr>
            <p:cNvPr id="36" name="Shape 35">
              <a:extLst>
                <a:ext uri="{FF2B5EF4-FFF2-40B4-BE49-F238E27FC236}">
                  <a16:creationId xmlns="" xmlns:a16="http://schemas.microsoft.com/office/drawing/2014/main" id="{94F12DF2-3828-4ED7-8705-98C29CBDE6A8}"/>
                </a:ext>
              </a:extLst>
            </p:cNvPr>
            <p:cNvSpPr/>
            <p:nvPr/>
          </p:nvSpPr>
          <p:spPr>
            <a:xfrm rot="18674459" flipV="1">
              <a:off x="400305" y="2486224"/>
              <a:ext cx="6349033" cy="1963849"/>
            </a:xfrm>
            <a:prstGeom prst="swooshArrow">
              <a:avLst>
                <a:gd name="adj1" fmla="val 13010"/>
                <a:gd name="adj2" fmla="val 12226"/>
              </a:avLst>
            </a:prstGeom>
            <a:gradFill flip="none" rotWithShape="1">
              <a:gsLst>
                <a:gs pos="0">
                  <a:schemeClr val="accent3">
                    <a:lumMod val="5000"/>
                    <a:lumOff val="95000"/>
                  </a:schemeClr>
                </a:gs>
                <a:gs pos="70000">
                  <a:srgbClr val="A3E7FF"/>
                </a:gs>
              </a:gsLst>
              <a:lin ang="0" scaled="1"/>
              <a:tileRect/>
            </a:gra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defTabSz="685800"/>
              <a:endParaRPr lang="en-US" sz="1350">
                <a:solidFill>
                  <a:prstClr val="black">
                    <a:hueOff val="0"/>
                    <a:satOff val="0"/>
                    <a:lumOff val="0"/>
                    <a:alphaOff val="0"/>
                  </a:prstClr>
                </a:solidFill>
              </a:endParaRPr>
            </a:p>
          </p:txBody>
        </p:sp>
        <p:grpSp>
          <p:nvGrpSpPr>
            <p:cNvPr id="9" name="Group 8">
              <a:extLst>
                <a:ext uri="{FF2B5EF4-FFF2-40B4-BE49-F238E27FC236}">
                  <a16:creationId xmlns="" xmlns:a16="http://schemas.microsoft.com/office/drawing/2014/main" id="{5197F682-BB80-4BD1-AF7E-414A83D4DD94}"/>
                </a:ext>
              </a:extLst>
            </p:cNvPr>
            <p:cNvGrpSpPr/>
            <p:nvPr/>
          </p:nvGrpSpPr>
          <p:grpSpPr>
            <a:xfrm>
              <a:off x="414504" y="1711712"/>
              <a:ext cx="6860517" cy="3833768"/>
              <a:chOff x="261609" y="681432"/>
              <a:chExt cx="6860517" cy="3833768"/>
            </a:xfrm>
          </p:grpSpPr>
          <p:grpSp>
            <p:nvGrpSpPr>
              <p:cNvPr id="10" name="Group 9">
                <a:extLst>
                  <a:ext uri="{FF2B5EF4-FFF2-40B4-BE49-F238E27FC236}">
                    <a16:creationId xmlns="" xmlns:a16="http://schemas.microsoft.com/office/drawing/2014/main" id="{D9BA7DAF-E815-45A1-AABC-8AD6EBC396DD}"/>
                  </a:ext>
                </a:extLst>
              </p:cNvPr>
              <p:cNvGrpSpPr/>
              <p:nvPr/>
            </p:nvGrpSpPr>
            <p:grpSpPr>
              <a:xfrm>
                <a:off x="3666698" y="1262216"/>
                <a:ext cx="444921" cy="285589"/>
                <a:chOff x="3666698" y="1262216"/>
                <a:chExt cx="444921" cy="285589"/>
              </a:xfrm>
            </p:grpSpPr>
            <p:sp>
              <p:nvSpPr>
                <p:cNvPr id="30" name="Rounded Rectangle 11">
                  <a:extLst>
                    <a:ext uri="{FF2B5EF4-FFF2-40B4-BE49-F238E27FC236}">
                      <a16:creationId xmlns="" xmlns:a16="http://schemas.microsoft.com/office/drawing/2014/main" id="{4B662950-5AB7-44BD-9692-8FDE8448092B}"/>
                    </a:ext>
                  </a:extLst>
                </p:cNvPr>
                <p:cNvSpPr/>
                <p:nvPr/>
              </p:nvSpPr>
              <p:spPr>
                <a:xfrm>
                  <a:off x="3666698" y="1262216"/>
                  <a:ext cx="121745" cy="12639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lgn="ctr" defTabSz="685800"/>
                  <a:endParaRPr lang="en-US" sz="1350" dirty="0" err="1">
                    <a:solidFill>
                      <a:prstClr val="black"/>
                    </a:solidFill>
                  </a:endParaRPr>
                </a:p>
              </p:txBody>
            </p:sp>
            <p:sp>
              <p:nvSpPr>
                <p:cNvPr id="31" name="Rounded Rectangle 34">
                  <a:extLst>
                    <a:ext uri="{FF2B5EF4-FFF2-40B4-BE49-F238E27FC236}">
                      <a16:creationId xmlns="" xmlns:a16="http://schemas.microsoft.com/office/drawing/2014/main" id="{91435AAE-A4A6-4888-B292-1DD5430F9A3C}"/>
                    </a:ext>
                  </a:extLst>
                </p:cNvPr>
                <p:cNvSpPr/>
                <p:nvPr/>
              </p:nvSpPr>
              <p:spPr>
                <a:xfrm>
                  <a:off x="3989874" y="1262328"/>
                  <a:ext cx="121745" cy="12639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lgn="ctr" defTabSz="685800"/>
                  <a:endParaRPr lang="en-US" sz="1350" dirty="0" err="1">
                    <a:solidFill>
                      <a:prstClr val="black"/>
                    </a:solidFill>
                  </a:endParaRPr>
                </a:p>
              </p:txBody>
            </p:sp>
            <p:sp>
              <p:nvSpPr>
                <p:cNvPr id="32" name="Rounded Rectangle 35">
                  <a:extLst>
                    <a:ext uri="{FF2B5EF4-FFF2-40B4-BE49-F238E27FC236}">
                      <a16:creationId xmlns="" xmlns:a16="http://schemas.microsoft.com/office/drawing/2014/main" id="{0451F4B0-43CD-429C-8FC0-B56F68BC748C}"/>
                    </a:ext>
                  </a:extLst>
                </p:cNvPr>
                <p:cNvSpPr/>
                <p:nvPr/>
              </p:nvSpPr>
              <p:spPr>
                <a:xfrm>
                  <a:off x="3826533" y="1262216"/>
                  <a:ext cx="121745" cy="12639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lgn="ctr" defTabSz="685800"/>
                  <a:endParaRPr lang="en-US" sz="1350" dirty="0" err="1">
                    <a:solidFill>
                      <a:prstClr val="black"/>
                    </a:solidFill>
                  </a:endParaRPr>
                </a:p>
              </p:txBody>
            </p:sp>
            <p:sp>
              <p:nvSpPr>
                <p:cNvPr id="33" name="Rounded Rectangle 42">
                  <a:extLst>
                    <a:ext uri="{FF2B5EF4-FFF2-40B4-BE49-F238E27FC236}">
                      <a16:creationId xmlns="" xmlns:a16="http://schemas.microsoft.com/office/drawing/2014/main" id="{05E1E7D9-17BB-4899-9E09-7D25D14E0881}"/>
                    </a:ext>
                  </a:extLst>
                </p:cNvPr>
                <p:cNvSpPr/>
                <p:nvPr/>
              </p:nvSpPr>
              <p:spPr>
                <a:xfrm>
                  <a:off x="3666698" y="1421303"/>
                  <a:ext cx="121745" cy="12639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lgn="ctr" defTabSz="685800"/>
                  <a:endParaRPr lang="en-US" sz="1350" dirty="0" err="1">
                    <a:solidFill>
                      <a:prstClr val="black"/>
                    </a:solidFill>
                  </a:endParaRPr>
                </a:p>
              </p:txBody>
            </p:sp>
            <p:sp>
              <p:nvSpPr>
                <p:cNvPr id="34" name="Rounded Rectangle 43">
                  <a:extLst>
                    <a:ext uri="{FF2B5EF4-FFF2-40B4-BE49-F238E27FC236}">
                      <a16:creationId xmlns="" xmlns:a16="http://schemas.microsoft.com/office/drawing/2014/main" id="{9FA60C81-DF7A-49BB-83C8-6788109C6E7E}"/>
                    </a:ext>
                  </a:extLst>
                </p:cNvPr>
                <p:cNvSpPr/>
                <p:nvPr/>
              </p:nvSpPr>
              <p:spPr>
                <a:xfrm>
                  <a:off x="3989874" y="1421415"/>
                  <a:ext cx="121745" cy="12639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lgn="ctr" defTabSz="685800"/>
                  <a:endParaRPr lang="en-US" sz="1350" dirty="0" err="1">
                    <a:solidFill>
                      <a:prstClr val="black"/>
                    </a:solidFill>
                  </a:endParaRPr>
                </a:p>
              </p:txBody>
            </p:sp>
            <p:sp>
              <p:nvSpPr>
                <p:cNvPr id="35" name="Rounded Rectangle 44">
                  <a:extLst>
                    <a:ext uri="{FF2B5EF4-FFF2-40B4-BE49-F238E27FC236}">
                      <a16:creationId xmlns="" xmlns:a16="http://schemas.microsoft.com/office/drawing/2014/main" id="{B56A1848-3D1B-4CBC-81A6-3C8446F78471}"/>
                    </a:ext>
                  </a:extLst>
                </p:cNvPr>
                <p:cNvSpPr/>
                <p:nvPr/>
              </p:nvSpPr>
              <p:spPr>
                <a:xfrm>
                  <a:off x="3826533" y="1421303"/>
                  <a:ext cx="121745" cy="12639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lgn="ctr" defTabSz="685800"/>
                  <a:endParaRPr lang="en-US" sz="1350" dirty="0" err="1">
                    <a:solidFill>
                      <a:prstClr val="black"/>
                    </a:solidFill>
                  </a:endParaRPr>
                </a:p>
              </p:txBody>
            </p:sp>
          </p:grpSp>
          <p:grpSp>
            <p:nvGrpSpPr>
              <p:cNvPr id="11" name="Group 10">
                <a:extLst>
                  <a:ext uri="{FF2B5EF4-FFF2-40B4-BE49-F238E27FC236}">
                    <a16:creationId xmlns="" xmlns:a16="http://schemas.microsoft.com/office/drawing/2014/main" id="{5CABB594-E1AB-4FDA-8AB8-D9B64B724148}"/>
                  </a:ext>
                </a:extLst>
              </p:cNvPr>
              <p:cNvGrpSpPr/>
              <p:nvPr/>
            </p:nvGrpSpPr>
            <p:grpSpPr>
              <a:xfrm>
                <a:off x="261609" y="681432"/>
                <a:ext cx="6860517" cy="3833768"/>
                <a:chOff x="923758" y="839089"/>
                <a:chExt cx="6860517" cy="3833768"/>
              </a:xfrm>
            </p:grpSpPr>
            <p:grpSp>
              <p:nvGrpSpPr>
                <p:cNvPr id="12" name="Group 11">
                  <a:extLst>
                    <a:ext uri="{FF2B5EF4-FFF2-40B4-BE49-F238E27FC236}">
                      <a16:creationId xmlns="" xmlns:a16="http://schemas.microsoft.com/office/drawing/2014/main" id="{EDD84122-CF48-41C4-8E18-ABB4840E19B6}"/>
                    </a:ext>
                  </a:extLst>
                </p:cNvPr>
                <p:cNvGrpSpPr/>
                <p:nvPr/>
              </p:nvGrpSpPr>
              <p:grpSpPr>
                <a:xfrm>
                  <a:off x="923758" y="839089"/>
                  <a:ext cx="6860517" cy="3833768"/>
                  <a:chOff x="913246" y="839089"/>
                  <a:chExt cx="6860517" cy="3833768"/>
                </a:xfrm>
              </p:grpSpPr>
              <p:grpSp>
                <p:nvGrpSpPr>
                  <p:cNvPr id="15" name="Group 14">
                    <a:extLst>
                      <a:ext uri="{FF2B5EF4-FFF2-40B4-BE49-F238E27FC236}">
                        <a16:creationId xmlns="" xmlns:a16="http://schemas.microsoft.com/office/drawing/2014/main" id="{758C5DAF-AF7C-4CD1-AD69-D30BC1884130}"/>
                      </a:ext>
                    </a:extLst>
                  </p:cNvPr>
                  <p:cNvGrpSpPr/>
                  <p:nvPr/>
                </p:nvGrpSpPr>
                <p:grpSpPr>
                  <a:xfrm>
                    <a:off x="5642268" y="839089"/>
                    <a:ext cx="677206" cy="542637"/>
                    <a:chOff x="5758196" y="271898"/>
                    <a:chExt cx="765620" cy="604878"/>
                  </a:xfrm>
                </p:grpSpPr>
                <p:sp>
                  <p:nvSpPr>
                    <p:cNvPr id="26" name="Rounded Rectangle 38">
                      <a:extLst>
                        <a:ext uri="{FF2B5EF4-FFF2-40B4-BE49-F238E27FC236}">
                          <a16:creationId xmlns="" xmlns:a16="http://schemas.microsoft.com/office/drawing/2014/main" id="{7F0EC7BC-C6D3-4728-9924-4EF422B8853E}"/>
                        </a:ext>
                      </a:extLst>
                    </p:cNvPr>
                    <p:cNvSpPr/>
                    <p:nvPr/>
                  </p:nvSpPr>
                  <p:spPr>
                    <a:xfrm>
                      <a:off x="5758196" y="271898"/>
                      <a:ext cx="376106" cy="288119"/>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800" b="1" dirty="0">
                          <a:solidFill>
                            <a:prstClr val="white"/>
                          </a:solidFill>
                        </a:rPr>
                        <a:t>&lt;/&gt;</a:t>
                      </a:r>
                    </a:p>
                  </p:txBody>
                </p:sp>
                <p:sp>
                  <p:nvSpPr>
                    <p:cNvPr id="27" name="Rounded Rectangle 39">
                      <a:extLst>
                        <a:ext uri="{FF2B5EF4-FFF2-40B4-BE49-F238E27FC236}">
                          <a16:creationId xmlns="" xmlns:a16="http://schemas.microsoft.com/office/drawing/2014/main" id="{C5C048C6-B54A-451E-A186-51BCB10FC921}"/>
                        </a:ext>
                      </a:extLst>
                    </p:cNvPr>
                    <p:cNvSpPr/>
                    <p:nvPr/>
                  </p:nvSpPr>
                  <p:spPr>
                    <a:xfrm>
                      <a:off x="6147710" y="271898"/>
                      <a:ext cx="376106" cy="288119"/>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800" b="1" dirty="0">
                          <a:solidFill>
                            <a:prstClr val="white"/>
                          </a:solidFill>
                        </a:rPr>
                        <a:t>&lt;/&gt;</a:t>
                      </a:r>
                    </a:p>
                  </p:txBody>
                </p:sp>
                <p:sp>
                  <p:nvSpPr>
                    <p:cNvPr id="28" name="Rounded Rectangle 40">
                      <a:extLst>
                        <a:ext uri="{FF2B5EF4-FFF2-40B4-BE49-F238E27FC236}">
                          <a16:creationId xmlns="" xmlns:a16="http://schemas.microsoft.com/office/drawing/2014/main" id="{F39D2E1A-0521-4E0E-A2CB-8C53E616D484}"/>
                        </a:ext>
                      </a:extLst>
                    </p:cNvPr>
                    <p:cNvSpPr/>
                    <p:nvPr/>
                  </p:nvSpPr>
                  <p:spPr>
                    <a:xfrm>
                      <a:off x="5758196" y="585893"/>
                      <a:ext cx="376106" cy="288119"/>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800" b="1" dirty="0">
                          <a:solidFill>
                            <a:prstClr val="white"/>
                          </a:solidFill>
                        </a:rPr>
                        <a:t>&lt;/&gt;</a:t>
                      </a:r>
                    </a:p>
                  </p:txBody>
                </p:sp>
                <p:sp>
                  <p:nvSpPr>
                    <p:cNvPr id="29" name="Rounded Rectangle 41">
                      <a:extLst>
                        <a:ext uri="{FF2B5EF4-FFF2-40B4-BE49-F238E27FC236}">
                          <a16:creationId xmlns="" xmlns:a16="http://schemas.microsoft.com/office/drawing/2014/main" id="{AF4B5D0C-96C1-4527-91FC-8601A2603057}"/>
                        </a:ext>
                      </a:extLst>
                    </p:cNvPr>
                    <p:cNvSpPr/>
                    <p:nvPr/>
                  </p:nvSpPr>
                  <p:spPr>
                    <a:xfrm>
                      <a:off x="6147710" y="588657"/>
                      <a:ext cx="376106" cy="288119"/>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800" b="1" dirty="0">
                          <a:solidFill>
                            <a:prstClr val="white"/>
                          </a:solidFill>
                        </a:rPr>
                        <a:t>&lt;/&gt;</a:t>
                      </a:r>
                    </a:p>
                  </p:txBody>
                </p:sp>
              </p:grpSp>
              <p:sp>
                <p:nvSpPr>
                  <p:cNvPr id="16" name="TextBox 15">
                    <a:extLst>
                      <a:ext uri="{FF2B5EF4-FFF2-40B4-BE49-F238E27FC236}">
                        <a16:creationId xmlns="" xmlns:a16="http://schemas.microsoft.com/office/drawing/2014/main" id="{03A02F59-C505-45A0-B733-C70099F74475}"/>
                      </a:ext>
                    </a:extLst>
                  </p:cNvPr>
                  <p:cNvSpPr txBox="1"/>
                  <p:nvPr/>
                </p:nvSpPr>
                <p:spPr>
                  <a:xfrm>
                    <a:off x="3208250" y="2623097"/>
                    <a:ext cx="1939079" cy="600164"/>
                  </a:xfrm>
                  <a:prstGeom prst="rect">
                    <a:avLst/>
                  </a:prstGeom>
                  <a:noFill/>
                </p:spPr>
                <p:txBody>
                  <a:bodyPr vert="horz" wrap="square" lIns="68580" tIns="68580" rIns="68580" bIns="68580" rtlCol="0">
                    <a:spAutoFit/>
                  </a:bodyPr>
                  <a:lstStyle/>
                  <a:p>
                    <a:pPr defTabSz="685800"/>
                    <a:r>
                      <a:rPr lang="en-US" sz="1000" b="1" dirty="0">
                        <a:solidFill>
                          <a:prstClr val="black"/>
                        </a:solidFill>
                      </a:rPr>
                      <a:t>Virtual Machines/</a:t>
                    </a:r>
                    <a:r>
                      <a:rPr lang="en-US" sz="1000" b="1" dirty="0" err="1">
                        <a:solidFill>
                          <a:prstClr val="black"/>
                        </a:solidFill>
                      </a:rPr>
                      <a:t>IaaS</a:t>
                    </a:r>
                    <a:endParaRPr lang="en-US" sz="1000" b="1" dirty="0">
                      <a:solidFill>
                        <a:prstClr val="black"/>
                      </a:solidFill>
                    </a:endParaRPr>
                  </a:p>
                  <a:p>
                    <a:pPr defTabSz="685800"/>
                    <a:r>
                      <a:rPr lang="en-US" sz="1000" dirty="0">
                        <a:solidFill>
                          <a:prstClr val="black"/>
                        </a:solidFill>
                      </a:rPr>
                      <a:t>-Increases CPU utilization </a:t>
                    </a:r>
                  </a:p>
                  <a:p>
                    <a:pPr defTabSz="685800"/>
                    <a:r>
                      <a:rPr lang="en-US" sz="1000" dirty="0">
                        <a:solidFill>
                          <a:prstClr val="black"/>
                        </a:solidFill>
                      </a:rPr>
                      <a:t>-Abstracts the hardware</a:t>
                    </a:r>
                  </a:p>
                </p:txBody>
              </p:sp>
              <p:sp>
                <p:nvSpPr>
                  <p:cNvPr id="17" name="TextBox 16">
                    <a:extLst>
                      <a:ext uri="{FF2B5EF4-FFF2-40B4-BE49-F238E27FC236}">
                        <a16:creationId xmlns="" xmlns:a16="http://schemas.microsoft.com/office/drawing/2014/main" id="{DB8A5B07-77FE-4383-BC10-4C51CF4AACE2}"/>
                      </a:ext>
                    </a:extLst>
                  </p:cNvPr>
                  <p:cNvSpPr txBox="1"/>
                  <p:nvPr/>
                </p:nvSpPr>
                <p:spPr>
                  <a:xfrm>
                    <a:off x="4318335" y="1985914"/>
                    <a:ext cx="1991840" cy="600164"/>
                  </a:xfrm>
                  <a:prstGeom prst="rect">
                    <a:avLst/>
                  </a:prstGeom>
                  <a:noFill/>
                </p:spPr>
                <p:txBody>
                  <a:bodyPr vert="horz" wrap="square" lIns="68580" tIns="68580" rIns="68580" bIns="68580" rtlCol="0">
                    <a:spAutoFit/>
                  </a:bodyPr>
                  <a:lstStyle/>
                  <a:p>
                    <a:pPr defTabSz="685800"/>
                    <a:r>
                      <a:rPr lang="en-US" sz="1000" b="1" dirty="0">
                        <a:solidFill>
                          <a:prstClr val="black"/>
                        </a:solidFill>
                      </a:rPr>
                      <a:t>Containers/</a:t>
                    </a:r>
                    <a:r>
                      <a:rPr lang="en-US" sz="1000" b="1" dirty="0" err="1">
                        <a:solidFill>
                          <a:prstClr val="black"/>
                        </a:solidFill>
                      </a:rPr>
                      <a:t>PaaS</a:t>
                    </a:r>
                    <a:endParaRPr lang="en-US" sz="1000" b="1" dirty="0">
                      <a:solidFill>
                        <a:prstClr val="black"/>
                      </a:solidFill>
                    </a:endParaRPr>
                  </a:p>
                  <a:p>
                    <a:pPr defTabSz="685800"/>
                    <a:r>
                      <a:rPr lang="en-US" sz="1000" dirty="0">
                        <a:solidFill>
                          <a:prstClr val="black"/>
                        </a:solidFill>
                      </a:rPr>
                      <a:t>-Eliminates common overheads </a:t>
                    </a:r>
                  </a:p>
                  <a:p>
                    <a:pPr defTabSz="685800"/>
                    <a:r>
                      <a:rPr lang="en-US" sz="1000" dirty="0">
                        <a:solidFill>
                          <a:prstClr val="black"/>
                        </a:solidFill>
                      </a:rPr>
                      <a:t>-Abstracts the OS</a:t>
                    </a:r>
                  </a:p>
                </p:txBody>
              </p:sp>
              <p:sp>
                <p:nvSpPr>
                  <p:cNvPr id="18" name="TextBox 17">
                    <a:extLst>
                      <a:ext uri="{FF2B5EF4-FFF2-40B4-BE49-F238E27FC236}">
                        <a16:creationId xmlns="" xmlns:a16="http://schemas.microsoft.com/office/drawing/2014/main" id="{28D4DAC1-6DBF-4808-9076-63F261F19AF1}"/>
                      </a:ext>
                    </a:extLst>
                  </p:cNvPr>
                  <p:cNvSpPr txBox="1"/>
                  <p:nvPr/>
                </p:nvSpPr>
                <p:spPr>
                  <a:xfrm>
                    <a:off x="5721342" y="1396014"/>
                    <a:ext cx="2052421" cy="754053"/>
                  </a:xfrm>
                  <a:prstGeom prst="rect">
                    <a:avLst/>
                  </a:prstGeom>
                  <a:noFill/>
                </p:spPr>
                <p:txBody>
                  <a:bodyPr vert="horz" wrap="square" lIns="68580" tIns="68580" rIns="68580" bIns="68580" rtlCol="0">
                    <a:spAutoFit/>
                  </a:bodyPr>
                  <a:lstStyle/>
                  <a:p>
                    <a:pPr defTabSz="685800"/>
                    <a:r>
                      <a:rPr lang="en-US" sz="1000" b="1" dirty="0">
                        <a:solidFill>
                          <a:prstClr val="black"/>
                        </a:solidFill>
                      </a:rPr>
                      <a:t>Functions/</a:t>
                    </a:r>
                    <a:r>
                      <a:rPr lang="en-US" sz="1000" b="1" dirty="0" err="1">
                        <a:solidFill>
                          <a:prstClr val="black"/>
                        </a:solidFill>
                      </a:rPr>
                      <a:t>FaaS</a:t>
                    </a:r>
                    <a:endParaRPr lang="en-US" sz="1000" b="1" dirty="0">
                      <a:solidFill>
                        <a:prstClr val="black"/>
                      </a:solidFill>
                    </a:endParaRPr>
                  </a:p>
                  <a:p>
                    <a:pPr defTabSz="685800"/>
                    <a:r>
                      <a:rPr lang="en-US" sz="1000" dirty="0">
                        <a:solidFill>
                          <a:prstClr val="black"/>
                        </a:solidFill>
                      </a:rPr>
                      <a:t>-Higher scale &amp; abstraction</a:t>
                    </a:r>
                  </a:p>
                  <a:p>
                    <a:pPr defTabSz="685800"/>
                    <a:r>
                      <a:rPr lang="en-US" sz="1000" dirty="0">
                        <a:solidFill>
                          <a:prstClr val="black"/>
                        </a:solidFill>
                      </a:rPr>
                      <a:t>-Eliminates infrastructure management, no DevOps</a:t>
                    </a:r>
                  </a:p>
                </p:txBody>
              </p:sp>
              <p:sp>
                <p:nvSpPr>
                  <p:cNvPr id="19" name="TextBox 18">
                    <a:extLst>
                      <a:ext uri="{FF2B5EF4-FFF2-40B4-BE49-F238E27FC236}">
                        <a16:creationId xmlns="" xmlns:a16="http://schemas.microsoft.com/office/drawing/2014/main" id="{1E3594DE-C07E-4BA0-875B-ABCA9D08A875}"/>
                      </a:ext>
                    </a:extLst>
                  </p:cNvPr>
                  <p:cNvSpPr txBox="1"/>
                  <p:nvPr/>
                </p:nvSpPr>
                <p:spPr>
                  <a:xfrm>
                    <a:off x="2538435" y="2283641"/>
                    <a:ext cx="406201" cy="292388"/>
                  </a:xfrm>
                  <a:prstGeom prst="rect">
                    <a:avLst/>
                  </a:prstGeom>
                  <a:noFill/>
                </p:spPr>
                <p:txBody>
                  <a:bodyPr vert="horz" wrap="none" lIns="68580" tIns="68580" rIns="68580" bIns="68580" rtlCol="0">
                    <a:spAutoFit/>
                  </a:bodyPr>
                  <a:lstStyle/>
                  <a:p>
                    <a:pPr defTabSz="685800"/>
                    <a:r>
                      <a:rPr lang="en-US" sz="1000" dirty="0">
                        <a:solidFill>
                          <a:prstClr val="black"/>
                        </a:solidFill>
                      </a:rPr>
                      <a:t>VM1</a:t>
                    </a:r>
                  </a:p>
                </p:txBody>
              </p:sp>
              <p:pic>
                <p:nvPicPr>
                  <p:cNvPr id="20" name="Picture 19">
                    <a:extLst>
                      <a:ext uri="{FF2B5EF4-FFF2-40B4-BE49-F238E27FC236}">
                        <a16:creationId xmlns="" xmlns:a16="http://schemas.microsoft.com/office/drawing/2014/main" id="{3E1F00EF-6A32-4A10-8570-FC95187F2D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808" y="3658968"/>
                    <a:ext cx="679244" cy="619098"/>
                  </a:xfrm>
                  <a:prstGeom prst="rect">
                    <a:avLst/>
                  </a:prstGeom>
                </p:spPr>
              </p:pic>
              <p:sp>
                <p:nvSpPr>
                  <p:cNvPr id="21" name="TextBox 20">
                    <a:extLst>
                      <a:ext uri="{FF2B5EF4-FFF2-40B4-BE49-F238E27FC236}">
                        <a16:creationId xmlns="" xmlns:a16="http://schemas.microsoft.com/office/drawing/2014/main" id="{6937AEEE-8714-4F33-AD36-44FA916666D8}"/>
                      </a:ext>
                    </a:extLst>
                  </p:cNvPr>
                  <p:cNvSpPr txBox="1"/>
                  <p:nvPr/>
                </p:nvSpPr>
                <p:spPr>
                  <a:xfrm>
                    <a:off x="2134594" y="3572920"/>
                    <a:ext cx="1558452" cy="600164"/>
                  </a:xfrm>
                  <a:prstGeom prst="rect">
                    <a:avLst/>
                  </a:prstGeom>
                  <a:noFill/>
                </p:spPr>
                <p:txBody>
                  <a:bodyPr vert="horz" wrap="square" lIns="68580" tIns="68580" rIns="68580" bIns="68580" rtlCol="0">
                    <a:spAutoFit/>
                  </a:bodyPr>
                  <a:lstStyle/>
                  <a:p>
                    <a:pPr defTabSz="685800"/>
                    <a:r>
                      <a:rPr lang="en-US" sz="1000" b="1" dirty="0">
                        <a:solidFill>
                          <a:prstClr val="black"/>
                        </a:solidFill>
                      </a:rPr>
                      <a:t>Bare Metal Hardware</a:t>
                    </a:r>
                  </a:p>
                  <a:p>
                    <a:pPr defTabSz="685800"/>
                    <a:r>
                      <a:rPr lang="en-US" sz="1000" dirty="0">
                        <a:solidFill>
                          <a:prstClr val="black"/>
                        </a:solidFill>
                      </a:rPr>
                      <a:t>-Abstracts the physical hosting environment</a:t>
                    </a:r>
                  </a:p>
                </p:txBody>
              </p:sp>
              <p:sp>
                <p:nvSpPr>
                  <p:cNvPr id="22" name="Up Arrow 47">
                    <a:extLst>
                      <a:ext uri="{FF2B5EF4-FFF2-40B4-BE49-F238E27FC236}">
                        <a16:creationId xmlns="" xmlns:a16="http://schemas.microsoft.com/office/drawing/2014/main" id="{EB8E3B77-3C18-4174-A75C-0BC8720E1054}"/>
                      </a:ext>
                    </a:extLst>
                  </p:cNvPr>
                  <p:cNvSpPr/>
                  <p:nvPr/>
                </p:nvSpPr>
                <p:spPr>
                  <a:xfrm rot="5400000" flipH="1">
                    <a:off x="4059303" y="1273490"/>
                    <a:ext cx="360127" cy="6438608"/>
                  </a:xfrm>
                  <a:prstGeom prst="upArrow">
                    <a:avLst/>
                  </a:prstGeom>
                  <a:solidFill>
                    <a:srgbClr val="002060"/>
                  </a:solidFill>
                  <a:ln w="9525"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defTabSz="914400">
                      <a:defRPr/>
                    </a:pPr>
                    <a:r>
                      <a:rPr lang="en-US" sz="1100" kern="0" dirty="0">
                        <a:solidFill>
                          <a:prstClr val="white"/>
                        </a:solidFill>
                        <a:latin typeface="Intel Clear Light"/>
                      </a:rPr>
                      <a:t>Efficiency of Infrastructure Operations</a:t>
                    </a:r>
                  </a:p>
                </p:txBody>
              </p:sp>
              <p:sp>
                <p:nvSpPr>
                  <p:cNvPr id="23" name="Up Arrow 48">
                    <a:extLst>
                      <a:ext uri="{FF2B5EF4-FFF2-40B4-BE49-F238E27FC236}">
                        <a16:creationId xmlns="" xmlns:a16="http://schemas.microsoft.com/office/drawing/2014/main" id="{9883D321-DE91-4E33-9ED9-D0ADB2A9D853}"/>
                      </a:ext>
                    </a:extLst>
                  </p:cNvPr>
                  <p:cNvSpPr/>
                  <p:nvPr/>
                </p:nvSpPr>
                <p:spPr>
                  <a:xfrm>
                    <a:off x="913246" y="990894"/>
                    <a:ext cx="411808" cy="3491344"/>
                  </a:xfrm>
                  <a:prstGeom prst="upArrow">
                    <a:avLst/>
                  </a:prstGeom>
                  <a:solidFill>
                    <a:srgbClr val="002060"/>
                  </a:solidFill>
                  <a:ln w="9525"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defTabSz="914400">
                      <a:defRPr/>
                    </a:pPr>
                    <a:r>
                      <a:rPr lang="en-US" sz="1100" kern="0" dirty="0">
                        <a:solidFill>
                          <a:prstClr val="white"/>
                        </a:solidFill>
                        <a:latin typeface="Intel Clear Light"/>
                      </a:rPr>
                      <a:t>Abstraction of Platform from End User</a:t>
                    </a:r>
                  </a:p>
                </p:txBody>
              </p:sp>
              <p:sp>
                <p:nvSpPr>
                  <p:cNvPr id="24" name="TextBox 23">
                    <a:extLst>
                      <a:ext uri="{FF2B5EF4-FFF2-40B4-BE49-F238E27FC236}">
                        <a16:creationId xmlns="" xmlns:a16="http://schemas.microsoft.com/office/drawing/2014/main" id="{E39094C1-FFD1-4083-BFE6-D542BEFB6C8B}"/>
                      </a:ext>
                    </a:extLst>
                  </p:cNvPr>
                  <p:cNvSpPr txBox="1"/>
                  <p:nvPr/>
                </p:nvSpPr>
                <p:spPr>
                  <a:xfrm>
                    <a:off x="3008989" y="2272098"/>
                    <a:ext cx="406201" cy="292388"/>
                  </a:xfrm>
                  <a:prstGeom prst="rect">
                    <a:avLst/>
                  </a:prstGeom>
                  <a:noFill/>
                </p:spPr>
                <p:txBody>
                  <a:bodyPr vert="horz" wrap="none" lIns="68580" tIns="68580" rIns="68580" bIns="68580" rtlCol="0">
                    <a:spAutoFit/>
                  </a:bodyPr>
                  <a:lstStyle/>
                  <a:p>
                    <a:pPr defTabSz="685800"/>
                    <a:r>
                      <a:rPr lang="en-US" sz="1000" dirty="0">
                        <a:solidFill>
                          <a:prstClr val="black"/>
                        </a:solidFill>
                      </a:rPr>
                      <a:t>VM2</a:t>
                    </a:r>
                  </a:p>
                </p:txBody>
              </p:sp>
              <p:pic>
                <p:nvPicPr>
                  <p:cNvPr id="25" name="Picture 24">
                    <a:extLst>
                      <a:ext uri="{FF2B5EF4-FFF2-40B4-BE49-F238E27FC236}">
                        <a16:creationId xmlns="" xmlns:a16="http://schemas.microsoft.com/office/drawing/2014/main" id="{9072BEAA-C537-4346-9048-5020A86C12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100" y="1381115"/>
                    <a:ext cx="543295" cy="510615"/>
                  </a:xfrm>
                  <a:prstGeom prst="rect">
                    <a:avLst/>
                  </a:prstGeom>
                </p:spPr>
              </p:pic>
            </p:grpSp>
            <p:pic>
              <p:nvPicPr>
                <p:cNvPr id="13" name="Picture 12">
                  <a:extLst>
                    <a:ext uri="{FF2B5EF4-FFF2-40B4-BE49-F238E27FC236}">
                      <a16:creationId xmlns="" xmlns:a16="http://schemas.microsoft.com/office/drawing/2014/main" id="{5701F8E4-FBAF-4E4C-9888-0529D9D3EA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1303" y="2283641"/>
                  <a:ext cx="399857" cy="375805"/>
                </a:xfrm>
                <a:prstGeom prst="rect">
                  <a:avLst/>
                </a:prstGeom>
              </p:spPr>
            </p:pic>
            <p:pic>
              <p:nvPicPr>
                <p:cNvPr id="14" name="Picture 13">
                  <a:extLst>
                    <a:ext uri="{FF2B5EF4-FFF2-40B4-BE49-F238E27FC236}">
                      <a16:creationId xmlns="" xmlns:a16="http://schemas.microsoft.com/office/drawing/2014/main" id="{95B9A609-FF04-4EC2-8FD6-47E015C42B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513" y="2268216"/>
                  <a:ext cx="399857" cy="375805"/>
                </a:xfrm>
                <a:prstGeom prst="rect">
                  <a:avLst/>
                </a:prstGeom>
              </p:spPr>
            </p:pic>
          </p:grpSp>
        </p:grpSp>
      </p:grpSp>
      <p:pic>
        <p:nvPicPr>
          <p:cNvPr id="5" name="Picture 4">
            <a:extLst>
              <a:ext uri="{FF2B5EF4-FFF2-40B4-BE49-F238E27FC236}">
                <a16:creationId xmlns="" xmlns:a16="http://schemas.microsoft.com/office/drawing/2014/main" id="{08B53AEB-747C-402E-875B-86CABDE10AA5}"/>
              </a:ext>
            </a:extLst>
          </p:cNvPr>
          <p:cNvPicPr>
            <a:picLocks noChangeAspect="1"/>
          </p:cNvPicPr>
          <p:nvPr/>
        </p:nvPicPr>
        <p:blipFill>
          <a:blip r:embed="rId5"/>
          <a:stretch>
            <a:fillRect/>
          </a:stretch>
        </p:blipFill>
        <p:spPr>
          <a:xfrm>
            <a:off x="7796013" y="1926570"/>
            <a:ext cx="3829050" cy="2790825"/>
          </a:xfrm>
          <a:prstGeom prst="rect">
            <a:avLst/>
          </a:prstGeom>
        </p:spPr>
      </p:pic>
    </p:spTree>
    <p:extLst>
      <p:ext uri="{BB962C8B-B14F-4D97-AF65-F5344CB8AC3E}">
        <p14:creationId xmlns:p14="http://schemas.microsoft.com/office/powerpoint/2010/main" val="4274144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8998631" y="197621"/>
            <a:ext cx="3095812" cy="2165304"/>
          </a:xfrm>
          <a:prstGeom prst="rect">
            <a:avLst/>
          </a:prstGeom>
          <a:solidFill>
            <a:schemeClr val="accent2">
              <a:lumMod val="60000"/>
              <a:lumOff val="40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defTabSz="1219140"/>
            <a:r>
              <a:rPr lang="en-US" altLang="zh-CN" sz="1100" b="1"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5x</a:t>
            </a:r>
            <a:r>
              <a:rPr lang="en-US" altLang="zh-CN" sz="11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Compute Node</a:t>
            </a:r>
          </a:p>
          <a:p>
            <a:pPr marL="285750" indent="-2857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Intel® Xeon™ processor  E5-2699 v4 @ 2.2GHz, 128GB mem</a:t>
            </a:r>
          </a:p>
          <a:p>
            <a:pPr marL="285750" indent="-2857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2x10G 82599 10Gb NIC</a:t>
            </a:r>
          </a:p>
          <a:p>
            <a:pPr marL="285750" indent="-285750" defTabSz="1219140">
              <a:buFont typeface="Arial" panose="020B0604020202020204" pitchFamily="34" charset="0"/>
              <a:buChar char="•"/>
            </a:pPr>
            <a:r>
              <a:rPr lang="pt-BR" altLang="zh-CN" sz="1100" kern="0" dirty="0">
                <a:solidFill>
                  <a:srgbClr val="002060"/>
                </a:solidFill>
                <a:latin typeface="Intel Clear" panose="020B0604020203020204" pitchFamily="34" charset="0"/>
                <a:ea typeface="Intel Clear" panose="020B0604020203020204" pitchFamily="34" charset="0"/>
                <a:cs typeface="Intel Clear" panose="020B0604020203020204" pitchFamily="34" charset="0"/>
              </a:rPr>
              <a:t>2x SSDs </a:t>
            </a:r>
          </a:p>
          <a:p>
            <a:pPr marL="285750" indent="-285750" defTabSz="1219140">
              <a:buFont typeface="Arial" panose="020B0604020202020204" pitchFamily="34" charset="0"/>
              <a:buChar char="•"/>
            </a:pPr>
            <a:r>
              <a:rPr lang="pt-BR" altLang="zh-CN" sz="1100" kern="0" dirty="0">
                <a:solidFill>
                  <a:srgbClr val="002060"/>
                </a:solidFill>
                <a:latin typeface="Intel Clear" panose="020B0604020203020204" pitchFamily="34" charset="0"/>
                <a:ea typeface="Intel Clear" panose="020B0604020203020204" pitchFamily="34" charset="0"/>
                <a:cs typeface="Intel Clear" panose="020B0604020203020204" pitchFamily="34" charset="0"/>
              </a:rPr>
              <a:t>3x Data storage (can be emliminated) </a:t>
            </a:r>
          </a:p>
          <a:p>
            <a:pPr defTabSz="1219140"/>
            <a:r>
              <a:rPr lang="pt-BR" altLang="zh-CN" sz="11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Software:</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2.8.1</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Spark 2.2.0</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Hive 2.2.1</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Presto 0.177</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CentOS 7.5</a:t>
            </a:r>
          </a:p>
        </p:txBody>
      </p:sp>
      <p:sp>
        <p:nvSpPr>
          <p:cNvPr id="103" name="Rectangle 102"/>
          <p:cNvSpPr/>
          <p:nvPr/>
        </p:nvSpPr>
        <p:spPr>
          <a:xfrm>
            <a:off x="9022736" y="3821471"/>
            <a:ext cx="3047602" cy="2431735"/>
          </a:xfrm>
          <a:prstGeom prst="rect">
            <a:avLst/>
          </a:prstGeom>
          <a:solidFill>
            <a:srgbClr val="A6CAE1">
              <a:lumMod val="75000"/>
            </a:srgbClr>
          </a:solidFill>
          <a:ln w="6350" cap="flat" cmpd="sng" algn="ctr">
            <a:solidFill>
              <a:schemeClr val="tx2"/>
            </a:solidFill>
            <a:prstDash val="solid"/>
          </a:ln>
          <a:effectLst>
            <a:outerShdw blurRad="50800" dist="38100" dir="2700000" algn="tl" rotWithShape="0">
              <a:prstClr val="black">
                <a:alpha val="40000"/>
              </a:prstClr>
            </a:outerShdw>
          </a:effectLst>
        </p:spPr>
        <p:txBody>
          <a:bodyPr rtlCol="0" anchor="ctr"/>
          <a:lstStyle/>
          <a:p>
            <a:pPr defTabSz="1219140"/>
            <a:r>
              <a:rPr lang="en-US"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5x Storage Node, 5 RGW nodes(co-located)</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Intel(R) Xeon(R) CPU E5-2699v4 2.20GHz</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128GB </a:t>
            </a:r>
            <a:r>
              <a:rPr lang="en-US"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Memory</a:t>
            </a: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3x 82599 10Gb NIC </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1x Intel®  P3700 1.0</a:t>
            </a:r>
            <a:r>
              <a:rPr lang="en-US"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TB </a:t>
            </a: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SSD as joural</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4x 1.6</a:t>
            </a:r>
            <a:r>
              <a:rPr lang="en-US"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T</a:t>
            </a: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B  Intel® SSD DC P3520 as data drive</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1 OSD instances one each P3520 SSD</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CentOS 7.5</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Ceph Jewel</a:t>
            </a:r>
          </a:p>
          <a:p>
            <a:pPr defTabSz="1219140"/>
            <a:endParaRPr lang="en-US" altLang="zh-CN" sz="11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defTabSz="1219140"/>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9" name="TextBox 118"/>
          <p:cNvSpPr txBox="1"/>
          <p:nvPr/>
        </p:nvSpPr>
        <p:spPr>
          <a:xfrm>
            <a:off x="7487924" y="6441978"/>
            <a:ext cx="1934219" cy="261629"/>
          </a:xfrm>
          <a:prstGeom prst="rect">
            <a:avLst/>
          </a:prstGeom>
          <a:noFill/>
        </p:spPr>
        <p:txBody>
          <a:bodyPr vert="horz" wrap="square" lIns="0" tIns="0" rIns="0" bIns="0" rtlCol="0">
            <a:noAutofit/>
          </a:bodyPr>
          <a:lstStyle/>
          <a:p>
            <a:r>
              <a:rPr lang="en-US" sz="933" dirty="0">
                <a:solidFill>
                  <a:schemeClr val="bg1">
                    <a:lumMod val="75000"/>
                  </a:schemeClr>
                </a:solidFill>
                <a:latin typeface="Intel Clear" panose="020B0604020203020204" pitchFamily="34" charset="0"/>
                <a:ea typeface="Intel Clear" panose="020B0604020203020204" pitchFamily="34" charset="0"/>
                <a:cs typeface="Intel Clear" panose="020B0604020203020204" pitchFamily="34" charset="0"/>
              </a:rPr>
              <a:t>*Other names and brands may be claimed as the property of others.</a:t>
            </a:r>
          </a:p>
        </p:txBody>
      </p:sp>
      <p:cxnSp>
        <p:nvCxnSpPr>
          <p:cNvPr id="27" name="Straight Connector 26"/>
          <p:cNvCxnSpPr/>
          <p:nvPr/>
        </p:nvCxnSpPr>
        <p:spPr>
          <a:xfrm flipV="1">
            <a:off x="2640703" y="2401507"/>
            <a:ext cx="7863" cy="1118702"/>
          </a:xfrm>
          <a:prstGeom prst="line">
            <a:avLst/>
          </a:prstGeom>
          <a:noFill/>
          <a:ln w="76200" cap="flat" cmpd="sng" algn="ctr">
            <a:solidFill>
              <a:srgbClr val="00B050"/>
            </a:solidFill>
            <a:prstDash val="solid"/>
          </a:ln>
          <a:effectLst/>
        </p:spPr>
      </p:cxnSp>
      <p:grpSp>
        <p:nvGrpSpPr>
          <p:cNvPr id="125" name="Group 124"/>
          <p:cNvGrpSpPr/>
          <p:nvPr/>
        </p:nvGrpSpPr>
        <p:grpSpPr>
          <a:xfrm>
            <a:off x="848110" y="4606063"/>
            <a:ext cx="1410238" cy="1354061"/>
            <a:chOff x="98400" y="3273667"/>
            <a:chExt cx="1544524" cy="854841"/>
          </a:xfrm>
        </p:grpSpPr>
        <p:sp>
          <p:nvSpPr>
            <p:cNvPr id="104" name="Rectangle 103"/>
            <p:cNvSpPr/>
            <p:nvPr/>
          </p:nvSpPr>
          <p:spPr>
            <a:xfrm>
              <a:off x="98402" y="3273667"/>
              <a:ext cx="1544522" cy="854841"/>
            </a:xfrm>
            <a:prstGeom prst="rect">
              <a:avLst/>
            </a:prstGeom>
            <a:solidFill>
              <a:srgbClr val="A6CAE1">
                <a:lumMod val="75000"/>
              </a:srgbClr>
            </a:solidFill>
            <a:ln w="25400" cap="flat" cmpd="sng" algn="ctr">
              <a:noFill/>
              <a:prstDash val="solid"/>
            </a:ln>
            <a:effectLst/>
          </p:spPr>
          <p:txBody>
            <a:bodyPr rtlCol="0" anchor="ctr"/>
            <a:lstStyle/>
            <a:p>
              <a:pPr algn="ctr" defTabSz="1219140">
                <a:defRPr/>
              </a:pPr>
              <a:r>
                <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rPr>
                <a:t>RGW1</a:t>
              </a:r>
            </a:p>
            <a:p>
              <a:pPr algn="ctr" defTabSz="1219140">
                <a:defRPr/>
              </a:pPr>
              <a:r>
                <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rPr>
                <a:t>OSD1</a:t>
              </a:r>
            </a:p>
          </p:txBody>
        </p:sp>
        <p:sp>
          <p:nvSpPr>
            <p:cNvPr id="105" name="Rounded Rectangle 104"/>
            <p:cNvSpPr/>
            <p:nvPr/>
          </p:nvSpPr>
          <p:spPr>
            <a:xfrm>
              <a:off x="98400" y="3274871"/>
              <a:ext cx="1202905" cy="22619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Intel Clear" panose="020B0604020203020204" pitchFamily="34" charset="0"/>
                  <a:ea typeface="Intel Clear" panose="020B0604020203020204" pitchFamily="34" charset="0"/>
                  <a:cs typeface="Intel Clear" panose="020B0604020203020204" pitchFamily="34" charset="0"/>
                </a:rPr>
                <a:t>MON </a:t>
              </a:r>
            </a:p>
          </p:txBody>
        </p:sp>
        <p:sp>
          <p:nvSpPr>
            <p:cNvPr id="106" name="Rounded Rectangle 105"/>
            <p:cNvSpPr/>
            <p:nvPr/>
          </p:nvSpPr>
          <p:spPr>
            <a:xfrm>
              <a:off x="110062" y="3886879"/>
              <a:ext cx="478192" cy="22619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Intel Clear" panose="020B0604020203020204" pitchFamily="34" charset="0"/>
                  <a:ea typeface="Intel Clear" panose="020B0604020203020204" pitchFamily="34" charset="0"/>
                  <a:cs typeface="Intel Clear" panose="020B0604020203020204" pitchFamily="34" charset="0"/>
                </a:rPr>
                <a:t>OSD1</a:t>
              </a:r>
            </a:p>
          </p:txBody>
        </p:sp>
        <p:sp>
          <p:nvSpPr>
            <p:cNvPr id="107" name="Rounded Rectangle 106"/>
            <p:cNvSpPr/>
            <p:nvPr/>
          </p:nvSpPr>
          <p:spPr>
            <a:xfrm>
              <a:off x="1129546" y="3882553"/>
              <a:ext cx="477158" cy="22619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err="1">
                  <a:latin typeface="Intel Clear" panose="020B0604020203020204" pitchFamily="34" charset="0"/>
                  <a:ea typeface="Intel Clear" panose="020B0604020203020204" pitchFamily="34" charset="0"/>
                  <a:cs typeface="Intel Clear" panose="020B0604020203020204" pitchFamily="34" charset="0"/>
                </a:rPr>
                <a:t>OSD4</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08" name="Rounded Rectangle 107"/>
            <p:cNvSpPr/>
            <p:nvPr/>
          </p:nvSpPr>
          <p:spPr>
            <a:xfrm>
              <a:off x="678537" y="3879783"/>
              <a:ext cx="409776" cy="22619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latin typeface="Intel Clear" panose="020B0604020203020204" pitchFamily="34" charset="0"/>
                  <a:ea typeface="Intel Clear" panose="020B0604020203020204" pitchFamily="34" charset="0"/>
                  <a:cs typeface="Intel Clear" panose="020B0604020203020204" pitchFamily="34" charset="0"/>
                </a:rPr>
                <a:t>…</a:t>
              </a:r>
            </a:p>
          </p:txBody>
        </p:sp>
      </p:grpSp>
      <p:cxnSp>
        <p:nvCxnSpPr>
          <p:cNvPr id="171" name="Straight Connector 170"/>
          <p:cNvCxnSpPr/>
          <p:nvPr/>
        </p:nvCxnSpPr>
        <p:spPr>
          <a:xfrm flipV="1">
            <a:off x="4015429" y="2394829"/>
            <a:ext cx="15218" cy="1125380"/>
          </a:xfrm>
          <a:prstGeom prst="line">
            <a:avLst/>
          </a:prstGeom>
          <a:noFill/>
          <a:ln w="76200" cap="flat" cmpd="sng" algn="ctr">
            <a:solidFill>
              <a:srgbClr val="00B050"/>
            </a:solidFill>
            <a:prstDash val="solid"/>
          </a:ln>
          <a:effectLst/>
        </p:spPr>
      </p:cxnSp>
      <p:cxnSp>
        <p:nvCxnSpPr>
          <p:cNvPr id="175" name="Straight Connector 174"/>
          <p:cNvCxnSpPr/>
          <p:nvPr/>
        </p:nvCxnSpPr>
        <p:spPr>
          <a:xfrm flipV="1">
            <a:off x="8455033" y="2394828"/>
            <a:ext cx="10693" cy="1125381"/>
          </a:xfrm>
          <a:prstGeom prst="line">
            <a:avLst/>
          </a:prstGeom>
          <a:noFill/>
          <a:ln w="76200" cap="flat" cmpd="sng" algn="ctr">
            <a:solidFill>
              <a:srgbClr val="00B050"/>
            </a:solidFill>
            <a:prstDash val="solid"/>
          </a:ln>
          <a:effectLst/>
        </p:spPr>
      </p:cxnSp>
      <p:grpSp>
        <p:nvGrpSpPr>
          <p:cNvPr id="180" name="Group 179"/>
          <p:cNvGrpSpPr/>
          <p:nvPr/>
        </p:nvGrpSpPr>
        <p:grpSpPr>
          <a:xfrm>
            <a:off x="1986914" y="1401590"/>
            <a:ext cx="1307578" cy="1505733"/>
            <a:chOff x="178528" y="1435295"/>
            <a:chExt cx="2055394" cy="1306098"/>
          </a:xfrm>
        </p:grpSpPr>
        <p:sp>
          <p:nvSpPr>
            <p:cNvPr id="178" name="Rectangle 177"/>
            <p:cNvSpPr/>
            <p:nvPr/>
          </p:nvSpPr>
          <p:spPr>
            <a:xfrm>
              <a:off x="178528" y="1435295"/>
              <a:ext cx="2055394" cy="1306098"/>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79" name="Rectangle 178"/>
            <p:cNvSpPr/>
            <p:nvPr/>
          </p:nvSpPr>
          <p:spPr>
            <a:xfrm>
              <a:off x="640974" y="1454919"/>
              <a:ext cx="1035629" cy="552829"/>
            </a:xfrm>
            <a:prstGeom prst="rect">
              <a:avLst/>
            </a:prstGeom>
          </p:spPr>
          <p:txBody>
            <a:bodyPr wrap="none" lIns="0" tIns="0" rIns="0" bIns="0">
              <a:spAutoFit/>
            </a:bodyPr>
            <a:lstStyle/>
            <a:p>
              <a:pPr algn="ctr" defTabSz="1219140">
                <a:defRPr/>
              </a:pPr>
              <a:r>
                <a:rPr lang="en-US" altLang="zh-CN" sz="1400" b="1"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Kubelet</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algn="ctr" defTabSz="1219140">
                <a:defRPr/>
              </a:pP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grpSp>
      <p:sp>
        <p:nvSpPr>
          <p:cNvPr id="215" name="TextBox 214"/>
          <p:cNvSpPr txBox="1"/>
          <p:nvPr/>
        </p:nvSpPr>
        <p:spPr>
          <a:xfrm>
            <a:off x="145977" y="2629149"/>
            <a:ext cx="2922855" cy="379656"/>
          </a:xfrm>
          <a:prstGeom prst="rect">
            <a:avLst/>
          </a:prstGeom>
          <a:noFill/>
        </p:spPr>
        <p:txBody>
          <a:bodyPr wrap="square" rtlCol="0">
            <a:spAutoFit/>
          </a:bodyPr>
          <a:lstStyle/>
          <a:p>
            <a:pPr>
              <a:defRPr/>
            </a:pPr>
            <a:r>
              <a:rPr lang="en-US" altLang="zh-CN" sz="1867" kern="0" dirty="0" err="1">
                <a:latin typeface="Intel Clear" panose="020B0604020203020204" pitchFamily="34" charset="0"/>
                <a:ea typeface="Intel Clear" panose="020B0604020203020204" pitchFamily="34" charset="0"/>
                <a:cs typeface="Intel Clear" panose="020B0604020203020204" pitchFamily="34" charset="0"/>
              </a:rPr>
              <a:t>1x10Gb</a:t>
            </a:r>
            <a:r>
              <a:rPr lang="en-US" altLang="zh-CN" sz="1867" kern="0" dirty="0">
                <a:latin typeface="Intel Clear" panose="020B0604020203020204" pitchFamily="34" charset="0"/>
                <a:ea typeface="Intel Clear" panose="020B0604020203020204" pitchFamily="34" charset="0"/>
                <a:cs typeface="Intel Clear" panose="020B0604020203020204" pitchFamily="34" charset="0"/>
              </a:rPr>
              <a:t> </a:t>
            </a:r>
            <a:r>
              <a:rPr lang="en-US" altLang="zh-CN" sz="1867" kern="0" dirty="0" err="1">
                <a:latin typeface="Intel Clear" panose="020B0604020203020204" pitchFamily="34" charset="0"/>
                <a:ea typeface="Intel Clear" panose="020B0604020203020204" pitchFamily="34" charset="0"/>
                <a:cs typeface="Intel Clear" panose="020B0604020203020204" pitchFamily="34" charset="0"/>
              </a:rPr>
              <a:t>NIC</a:t>
            </a:r>
            <a:endParaRPr lang="zh-CN" altLang="en-US" sz="1867" kern="0" dirty="0">
              <a:solidFill>
                <a:schemeClr val="bg1"/>
              </a:solidFill>
              <a:latin typeface="Intel Clear" panose="020B0604020203020204" pitchFamily="34" charset="0"/>
              <a:cs typeface="Intel Clear" panose="020B0604020203020204" pitchFamily="34" charset="0"/>
            </a:endParaRPr>
          </a:p>
        </p:txBody>
      </p:sp>
      <p:cxnSp>
        <p:nvCxnSpPr>
          <p:cNvPr id="148" name="Straight Connector 147"/>
          <p:cNvCxnSpPr/>
          <p:nvPr/>
        </p:nvCxnSpPr>
        <p:spPr>
          <a:xfrm flipH="1" flipV="1">
            <a:off x="5544174" y="2413295"/>
            <a:ext cx="19344" cy="1210219"/>
          </a:xfrm>
          <a:prstGeom prst="line">
            <a:avLst/>
          </a:prstGeom>
          <a:noFill/>
          <a:ln w="76200" cap="flat" cmpd="sng" algn="ctr">
            <a:solidFill>
              <a:srgbClr val="00B050"/>
            </a:solidFill>
            <a:prstDash val="solid"/>
          </a:ln>
          <a:effectLst/>
        </p:spPr>
      </p:cxnSp>
      <p:cxnSp>
        <p:nvCxnSpPr>
          <p:cNvPr id="233" name="Straight Connector 232"/>
          <p:cNvCxnSpPr/>
          <p:nvPr/>
        </p:nvCxnSpPr>
        <p:spPr>
          <a:xfrm flipH="1" flipV="1">
            <a:off x="6963491" y="2419595"/>
            <a:ext cx="2085" cy="1143369"/>
          </a:xfrm>
          <a:prstGeom prst="line">
            <a:avLst/>
          </a:prstGeom>
          <a:noFill/>
          <a:ln w="76200" cap="flat" cmpd="sng" algn="ctr">
            <a:solidFill>
              <a:srgbClr val="00B050"/>
            </a:solidFill>
            <a:prstDash val="solid"/>
          </a:ln>
          <a:effectLst/>
        </p:spPr>
      </p:cxnSp>
      <p:sp>
        <p:nvSpPr>
          <p:cNvPr id="258" name="Rectangle 257"/>
          <p:cNvSpPr/>
          <p:nvPr/>
        </p:nvSpPr>
        <p:spPr>
          <a:xfrm>
            <a:off x="2363715" y="4606064"/>
            <a:ext cx="1410235" cy="1354060"/>
          </a:xfrm>
          <a:prstGeom prst="rect">
            <a:avLst/>
          </a:prstGeom>
          <a:solidFill>
            <a:srgbClr val="A6CAE1">
              <a:lumMod val="75000"/>
            </a:srgbClr>
          </a:solidFill>
          <a:ln w="25400" cap="flat" cmpd="sng" algn="ctr">
            <a:noFill/>
            <a:prstDash val="solid"/>
          </a:ln>
          <a:effectLst/>
        </p:spPr>
        <p:txBody>
          <a:bodyPr rtlCol="0" anchor="ctr"/>
          <a:lstStyle/>
          <a:p>
            <a:pPr algn="ctr" defTabSz="1219140">
              <a:defRPr/>
            </a:pPr>
            <a:r>
              <a:rPr lang="en-US" altLang="zh-CN" sz="2133" b="1" kern="0">
                <a:solidFill>
                  <a:srgbClr val="FFFFFF"/>
                </a:solidFill>
                <a:latin typeface="Intel Clear" panose="020B0604020203020204" pitchFamily="34" charset="0"/>
                <a:ea typeface="Intel Clear" panose="020B0604020203020204" pitchFamily="34" charset="0"/>
                <a:cs typeface="Intel Clear" panose="020B0604020203020204" pitchFamily="34" charset="0"/>
              </a:rPr>
              <a:t>RGW2</a:t>
            </a: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a:p>
            <a:pPr algn="ctr" defTabSz="1219140">
              <a:defRPr/>
            </a:pPr>
            <a:r>
              <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rPr>
              <a:t>OSD2</a:t>
            </a:r>
          </a:p>
        </p:txBody>
      </p:sp>
      <p:sp>
        <p:nvSpPr>
          <p:cNvPr id="264" name="Rectangle 263"/>
          <p:cNvSpPr/>
          <p:nvPr/>
        </p:nvSpPr>
        <p:spPr>
          <a:xfrm>
            <a:off x="3877753" y="4606064"/>
            <a:ext cx="1410235" cy="1318368"/>
          </a:xfrm>
          <a:prstGeom prst="rect">
            <a:avLst/>
          </a:prstGeom>
          <a:solidFill>
            <a:srgbClr val="A6CAE1">
              <a:lumMod val="75000"/>
            </a:srgbClr>
          </a:solidFill>
          <a:ln w="25400" cap="flat" cmpd="sng" algn="ctr">
            <a:noFill/>
            <a:prstDash val="solid"/>
          </a:ln>
          <a:effectLst/>
        </p:spPr>
        <p:txBody>
          <a:bodyPr rtlCol="0" anchor="ctr"/>
          <a:lstStyle/>
          <a:p>
            <a:pPr algn="ctr" defTabSz="1219140">
              <a:defRPr/>
            </a:pPr>
            <a:r>
              <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rPr>
              <a:t>RGW3</a:t>
            </a:r>
          </a:p>
          <a:p>
            <a:pPr algn="ctr" defTabSz="1219140">
              <a:defRPr/>
            </a:pPr>
            <a:r>
              <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rPr>
              <a:t>OSD3</a:t>
            </a:r>
          </a:p>
        </p:txBody>
      </p:sp>
      <p:sp>
        <p:nvSpPr>
          <p:cNvPr id="269" name="Rectangle 268"/>
          <p:cNvSpPr/>
          <p:nvPr/>
        </p:nvSpPr>
        <p:spPr>
          <a:xfrm>
            <a:off x="5397896" y="4608600"/>
            <a:ext cx="1410235" cy="1315831"/>
          </a:xfrm>
          <a:prstGeom prst="rect">
            <a:avLst/>
          </a:prstGeom>
          <a:solidFill>
            <a:srgbClr val="A6CAE1">
              <a:lumMod val="75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r>
              <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rPr>
              <a:t>RGW4</a:t>
            </a:r>
          </a:p>
          <a:p>
            <a:pPr algn="ctr" defTabSz="1219140">
              <a:defRPr/>
            </a:pPr>
            <a:r>
              <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rPr>
              <a:t>OSD4</a:t>
            </a:r>
          </a:p>
        </p:txBody>
      </p:sp>
      <p:sp>
        <p:nvSpPr>
          <p:cNvPr id="274" name="Rectangle 273"/>
          <p:cNvSpPr/>
          <p:nvPr/>
        </p:nvSpPr>
        <p:spPr>
          <a:xfrm>
            <a:off x="6922233" y="4603779"/>
            <a:ext cx="1410235" cy="1320651"/>
          </a:xfrm>
          <a:prstGeom prst="rect">
            <a:avLst/>
          </a:prstGeom>
          <a:solidFill>
            <a:srgbClr val="A6CAE1">
              <a:lumMod val="75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r>
              <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rPr>
              <a:t>RGW5</a:t>
            </a:r>
          </a:p>
          <a:p>
            <a:pPr algn="ctr" defTabSz="1219140">
              <a:defRPr/>
            </a:pPr>
            <a:r>
              <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rPr>
              <a:t>OSD5</a:t>
            </a:r>
          </a:p>
        </p:txBody>
      </p:sp>
      <p:cxnSp>
        <p:nvCxnSpPr>
          <p:cNvPr id="281" name="Straight Connector 280"/>
          <p:cNvCxnSpPr/>
          <p:nvPr/>
        </p:nvCxnSpPr>
        <p:spPr>
          <a:xfrm flipH="1">
            <a:off x="4633326" y="3665744"/>
            <a:ext cx="3742" cy="953097"/>
          </a:xfrm>
          <a:prstGeom prst="line">
            <a:avLst/>
          </a:prstGeom>
          <a:noFill/>
          <a:ln w="76200" cap="flat" cmpd="sng" algn="ctr">
            <a:solidFill>
              <a:srgbClr val="00B050"/>
            </a:solidFill>
            <a:prstDash val="solid"/>
          </a:ln>
          <a:effectLst/>
        </p:spPr>
      </p:cxnSp>
      <p:sp>
        <p:nvSpPr>
          <p:cNvPr id="122" name="TextBox 121"/>
          <p:cNvSpPr txBox="1"/>
          <p:nvPr/>
        </p:nvSpPr>
        <p:spPr>
          <a:xfrm>
            <a:off x="3270140" y="3852678"/>
            <a:ext cx="2348304" cy="666977"/>
          </a:xfrm>
          <a:prstGeom prst="rect">
            <a:avLst/>
          </a:prstGeom>
          <a:noFill/>
        </p:spPr>
        <p:txBody>
          <a:bodyPr wrap="square" rtlCol="0">
            <a:spAutoFit/>
          </a:bodyPr>
          <a:lstStyle/>
          <a:p>
            <a:pPr>
              <a:defRPr/>
            </a:pPr>
            <a:r>
              <a:rPr lang="en-US" altLang="zh-CN" sz="1867" kern="0" dirty="0">
                <a:latin typeface="Intel Clear" panose="020B0604020203020204" pitchFamily="34" charset="0"/>
                <a:ea typeface="Intel Clear" panose="020B0604020203020204" pitchFamily="34" charset="0"/>
                <a:cs typeface="Intel Clear" panose="020B0604020203020204" pitchFamily="34" charset="0"/>
              </a:rPr>
              <a:t>3x10Gb NIC</a:t>
            </a:r>
          </a:p>
          <a:p>
            <a:pPr>
              <a:defRPr/>
            </a:pPr>
            <a:r>
              <a:rPr lang="en-US" altLang="zh-CN" sz="1867" kern="0" dirty="0">
                <a:latin typeface="Intel Clear" panose="020B0604020203020204" pitchFamily="34" charset="0"/>
                <a:ea typeface="Intel Clear" panose="020B0604020203020204" pitchFamily="34" charset="0"/>
                <a:cs typeface="Intel Clear" panose="020B0604020203020204" pitchFamily="34" charset="0"/>
              </a:rPr>
              <a:t>(ECMP)</a:t>
            </a:r>
            <a:endParaRPr lang="zh-CN" altLang="en-US" sz="1867" kern="0" dirty="0">
              <a:latin typeface="Intel Clear" panose="020B0604020203020204" pitchFamily="34" charset="0"/>
              <a:cs typeface="Intel Clear" panose="020B0604020203020204" pitchFamily="34" charset="0"/>
            </a:endParaRPr>
          </a:p>
        </p:txBody>
      </p:sp>
      <p:grpSp>
        <p:nvGrpSpPr>
          <p:cNvPr id="83" name="Group 82"/>
          <p:cNvGrpSpPr/>
          <p:nvPr/>
        </p:nvGrpSpPr>
        <p:grpSpPr>
          <a:xfrm>
            <a:off x="3391819" y="1411799"/>
            <a:ext cx="1307578" cy="1495524"/>
            <a:chOff x="178528" y="1435295"/>
            <a:chExt cx="2055394" cy="1306098"/>
          </a:xfrm>
        </p:grpSpPr>
        <p:sp>
          <p:nvSpPr>
            <p:cNvPr id="84" name="Rectangle 83"/>
            <p:cNvSpPr/>
            <p:nvPr/>
          </p:nvSpPr>
          <p:spPr>
            <a:xfrm>
              <a:off x="178528" y="1435295"/>
              <a:ext cx="2055394" cy="1306098"/>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85" name="Rectangle 84"/>
            <p:cNvSpPr/>
            <p:nvPr/>
          </p:nvSpPr>
          <p:spPr>
            <a:xfrm>
              <a:off x="640973" y="1454919"/>
              <a:ext cx="1035629" cy="552829"/>
            </a:xfrm>
            <a:prstGeom prst="rect">
              <a:avLst/>
            </a:prstGeom>
          </p:spPr>
          <p:txBody>
            <a:bodyPr wrap="none" lIns="0" tIns="0" rIns="0" bIns="0">
              <a:spAutoFit/>
            </a:bodyPr>
            <a:lstStyle/>
            <a:p>
              <a:pPr algn="ctr" defTabSz="1219140">
                <a:defRPr/>
              </a:pPr>
              <a:r>
                <a:rPr lang="en-US" altLang="zh-CN" sz="1400" b="1"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Kubelet</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algn="ctr" defTabSz="1219140">
                <a:defRPr/>
              </a:pP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grpSp>
      <p:grpSp>
        <p:nvGrpSpPr>
          <p:cNvPr id="86" name="Group 85"/>
          <p:cNvGrpSpPr/>
          <p:nvPr/>
        </p:nvGrpSpPr>
        <p:grpSpPr>
          <a:xfrm>
            <a:off x="4828804" y="1401590"/>
            <a:ext cx="1307578" cy="1505733"/>
            <a:chOff x="178528" y="1435295"/>
            <a:chExt cx="2055394" cy="1306098"/>
          </a:xfrm>
        </p:grpSpPr>
        <p:sp>
          <p:nvSpPr>
            <p:cNvPr id="87" name="Rectangle 86"/>
            <p:cNvSpPr/>
            <p:nvPr/>
          </p:nvSpPr>
          <p:spPr>
            <a:xfrm>
              <a:off x="178528" y="1435295"/>
              <a:ext cx="2055394" cy="1306098"/>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89" name="Rectangle 88"/>
            <p:cNvSpPr/>
            <p:nvPr/>
          </p:nvSpPr>
          <p:spPr>
            <a:xfrm>
              <a:off x="640973" y="1454919"/>
              <a:ext cx="1035629" cy="552829"/>
            </a:xfrm>
            <a:prstGeom prst="rect">
              <a:avLst/>
            </a:prstGeom>
          </p:spPr>
          <p:txBody>
            <a:bodyPr wrap="none" lIns="0" tIns="0" rIns="0" bIns="0">
              <a:spAutoFit/>
            </a:bodyPr>
            <a:lstStyle/>
            <a:p>
              <a:pPr algn="ctr" defTabSz="1219140">
                <a:defRPr/>
              </a:pPr>
              <a:r>
                <a:rPr lang="en-US" altLang="zh-CN" sz="1400" b="1"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Kubelet</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algn="ctr" defTabSz="1219140">
                <a:defRPr/>
              </a:pP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grpSp>
      <p:grpSp>
        <p:nvGrpSpPr>
          <p:cNvPr id="90" name="Group 89"/>
          <p:cNvGrpSpPr/>
          <p:nvPr/>
        </p:nvGrpSpPr>
        <p:grpSpPr>
          <a:xfrm>
            <a:off x="6212924" y="1401590"/>
            <a:ext cx="1307578" cy="1505733"/>
            <a:chOff x="178528" y="1435295"/>
            <a:chExt cx="2055394" cy="1306098"/>
          </a:xfrm>
        </p:grpSpPr>
        <p:sp>
          <p:nvSpPr>
            <p:cNvPr id="91" name="Rectangle 90"/>
            <p:cNvSpPr/>
            <p:nvPr/>
          </p:nvSpPr>
          <p:spPr>
            <a:xfrm>
              <a:off x="178528" y="1435295"/>
              <a:ext cx="2055394" cy="1306098"/>
            </a:xfrm>
            <a:prstGeom prst="rect">
              <a:avLst/>
            </a:prstGeom>
            <a:solidFill>
              <a:schemeClr val="accent2">
                <a:lumMod val="60000"/>
                <a:lumOff val="40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92" name="Rectangle 91"/>
            <p:cNvSpPr/>
            <p:nvPr/>
          </p:nvSpPr>
          <p:spPr>
            <a:xfrm>
              <a:off x="640973" y="1454919"/>
              <a:ext cx="1035629" cy="552829"/>
            </a:xfrm>
            <a:prstGeom prst="rect">
              <a:avLst/>
            </a:prstGeom>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r>
                <a:rPr lang="en-US" altLang="zh-CN" sz="1400" b="1"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Kubelet</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algn="ctr" defTabSz="1219140">
                <a:defRPr/>
              </a:pP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grpSp>
      <p:grpSp>
        <p:nvGrpSpPr>
          <p:cNvPr id="93" name="Group 92"/>
          <p:cNvGrpSpPr/>
          <p:nvPr/>
        </p:nvGrpSpPr>
        <p:grpSpPr>
          <a:xfrm>
            <a:off x="7654048" y="1393454"/>
            <a:ext cx="1307578" cy="1513869"/>
            <a:chOff x="178528" y="1435295"/>
            <a:chExt cx="2055394" cy="1306098"/>
          </a:xfrm>
        </p:grpSpPr>
        <p:sp>
          <p:nvSpPr>
            <p:cNvPr id="94" name="Rectangle 93"/>
            <p:cNvSpPr/>
            <p:nvPr/>
          </p:nvSpPr>
          <p:spPr>
            <a:xfrm>
              <a:off x="178528" y="1435295"/>
              <a:ext cx="2055394" cy="1306098"/>
            </a:xfrm>
            <a:prstGeom prst="rect">
              <a:avLst/>
            </a:prstGeom>
            <a:solidFill>
              <a:schemeClr val="accent2">
                <a:lumMod val="60000"/>
                <a:lumOff val="40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95" name="Rectangle 94"/>
            <p:cNvSpPr/>
            <p:nvPr/>
          </p:nvSpPr>
          <p:spPr>
            <a:xfrm>
              <a:off x="640973" y="1454919"/>
              <a:ext cx="1035629" cy="552829"/>
            </a:xfrm>
            <a:prstGeom prst="rect">
              <a:avLst/>
            </a:prstGeom>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r>
                <a:rPr lang="en-US" altLang="zh-CN" sz="1400" b="1"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Kubelet</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algn="ctr" defTabSz="1219140">
                <a:defRPr/>
              </a:pP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grpSp>
      <p:sp>
        <p:nvSpPr>
          <p:cNvPr id="61" name="Rounded Rectangle 60"/>
          <p:cNvSpPr/>
          <p:nvPr/>
        </p:nvSpPr>
        <p:spPr>
          <a:xfrm>
            <a:off x="330840" y="3476843"/>
            <a:ext cx="8693046" cy="206611"/>
          </a:xfrm>
          <a:prstGeom prst="roundRect">
            <a:avLst/>
          </a:prstGeom>
          <a:solidFill>
            <a:schemeClr val="tx2"/>
          </a:solidFill>
          <a:ln w="25400" cap="flat" cmpd="sng" algn="ctr">
            <a:noFill/>
            <a:prstDash val="solid"/>
          </a:ln>
          <a:effectLst/>
        </p:spPr>
        <p:txBody>
          <a:bodyPr rtlCol="0" anchor="ctr"/>
          <a:lstStyle/>
          <a:p>
            <a:pPr algn="ctr">
              <a:defRPr/>
            </a:pPr>
            <a:endParaRPr lang="zh-CN" altLang="en-US" sz="2400" kern="0">
              <a:latin typeface="Intel Clear" panose="020B0604020203020204" pitchFamily="34" charset="0"/>
              <a:cs typeface="Intel Clear" panose="020B0604020203020204" pitchFamily="34" charset="0"/>
            </a:endParaRPr>
          </a:p>
        </p:txBody>
      </p:sp>
      <p:cxnSp>
        <p:nvCxnSpPr>
          <p:cNvPr id="66" name="Straight Connector 65"/>
          <p:cNvCxnSpPr/>
          <p:nvPr/>
        </p:nvCxnSpPr>
        <p:spPr>
          <a:xfrm flipV="1">
            <a:off x="1073050" y="2408641"/>
            <a:ext cx="7863" cy="1111568"/>
          </a:xfrm>
          <a:prstGeom prst="line">
            <a:avLst/>
          </a:prstGeom>
          <a:noFill/>
          <a:ln w="76200" cap="flat" cmpd="sng" algn="ctr">
            <a:solidFill>
              <a:srgbClr val="00B050"/>
            </a:solidFill>
            <a:prstDash val="solid"/>
          </a:ln>
          <a:effectLst/>
        </p:spPr>
      </p:cxnSp>
      <p:grpSp>
        <p:nvGrpSpPr>
          <p:cNvPr id="67" name="Group 66"/>
          <p:cNvGrpSpPr/>
          <p:nvPr/>
        </p:nvGrpSpPr>
        <p:grpSpPr>
          <a:xfrm>
            <a:off x="419261" y="1408724"/>
            <a:ext cx="1307578" cy="1018001"/>
            <a:chOff x="178528" y="1435295"/>
            <a:chExt cx="2055394" cy="1306098"/>
          </a:xfrm>
        </p:grpSpPr>
        <p:sp>
          <p:nvSpPr>
            <p:cNvPr id="68" name="Rectangle 67"/>
            <p:cNvSpPr/>
            <p:nvPr/>
          </p:nvSpPr>
          <p:spPr>
            <a:xfrm>
              <a:off x="178528" y="1435295"/>
              <a:ext cx="2055394" cy="1306098"/>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69" name="Rectangle 68"/>
            <p:cNvSpPr/>
            <p:nvPr/>
          </p:nvSpPr>
          <p:spPr>
            <a:xfrm>
              <a:off x="410410" y="1454919"/>
              <a:ext cx="1496748" cy="829244"/>
            </a:xfrm>
            <a:prstGeom prst="rect">
              <a:avLst/>
            </a:prstGeom>
          </p:spPr>
          <p:txBody>
            <a:bodyPr wrap="none" lIns="0" tIns="0" rIns="0" bIns="0">
              <a:spAutoFit/>
            </a:bodyPr>
            <a:lstStyle/>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Head</a:t>
              </a:r>
            </a:p>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DNS Server</a:t>
              </a:r>
            </a:p>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K8s master</a:t>
              </a:r>
            </a:p>
          </p:txBody>
        </p:sp>
      </p:grpSp>
      <p:cxnSp>
        <p:nvCxnSpPr>
          <p:cNvPr id="114" name="Straight Connector 113"/>
          <p:cNvCxnSpPr/>
          <p:nvPr/>
        </p:nvCxnSpPr>
        <p:spPr>
          <a:xfrm flipH="1">
            <a:off x="4866625" y="3665744"/>
            <a:ext cx="211" cy="980267"/>
          </a:xfrm>
          <a:prstGeom prst="line">
            <a:avLst/>
          </a:prstGeom>
          <a:noFill/>
          <a:ln w="76200" cap="flat" cmpd="sng" algn="ctr">
            <a:solidFill>
              <a:srgbClr val="00B050"/>
            </a:solidFill>
            <a:prstDash val="solid"/>
          </a:ln>
          <a:effectLst/>
        </p:spPr>
      </p:cxnSp>
      <p:cxnSp>
        <p:nvCxnSpPr>
          <p:cNvPr id="115" name="Straight Connector 114"/>
          <p:cNvCxnSpPr/>
          <p:nvPr/>
        </p:nvCxnSpPr>
        <p:spPr>
          <a:xfrm>
            <a:off x="4757450" y="3665744"/>
            <a:ext cx="4019" cy="977666"/>
          </a:xfrm>
          <a:prstGeom prst="line">
            <a:avLst/>
          </a:prstGeom>
          <a:noFill/>
          <a:ln w="76200" cap="flat" cmpd="sng" algn="ctr">
            <a:solidFill>
              <a:srgbClr val="00B050"/>
            </a:solidFill>
            <a:prstDash val="solid"/>
          </a:ln>
          <a:effectLst/>
        </p:spPr>
      </p:cxnSp>
      <p:cxnSp>
        <p:nvCxnSpPr>
          <p:cNvPr id="116" name="Straight Connector 115"/>
          <p:cNvCxnSpPr/>
          <p:nvPr/>
        </p:nvCxnSpPr>
        <p:spPr>
          <a:xfrm flipH="1">
            <a:off x="5975545" y="3674923"/>
            <a:ext cx="3742" cy="953097"/>
          </a:xfrm>
          <a:prstGeom prst="line">
            <a:avLst/>
          </a:prstGeom>
          <a:noFill/>
          <a:ln w="76200" cap="flat" cmpd="sng" algn="ctr">
            <a:solidFill>
              <a:srgbClr val="00B050"/>
            </a:solidFill>
            <a:prstDash val="solid"/>
          </a:ln>
          <a:effectLst/>
        </p:spPr>
      </p:cxnSp>
      <p:cxnSp>
        <p:nvCxnSpPr>
          <p:cNvPr id="117" name="Straight Connector 116"/>
          <p:cNvCxnSpPr/>
          <p:nvPr/>
        </p:nvCxnSpPr>
        <p:spPr>
          <a:xfrm flipH="1">
            <a:off x="6208844" y="3674923"/>
            <a:ext cx="211" cy="980267"/>
          </a:xfrm>
          <a:prstGeom prst="line">
            <a:avLst/>
          </a:prstGeom>
          <a:noFill/>
          <a:ln w="76200" cap="flat" cmpd="sng" algn="ctr">
            <a:solidFill>
              <a:srgbClr val="00B050"/>
            </a:solidFill>
            <a:prstDash val="solid"/>
          </a:ln>
          <a:effectLst/>
        </p:spPr>
      </p:cxnSp>
      <p:cxnSp>
        <p:nvCxnSpPr>
          <p:cNvPr id="118" name="Straight Connector 117"/>
          <p:cNvCxnSpPr/>
          <p:nvPr/>
        </p:nvCxnSpPr>
        <p:spPr>
          <a:xfrm>
            <a:off x="6099669" y="3674923"/>
            <a:ext cx="4019" cy="977666"/>
          </a:xfrm>
          <a:prstGeom prst="line">
            <a:avLst/>
          </a:prstGeom>
          <a:noFill/>
          <a:ln w="76200" cap="flat" cmpd="sng" algn="ctr">
            <a:solidFill>
              <a:srgbClr val="00B050"/>
            </a:solidFill>
            <a:prstDash val="solid"/>
          </a:ln>
          <a:effectLst/>
        </p:spPr>
      </p:cxnSp>
      <p:cxnSp>
        <p:nvCxnSpPr>
          <p:cNvPr id="120" name="Straight Connector 119"/>
          <p:cNvCxnSpPr/>
          <p:nvPr/>
        </p:nvCxnSpPr>
        <p:spPr>
          <a:xfrm flipH="1">
            <a:off x="7528934" y="3663910"/>
            <a:ext cx="3742" cy="953097"/>
          </a:xfrm>
          <a:prstGeom prst="line">
            <a:avLst/>
          </a:prstGeom>
          <a:noFill/>
          <a:ln w="76200" cap="flat" cmpd="sng" algn="ctr">
            <a:solidFill>
              <a:srgbClr val="00B050"/>
            </a:solidFill>
            <a:prstDash val="solid"/>
          </a:ln>
          <a:effectLst/>
        </p:spPr>
      </p:cxnSp>
      <p:cxnSp>
        <p:nvCxnSpPr>
          <p:cNvPr id="121" name="Straight Connector 120"/>
          <p:cNvCxnSpPr/>
          <p:nvPr/>
        </p:nvCxnSpPr>
        <p:spPr>
          <a:xfrm flipH="1">
            <a:off x="7762233" y="3663910"/>
            <a:ext cx="211" cy="980267"/>
          </a:xfrm>
          <a:prstGeom prst="line">
            <a:avLst/>
          </a:prstGeom>
          <a:noFill/>
          <a:ln w="76200" cap="flat" cmpd="sng" algn="ctr">
            <a:solidFill>
              <a:srgbClr val="00B050"/>
            </a:solidFill>
            <a:prstDash val="solid"/>
          </a:ln>
          <a:effectLst/>
        </p:spPr>
      </p:cxnSp>
      <p:cxnSp>
        <p:nvCxnSpPr>
          <p:cNvPr id="123" name="Straight Connector 122"/>
          <p:cNvCxnSpPr/>
          <p:nvPr/>
        </p:nvCxnSpPr>
        <p:spPr>
          <a:xfrm>
            <a:off x="7653058" y="3663910"/>
            <a:ext cx="4019" cy="977666"/>
          </a:xfrm>
          <a:prstGeom prst="line">
            <a:avLst/>
          </a:prstGeom>
          <a:noFill/>
          <a:ln w="76200" cap="flat" cmpd="sng" algn="ctr">
            <a:solidFill>
              <a:srgbClr val="00B050"/>
            </a:solidFill>
            <a:prstDash val="solid"/>
          </a:ln>
          <a:effectLst/>
        </p:spPr>
      </p:cxnSp>
      <p:cxnSp>
        <p:nvCxnSpPr>
          <p:cNvPr id="124" name="Straight Connector 123"/>
          <p:cNvCxnSpPr/>
          <p:nvPr/>
        </p:nvCxnSpPr>
        <p:spPr>
          <a:xfrm flipH="1">
            <a:off x="3001000" y="3652889"/>
            <a:ext cx="3742" cy="953097"/>
          </a:xfrm>
          <a:prstGeom prst="line">
            <a:avLst/>
          </a:prstGeom>
          <a:noFill/>
          <a:ln w="76200" cap="flat" cmpd="sng" algn="ctr">
            <a:solidFill>
              <a:srgbClr val="00B050"/>
            </a:solidFill>
            <a:prstDash val="solid"/>
          </a:ln>
          <a:effectLst/>
        </p:spPr>
      </p:cxnSp>
      <p:cxnSp>
        <p:nvCxnSpPr>
          <p:cNvPr id="126" name="Straight Connector 125"/>
          <p:cNvCxnSpPr/>
          <p:nvPr/>
        </p:nvCxnSpPr>
        <p:spPr>
          <a:xfrm flipH="1">
            <a:off x="3234299" y="3652889"/>
            <a:ext cx="211" cy="980267"/>
          </a:xfrm>
          <a:prstGeom prst="line">
            <a:avLst/>
          </a:prstGeom>
          <a:noFill/>
          <a:ln w="76200" cap="flat" cmpd="sng" algn="ctr">
            <a:solidFill>
              <a:srgbClr val="00B050"/>
            </a:solidFill>
            <a:prstDash val="solid"/>
          </a:ln>
          <a:effectLst/>
        </p:spPr>
      </p:cxnSp>
      <p:cxnSp>
        <p:nvCxnSpPr>
          <p:cNvPr id="127" name="Straight Connector 126"/>
          <p:cNvCxnSpPr/>
          <p:nvPr/>
        </p:nvCxnSpPr>
        <p:spPr>
          <a:xfrm>
            <a:off x="3125124" y="3652889"/>
            <a:ext cx="4019" cy="977666"/>
          </a:xfrm>
          <a:prstGeom prst="line">
            <a:avLst/>
          </a:prstGeom>
          <a:noFill/>
          <a:ln w="76200" cap="flat" cmpd="sng" algn="ctr">
            <a:solidFill>
              <a:srgbClr val="00B050"/>
            </a:solidFill>
            <a:prstDash val="solid"/>
          </a:ln>
          <a:effectLst/>
        </p:spPr>
      </p:cxnSp>
      <p:cxnSp>
        <p:nvCxnSpPr>
          <p:cNvPr id="128" name="Straight Connector 127"/>
          <p:cNvCxnSpPr/>
          <p:nvPr/>
        </p:nvCxnSpPr>
        <p:spPr>
          <a:xfrm flipH="1">
            <a:off x="1500866" y="3662068"/>
            <a:ext cx="3742" cy="953097"/>
          </a:xfrm>
          <a:prstGeom prst="line">
            <a:avLst/>
          </a:prstGeom>
          <a:noFill/>
          <a:ln w="76200" cap="flat" cmpd="sng" algn="ctr">
            <a:solidFill>
              <a:srgbClr val="00B050"/>
            </a:solidFill>
            <a:prstDash val="solid"/>
          </a:ln>
          <a:effectLst/>
        </p:spPr>
      </p:cxnSp>
      <p:cxnSp>
        <p:nvCxnSpPr>
          <p:cNvPr id="129" name="Straight Connector 128"/>
          <p:cNvCxnSpPr/>
          <p:nvPr/>
        </p:nvCxnSpPr>
        <p:spPr>
          <a:xfrm flipH="1">
            <a:off x="1734165" y="3662068"/>
            <a:ext cx="211" cy="980267"/>
          </a:xfrm>
          <a:prstGeom prst="line">
            <a:avLst/>
          </a:prstGeom>
          <a:noFill/>
          <a:ln w="76200" cap="flat" cmpd="sng" algn="ctr">
            <a:solidFill>
              <a:srgbClr val="00B050"/>
            </a:solidFill>
            <a:prstDash val="solid"/>
          </a:ln>
          <a:effectLst/>
        </p:spPr>
      </p:cxnSp>
      <p:cxnSp>
        <p:nvCxnSpPr>
          <p:cNvPr id="130" name="Straight Connector 129"/>
          <p:cNvCxnSpPr/>
          <p:nvPr/>
        </p:nvCxnSpPr>
        <p:spPr>
          <a:xfrm>
            <a:off x="1624990" y="3662068"/>
            <a:ext cx="4019" cy="977666"/>
          </a:xfrm>
          <a:prstGeom prst="line">
            <a:avLst/>
          </a:prstGeom>
          <a:noFill/>
          <a:ln w="76200" cap="flat" cmpd="sng" algn="ctr">
            <a:solidFill>
              <a:srgbClr val="00B050"/>
            </a:solidFill>
            <a:prstDash val="solid"/>
          </a:ln>
          <a:effectLst/>
        </p:spPr>
      </p:cxnSp>
      <p:sp>
        <p:nvSpPr>
          <p:cNvPr id="3" name="Slide Number Placeholder 2"/>
          <p:cNvSpPr>
            <a:spLocks noGrp="1"/>
          </p:cNvSpPr>
          <p:nvPr>
            <p:ph type="sldNum" sz="quarter" idx="12"/>
          </p:nvPr>
        </p:nvSpPr>
        <p:spPr/>
        <p:txBody>
          <a:bodyPr/>
          <a:lstStyle/>
          <a:p>
            <a:fld id="{23DA1535-9662-4DA1-90E6-99F9E40A23BB}" type="slidenum">
              <a:rPr lang="en-US" smtClean="0"/>
              <a:t>21</a:t>
            </a:fld>
            <a:endParaRPr lang="en-US"/>
          </a:p>
        </p:txBody>
      </p:sp>
      <p:sp>
        <p:nvSpPr>
          <p:cNvPr id="5" name="Title 4"/>
          <p:cNvSpPr>
            <a:spLocks noGrp="1"/>
          </p:cNvSpPr>
          <p:nvPr>
            <p:ph type="title"/>
          </p:nvPr>
        </p:nvSpPr>
        <p:spPr/>
        <p:txBody>
          <a:bodyPr/>
          <a:lstStyle/>
          <a:p>
            <a:r>
              <a:rPr lang="en-US" dirty="0" smtClean="0"/>
              <a:t>Serverless architecture: configuration</a:t>
            </a:r>
            <a:endParaRPr lang="en-US" dirty="0"/>
          </a:p>
        </p:txBody>
      </p:sp>
      <p:sp>
        <p:nvSpPr>
          <p:cNvPr id="59" name="Rounded Rectangle 58"/>
          <p:cNvSpPr/>
          <p:nvPr/>
        </p:nvSpPr>
        <p:spPr>
          <a:xfrm>
            <a:off x="2117013" y="1832564"/>
            <a:ext cx="1127492" cy="461312"/>
          </a:xfrm>
          <a:prstGeom prst="roundRect">
            <a:avLst>
              <a:gd name="adj" fmla="val 6969"/>
            </a:avLst>
          </a:prstGeom>
          <a:solidFill>
            <a:srgbClr val="00B050"/>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App2 Driver Pod</a:t>
            </a:r>
          </a:p>
        </p:txBody>
      </p:sp>
      <p:sp>
        <p:nvSpPr>
          <p:cNvPr id="60" name="Rounded Rectangle 59"/>
          <p:cNvSpPr/>
          <p:nvPr/>
        </p:nvSpPr>
        <p:spPr>
          <a:xfrm>
            <a:off x="3446194" y="1832564"/>
            <a:ext cx="1127492" cy="461312"/>
          </a:xfrm>
          <a:prstGeom prst="roundRect">
            <a:avLst>
              <a:gd name="adj" fmla="val 6969"/>
            </a:avLst>
          </a:prstGeom>
          <a:solidFill>
            <a:schemeClr val="accent5">
              <a:lumMod val="60000"/>
              <a:lumOff val="4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App1 Executor </a:t>
            </a:r>
          </a:p>
          <a:p>
            <a:pPr algn="ctr"/>
            <a:r>
              <a:rPr lang="en-US" sz="1100" dirty="0"/>
              <a:t>Pod</a:t>
            </a:r>
          </a:p>
        </p:txBody>
      </p:sp>
      <p:sp>
        <p:nvSpPr>
          <p:cNvPr id="62" name="Rounded Rectangle 61"/>
          <p:cNvSpPr/>
          <p:nvPr/>
        </p:nvSpPr>
        <p:spPr>
          <a:xfrm>
            <a:off x="4878904" y="1832564"/>
            <a:ext cx="1127492" cy="461312"/>
          </a:xfrm>
          <a:prstGeom prst="roundRect">
            <a:avLst>
              <a:gd name="adj" fmla="val 6969"/>
            </a:avLst>
          </a:prstGeom>
          <a:solidFill>
            <a:srgbClr val="00B050"/>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App2 Executor </a:t>
            </a:r>
          </a:p>
          <a:p>
            <a:pPr algn="ctr"/>
            <a:r>
              <a:rPr lang="en-US" sz="1100" dirty="0"/>
              <a:t>Pod</a:t>
            </a:r>
          </a:p>
        </p:txBody>
      </p:sp>
      <p:sp>
        <p:nvSpPr>
          <p:cNvPr id="63" name="Rounded Rectangle 62"/>
          <p:cNvSpPr/>
          <p:nvPr/>
        </p:nvSpPr>
        <p:spPr>
          <a:xfrm>
            <a:off x="6312619" y="1832564"/>
            <a:ext cx="1127492" cy="461312"/>
          </a:xfrm>
          <a:prstGeom prst="roundRect">
            <a:avLst>
              <a:gd name="adj" fmla="val 6969"/>
            </a:avLst>
          </a:prstGeom>
          <a:solidFill>
            <a:schemeClr val="accent5">
              <a:lumMod val="60000"/>
              <a:lumOff val="4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App1 Driver Pod</a:t>
            </a:r>
          </a:p>
        </p:txBody>
      </p:sp>
      <p:sp>
        <p:nvSpPr>
          <p:cNvPr id="64" name="Rounded Rectangle 63"/>
          <p:cNvSpPr/>
          <p:nvPr/>
        </p:nvSpPr>
        <p:spPr>
          <a:xfrm>
            <a:off x="7798834" y="1832564"/>
            <a:ext cx="1127492" cy="461312"/>
          </a:xfrm>
          <a:prstGeom prst="roundRect">
            <a:avLst>
              <a:gd name="adj" fmla="val 6969"/>
            </a:avLst>
          </a:prstGeom>
          <a:solidFill>
            <a:schemeClr val="accent5">
              <a:lumMod val="60000"/>
              <a:lumOff val="4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App1 Executor </a:t>
            </a:r>
          </a:p>
          <a:p>
            <a:pPr algn="ctr"/>
            <a:r>
              <a:rPr lang="en-US" sz="1100" dirty="0"/>
              <a:t>Pod</a:t>
            </a:r>
          </a:p>
        </p:txBody>
      </p:sp>
      <p:sp>
        <p:nvSpPr>
          <p:cNvPr id="65" name="Rectangle 64"/>
          <p:cNvSpPr/>
          <p:nvPr/>
        </p:nvSpPr>
        <p:spPr>
          <a:xfrm>
            <a:off x="9009959" y="2551697"/>
            <a:ext cx="3095812" cy="1018616"/>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rtlCol="0" anchor="ctr"/>
          <a:lstStyle/>
          <a:p>
            <a:pPr defTabSz="1219140"/>
            <a:endParaRPr lang="en-US" altLang="zh-CN" sz="11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defTabSz="1219140"/>
            <a:r>
              <a:rPr lang="en-US" altLang="zh-CN" sz="11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Compute Orchestration </a:t>
            </a:r>
            <a:endParaRPr lang="pt-BR" altLang="zh-CN" sz="11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K8s 1.11</a:t>
            </a:r>
          </a:p>
        </p:txBody>
      </p:sp>
    </p:spTree>
    <p:extLst>
      <p:ext uri="{BB962C8B-B14F-4D97-AF65-F5344CB8AC3E}">
        <p14:creationId xmlns:p14="http://schemas.microsoft.com/office/powerpoint/2010/main" val="277765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A1535-9662-4DA1-90E6-99F9E40A23BB}" type="slidenum">
              <a:rPr lang="en-US" smtClean="0"/>
              <a:t>22</a:t>
            </a:fld>
            <a:endParaRPr lang="en-US"/>
          </a:p>
        </p:txBody>
      </p:sp>
      <p:sp>
        <p:nvSpPr>
          <p:cNvPr id="3" name="Title 2"/>
          <p:cNvSpPr>
            <a:spLocks noGrp="1"/>
          </p:cNvSpPr>
          <p:nvPr>
            <p:ph type="title"/>
          </p:nvPr>
        </p:nvSpPr>
        <p:spPr/>
        <p:txBody>
          <a:bodyPr/>
          <a:lstStyle/>
          <a:p>
            <a:r>
              <a:rPr lang="en-US" dirty="0" smtClean="0"/>
              <a:t>Serverless analytics Performance</a:t>
            </a:r>
            <a:endParaRPr lang="en-US" dirty="0"/>
          </a:p>
        </p:txBody>
      </p:sp>
      <p:sp>
        <p:nvSpPr>
          <p:cNvPr id="4" name="Content Placeholder 3"/>
          <p:cNvSpPr>
            <a:spLocks noGrp="1"/>
          </p:cNvSpPr>
          <p:nvPr>
            <p:ph sz="quarter" idx="13"/>
          </p:nvPr>
        </p:nvSpPr>
        <p:spPr>
          <a:xfrm>
            <a:off x="607484" y="4374037"/>
            <a:ext cx="10970683" cy="1798164"/>
          </a:xfrm>
        </p:spPr>
        <p:txBody>
          <a:bodyPr/>
          <a:lstStyle/>
          <a:p>
            <a:pPr marL="342900" indent="-342900">
              <a:spcBef>
                <a:spcPts val="600"/>
              </a:spcBef>
              <a:buFont typeface="Arial" panose="020B0604020202020204" pitchFamily="34" charset="0"/>
              <a:buChar char="•"/>
            </a:pPr>
            <a:r>
              <a:rPr lang="en-US" sz="1800" dirty="0" smtClean="0"/>
              <a:t>Spark on kubernetes delivers similar performance compared with spark on </a:t>
            </a:r>
            <a:r>
              <a:rPr lang="en-US" altLang="zh-CN" sz="1800" dirty="0" smtClean="0"/>
              <a:t>yarn</a:t>
            </a:r>
            <a:endParaRPr lang="en-US" sz="1800" dirty="0" smtClean="0"/>
          </a:p>
          <a:p>
            <a:pPr marL="643459" lvl="1" indent="-342900">
              <a:spcBef>
                <a:spcPts val="600"/>
              </a:spcBef>
              <a:buFont typeface="Arial" panose="020B0604020202020204" pitchFamily="34" charset="0"/>
              <a:buChar char="•"/>
            </a:pPr>
            <a:r>
              <a:rPr lang="en-US" altLang="zh-CN" sz="1800" dirty="0" smtClean="0"/>
              <a:t>C</a:t>
            </a:r>
            <a:r>
              <a:rPr lang="en-US" sz="1800" dirty="0" smtClean="0"/>
              <a:t>ompute service in K8s bring </a:t>
            </a:r>
            <a:r>
              <a:rPr lang="en-US" sz="1800" dirty="0"/>
              <a:t>some </a:t>
            </a:r>
            <a:r>
              <a:rPr lang="en-US" sz="1800" dirty="0" smtClean="0"/>
              <a:t>performance loss for terasort, but gain for Kmeans </a:t>
            </a:r>
            <a:endParaRPr lang="en-US" sz="1800" dirty="0"/>
          </a:p>
          <a:p>
            <a:pPr marL="342900" indent="-342900">
              <a:buFont typeface="Arial" panose="020B0604020202020204" pitchFamily="34" charset="0"/>
              <a:buChar char="•"/>
            </a:pPr>
            <a:endParaRPr lang="en-US" sz="1800" dirty="0"/>
          </a:p>
        </p:txBody>
      </p:sp>
      <p:sp>
        <p:nvSpPr>
          <p:cNvPr id="6" name="Rectangle 5"/>
          <p:cNvSpPr/>
          <p:nvPr/>
        </p:nvSpPr>
        <p:spPr>
          <a:xfrm>
            <a:off x="414323" y="5402897"/>
            <a:ext cx="11091138" cy="5976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Running Compute Services in K8s brings littlie performance impact for typical SQL workloads </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265221443"/>
              </p:ext>
            </p:extLst>
          </p:nvPr>
        </p:nvGraphicFramePr>
        <p:xfrm>
          <a:off x="878140" y="1261587"/>
          <a:ext cx="10163503" cy="26746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171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23</a:t>
            </a:fld>
            <a:endParaRPr lang="en-US" dirty="0">
              <a:solidFill>
                <a:prstClr val="white"/>
              </a:solidFill>
            </a:endParaRPr>
          </a:p>
        </p:txBody>
      </p:sp>
      <p:sp>
        <p:nvSpPr>
          <p:cNvPr id="4" name="Title 3"/>
          <p:cNvSpPr>
            <a:spLocks noGrp="1"/>
          </p:cNvSpPr>
          <p:nvPr>
            <p:ph type="title"/>
          </p:nvPr>
        </p:nvSpPr>
        <p:spPr/>
        <p:txBody>
          <a:bodyPr/>
          <a:lstStyle/>
          <a:p>
            <a:r>
              <a:rPr lang="en-US" sz="4400" dirty="0"/>
              <a:t>Agenda</a:t>
            </a:r>
          </a:p>
        </p:txBody>
      </p:sp>
      <p:sp>
        <p:nvSpPr>
          <p:cNvPr id="5" name="Content Placeholder 4"/>
          <p:cNvSpPr>
            <a:spLocks noGrp="1"/>
          </p:cNvSpPr>
          <p:nvPr>
            <p:ph sz="quarter" idx="13"/>
          </p:nvPr>
        </p:nvSpPr>
        <p:spPr/>
        <p:txBody>
          <a:bodyPr/>
          <a:lstStyle/>
          <a:p>
            <a:pPr marL="342900" indent="-342900">
              <a:buFont typeface="Arial" panose="020B0604020202020204" pitchFamily="34" charset="0"/>
              <a:buChar char="•"/>
            </a:pPr>
            <a:r>
              <a:rPr lang="en-US" dirty="0" smtClean="0"/>
              <a:t>Background and motivation</a:t>
            </a:r>
            <a:endParaRPr lang="en-US" dirty="0"/>
          </a:p>
          <a:p>
            <a:pPr marL="342900" indent="-342900">
              <a:buFont typeface="Arial" panose="020B0604020202020204" pitchFamily="34" charset="0"/>
              <a:buChar char="•"/>
            </a:pPr>
            <a:r>
              <a:rPr lang="en-US" dirty="0"/>
              <a:t>Bigdata analytics on </a:t>
            </a:r>
            <a:r>
              <a:rPr lang="en-US" dirty="0" smtClean="0"/>
              <a:t>the cloud: the challenges &amp; optimizations</a:t>
            </a:r>
          </a:p>
          <a:p>
            <a:pPr marL="342900" indent="-342900">
              <a:buFont typeface="Arial" panose="020B0604020202020204" pitchFamily="34" charset="0"/>
              <a:buChar char="•"/>
            </a:pPr>
            <a:r>
              <a:rPr lang="en-US" b="1" dirty="0" smtClean="0"/>
              <a:t>Accelerate bigdata analytics on cloud with in memory data accelerator (IMDA)</a:t>
            </a:r>
          </a:p>
          <a:p>
            <a:pPr marL="643459" lvl="1" indent="-342900">
              <a:buFont typeface="Arial" panose="020B0604020202020204" pitchFamily="34" charset="0"/>
              <a:buChar char="•"/>
            </a:pPr>
            <a:r>
              <a:rPr lang="en-US" dirty="0">
                <a:solidFill>
                  <a:srgbClr val="0071C5"/>
                </a:solidFill>
              </a:rPr>
              <a:t>IMDA as Cache</a:t>
            </a:r>
          </a:p>
          <a:p>
            <a:pPr marL="643459" lvl="1" indent="-342900">
              <a:buFont typeface="Arial" panose="020B0604020202020204" pitchFamily="34" charset="0"/>
              <a:buChar char="•"/>
            </a:pPr>
            <a:r>
              <a:rPr lang="en-US" dirty="0">
                <a:solidFill>
                  <a:srgbClr val="0071C5"/>
                </a:solidFill>
              </a:rPr>
              <a:t>IMDA as shuffle </a:t>
            </a:r>
          </a:p>
          <a:p>
            <a:pPr marL="342900" indent="-342900">
              <a:buFont typeface="Arial" panose="020B0604020202020204" pitchFamily="34" charset="0"/>
              <a:buChar char="•"/>
            </a:pPr>
            <a:r>
              <a:rPr lang="en-US" dirty="0" smtClean="0"/>
              <a:t>Summary</a:t>
            </a:r>
            <a:endParaRPr lang="en-US" dirty="0"/>
          </a:p>
          <a:p>
            <a:endParaRPr lang="en-US" dirty="0"/>
          </a:p>
        </p:txBody>
      </p:sp>
    </p:spTree>
    <p:extLst>
      <p:ext uri="{BB962C8B-B14F-4D97-AF65-F5344CB8AC3E}">
        <p14:creationId xmlns:p14="http://schemas.microsoft.com/office/powerpoint/2010/main" val="1795106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DA1535-9662-4DA1-90E6-99F9E40A23BB}" type="slidenum">
              <a:rPr lang="en-US" smtClean="0"/>
              <a:t>24</a:t>
            </a:fld>
            <a:endParaRPr lang="en-US" dirty="0"/>
          </a:p>
        </p:txBody>
      </p:sp>
      <p:sp>
        <p:nvSpPr>
          <p:cNvPr id="5" name="Title 4"/>
          <p:cNvSpPr>
            <a:spLocks noGrp="1"/>
          </p:cNvSpPr>
          <p:nvPr>
            <p:ph type="title"/>
          </p:nvPr>
        </p:nvSpPr>
        <p:spPr/>
        <p:txBody>
          <a:bodyPr/>
          <a:lstStyle/>
          <a:p>
            <a:r>
              <a:rPr lang="en-US" dirty="0" smtClean="0"/>
              <a:t>Architecture – IN Memory data accelerator</a:t>
            </a:r>
            <a:endParaRPr lang="en-US" dirty="0"/>
          </a:p>
        </p:txBody>
      </p:sp>
      <p:grpSp>
        <p:nvGrpSpPr>
          <p:cNvPr id="72" name="Group 71"/>
          <p:cNvGrpSpPr/>
          <p:nvPr/>
        </p:nvGrpSpPr>
        <p:grpSpPr>
          <a:xfrm>
            <a:off x="11829" y="2024399"/>
            <a:ext cx="3682035" cy="2644003"/>
            <a:chOff x="122437" y="2051916"/>
            <a:chExt cx="3922091" cy="2644003"/>
          </a:xfrm>
        </p:grpSpPr>
        <p:sp>
          <p:nvSpPr>
            <p:cNvPr id="23" name="Shape 582"/>
            <p:cNvSpPr/>
            <p:nvPr/>
          </p:nvSpPr>
          <p:spPr>
            <a:xfrm>
              <a:off x="132928" y="2751499"/>
              <a:ext cx="3911600" cy="1371900"/>
            </a:xfrm>
            <a:prstGeom prst="rect">
              <a:avLst/>
            </a:prstGeom>
            <a:solidFill>
              <a:schemeClr val="accent1">
                <a:lumMod val="40000"/>
                <a:lumOff val="60000"/>
              </a:schemeClr>
            </a:solidFill>
            <a:ln>
              <a:solidFill>
                <a:schemeClr val="accent1"/>
              </a:solid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pic>
          <p:nvPicPr>
            <p:cNvPr id="24" name="Shape 584"/>
            <p:cNvPicPr preferRelativeResize="0"/>
            <p:nvPr/>
          </p:nvPicPr>
          <p:blipFill>
            <a:blip r:embed="rId3">
              <a:alphaModFix/>
            </a:blip>
            <a:stretch>
              <a:fillRect/>
            </a:stretch>
          </p:blipFill>
          <p:spPr>
            <a:xfrm>
              <a:off x="296171" y="3056237"/>
              <a:ext cx="1119250" cy="219900"/>
            </a:xfrm>
            <a:prstGeom prst="rect">
              <a:avLst/>
            </a:prstGeom>
            <a:noFill/>
            <a:ln>
              <a:noFill/>
            </a:ln>
          </p:spPr>
        </p:pic>
        <p:pic>
          <p:nvPicPr>
            <p:cNvPr id="25" name="Shape 585"/>
            <p:cNvPicPr preferRelativeResize="0"/>
            <p:nvPr/>
          </p:nvPicPr>
          <p:blipFill>
            <a:blip r:embed="rId4">
              <a:alphaModFix/>
            </a:blip>
            <a:stretch>
              <a:fillRect/>
            </a:stretch>
          </p:blipFill>
          <p:spPr>
            <a:xfrm>
              <a:off x="1539594" y="2923866"/>
              <a:ext cx="1119251" cy="454045"/>
            </a:xfrm>
            <a:prstGeom prst="rect">
              <a:avLst/>
            </a:prstGeom>
            <a:noFill/>
            <a:ln>
              <a:noFill/>
            </a:ln>
          </p:spPr>
        </p:pic>
        <p:pic>
          <p:nvPicPr>
            <p:cNvPr id="26" name="Shape 586"/>
            <p:cNvPicPr preferRelativeResize="0"/>
            <p:nvPr/>
          </p:nvPicPr>
          <p:blipFill>
            <a:blip r:embed="rId5">
              <a:alphaModFix/>
            </a:blip>
            <a:stretch>
              <a:fillRect/>
            </a:stretch>
          </p:blipFill>
          <p:spPr>
            <a:xfrm>
              <a:off x="2721505" y="2839302"/>
              <a:ext cx="911665" cy="513600"/>
            </a:xfrm>
            <a:prstGeom prst="rect">
              <a:avLst/>
            </a:prstGeom>
            <a:noFill/>
            <a:ln>
              <a:noFill/>
            </a:ln>
          </p:spPr>
        </p:pic>
        <p:pic>
          <p:nvPicPr>
            <p:cNvPr id="27" name="Shape 587"/>
            <p:cNvPicPr preferRelativeResize="0"/>
            <p:nvPr/>
          </p:nvPicPr>
          <p:blipFill>
            <a:blip r:embed="rId6">
              <a:alphaModFix/>
            </a:blip>
            <a:stretch>
              <a:fillRect/>
            </a:stretch>
          </p:blipFill>
          <p:spPr>
            <a:xfrm>
              <a:off x="508791" y="3533362"/>
              <a:ext cx="569359" cy="513600"/>
            </a:xfrm>
            <a:prstGeom prst="rect">
              <a:avLst/>
            </a:prstGeom>
            <a:noFill/>
            <a:ln>
              <a:noFill/>
            </a:ln>
          </p:spPr>
        </p:pic>
        <p:pic>
          <p:nvPicPr>
            <p:cNvPr id="28" name="Shape 588"/>
            <p:cNvPicPr preferRelativeResize="0"/>
            <p:nvPr/>
          </p:nvPicPr>
          <p:blipFill>
            <a:blip r:embed="rId7">
              <a:alphaModFix/>
            </a:blip>
            <a:stretch>
              <a:fillRect/>
            </a:stretch>
          </p:blipFill>
          <p:spPr>
            <a:xfrm>
              <a:off x="2658845" y="3469627"/>
              <a:ext cx="1119250" cy="691480"/>
            </a:xfrm>
            <a:prstGeom prst="rect">
              <a:avLst/>
            </a:prstGeom>
            <a:noFill/>
            <a:ln>
              <a:noFill/>
            </a:ln>
          </p:spPr>
        </p:pic>
        <p:pic>
          <p:nvPicPr>
            <p:cNvPr id="29" name="Shape 589"/>
            <p:cNvPicPr preferRelativeResize="0"/>
            <p:nvPr/>
          </p:nvPicPr>
          <p:blipFill rotWithShape="1">
            <a:blip r:embed="rId8">
              <a:alphaModFix/>
            </a:blip>
            <a:srcRect l="455" r="465"/>
            <a:stretch/>
          </p:blipFill>
          <p:spPr>
            <a:xfrm>
              <a:off x="1697439" y="3544195"/>
              <a:ext cx="704850" cy="371475"/>
            </a:xfrm>
            <a:prstGeom prst="rect">
              <a:avLst/>
            </a:prstGeom>
            <a:noFill/>
            <a:ln>
              <a:noFill/>
            </a:ln>
          </p:spPr>
        </p:pic>
        <p:sp>
          <p:nvSpPr>
            <p:cNvPr id="31" name="Shape 601"/>
            <p:cNvSpPr txBox="1"/>
            <p:nvPr/>
          </p:nvSpPr>
          <p:spPr>
            <a:xfrm>
              <a:off x="122437" y="4240124"/>
              <a:ext cx="3911600" cy="455795"/>
            </a:xfrm>
            <a:prstGeom prst="rect">
              <a:avLst/>
            </a:prstGeom>
            <a:solidFill>
              <a:schemeClr val="accent1">
                <a:lumMod val="75000"/>
              </a:schemeClr>
            </a:solidFill>
            <a:ln w="25400">
              <a:solidFill>
                <a:srgbClr val="C00000"/>
              </a:solidFill>
              <a:prstDash val="sysDash"/>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latin typeface="+mj-lt"/>
                  <a:ea typeface="Overpass"/>
                  <a:cs typeface="Overpass"/>
                  <a:sym typeface="Overpass"/>
                </a:rPr>
                <a:t>Shared Data Lake with s3a object storage</a:t>
              </a:r>
              <a:endParaRPr sz="1200" b="1" dirty="0">
                <a:latin typeface="+mj-lt"/>
                <a:ea typeface="Overpass"/>
                <a:cs typeface="Overpass"/>
                <a:sym typeface="Overpass"/>
              </a:endParaRPr>
            </a:p>
          </p:txBody>
        </p:sp>
        <p:sp>
          <p:nvSpPr>
            <p:cNvPr id="33" name="Rounded Rectangle 32"/>
            <p:cNvSpPr/>
            <p:nvPr/>
          </p:nvSpPr>
          <p:spPr>
            <a:xfrm>
              <a:off x="122437" y="2051916"/>
              <a:ext cx="3922091" cy="613399"/>
            </a:xfrm>
            <a:prstGeom prst="roundRect">
              <a:avLst/>
            </a:prstGeom>
            <a:solidFill>
              <a:schemeClr val="accent2">
                <a:lumMod val="20000"/>
                <a:lumOff val="80000"/>
              </a:scheme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34" name="Rounded Rectangle 33"/>
            <p:cNvSpPr/>
            <p:nvPr/>
          </p:nvSpPr>
          <p:spPr>
            <a:xfrm>
              <a:off x="218415" y="2230677"/>
              <a:ext cx="599429"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Batch</a:t>
              </a:r>
            </a:p>
          </p:txBody>
        </p:sp>
        <p:sp>
          <p:nvSpPr>
            <p:cNvPr id="35" name="Rounded Rectangle 34"/>
            <p:cNvSpPr/>
            <p:nvPr/>
          </p:nvSpPr>
          <p:spPr>
            <a:xfrm>
              <a:off x="858288" y="2230677"/>
              <a:ext cx="698882"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Streaming</a:t>
              </a:r>
            </a:p>
          </p:txBody>
        </p:sp>
        <p:sp>
          <p:nvSpPr>
            <p:cNvPr id="36" name="Rounded Rectangle 35"/>
            <p:cNvSpPr/>
            <p:nvPr/>
          </p:nvSpPr>
          <p:spPr>
            <a:xfrm>
              <a:off x="1607941" y="2238944"/>
              <a:ext cx="754888"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Interactive</a:t>
              </a:r>
            </a:p>
          </p:txBody>
        </p:sp>
        <p:sp>
          <p:nvSpPr>
            <p:cNvPr id="37" name="Rounded Rectangle 36"/>
            <p:cNvSpPr/>
            <p:nvPr/>
          </p:nvSpPr>
          <p:spPr>
            <a:xfrm>
              <a:off x="3117783" y="2236258"/>
              <a:ext cx="926745"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Machine Leaning</a:t>
              </a:r>
            </a:p>
          </p:txBody>
        </p:sp>
        <p:sp>
          <p:nvSpPr>
            <p:cNvPr id="38" name="Rounded Rectangle 37"/>
            <p:cNvSpPr/>
            <p:nvPr/>
          </p:nvSpPr>
          <p:spPr>
            <a:xfrm>
              <a:off x="2388200" y="2236503"/>
              <a:ext cx="698796"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Graph Analytics</a:t>
              </a:r>
            </a:p>
          </p:txBody>
        </p:sp>
      </p:grpSp>
      <p:sp>
        <p:nvSpPr>
          <p:cNvPr id="39" name="Right Arrow 38"/>
          <p:cNvSpPr/>
          <p:nvPr/>
        </p:nvSpPr>
        <p:spPr>
          <a:xfrm>
            <a:off x="3760831" y="3173616"/>
            <a:ext cx="454489" cy="35857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3" name="Group 72"/>
          <p:cNvGrpSpPr/>
          <p:nvPr/>
        </p:nvGrpSpPr>
        <p:grpSpPr>
          <a:xfrm>
            <a:off x="4269880" y="2024399"/>
            <a:ext cx="3642309" cy="3129684"/>
            <a:chOff x="4653326" y="2051916"/>
            <a:chExt cx="3922091" cy="3378606"/>
          </a:xfrm>
        </p:grpSpPr>
        <p:sp>
          <p:nvSpPr>
            <p:cNvPr id="40" name="Shape 582"/>
            <p:cNvSpPr/>
            <p:nvPr/>
          </p:nvSpPr>
          <p:spPr>
            <a:xfrm>
              <a:off x="4663817" y="2751499"/>
              <a:ext cx="3911600" cy="1371900"/>
            </a:xfrm>
            <a:prstGeom prst="rect">
              <a:avLst/>
            </a:prstGeom>
            <a:solidFill>
              <a:schemeClr val="accent1">
                <a:lumMod val="40000"/>
                <a:lumOff val="60000"/>
              </a:schemeClr>
            </a:solidFill>
            <a:ln>
              <a:solidFill>
                <a:schemeClr val="accent1"/>
              </a:solid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pic>
          <p:nvPicPr>
            <p:cNvPr id="41" name="Shape 584"/>
            <p:cNvPicPr preferRelativeResize="0"/>
            <p:nvPr/>
          </p:nvPicPr>
          <p:blipFill>
            <a:blip r:embed="rId3">
              <a:alphaModFix/>
            </a:blip>
            <a:stretch>
              <a:fillRect/>
            </a:stretch>
          </p:blipFill>
          <p:spPr>
            <a:xfrm>
              <a:off x="4827060" y="3056237"/>
              <a:ext cx="1119250" cy="219900"/>
            </a:xfrm>
            <a:prstGeom prst="rect">
              <a:avLst/>
            </a:prstGeom>
            <a:noFill/>
            <a:ln>
              <a:noFill/>
            </a:ln>
          </p:spPr>
        </p:pic>
        <p:pic>
          <p:nvPicPr>
            <p:cNvPr id="42" name="Shape 585"/>
            <p:cNvPicPr preferRelativeResize="0"/>
            <p:nvPr/>
          </p:nvPicPr>
          <p:blipFill>
            <a:blip r:embed="rId4">
              <a:alphaModFix/>
            </a:blip>
            <a:stretch>
              <a:fillRect/>
            </a:stretch>
          </p:blipFill>
          <p:spPr>
            <a:xfrm>
              <a:off x="6070483" y="2923866"/>
              <a:ext cx="1119251" cy="454045"/>
            </a:xfrm>
            <a:prstGeom prst="rect">
              <a:avLst/>
            </a:prstGeom>
            <a:noFill/>
            <a:ln>
              <a:noFill/>
            </a:ln>
          </p:spPr>
        </p:pic>
        <p:pic>
          <p:nvPicPr>
            <p:cNvPr id="43" name="Shape 586"/>
            <p:cNvPicPr preferRelativeResize="0"/>
            <p:nvPr/>
          </p:nvPicPr>
          <p:blipFill>
            <a:blip r:embed="rId5">
              <a:alphaModFix/>
            </a:blip>
            <a:stretch>
              <a:fillRect/>
            </a:stretch>
          </p:blipFill>
          <p:spPr>
            <a:xfrm>
              <a:off x="7252394" y="2839302"/>
              <a:ext cx="911665" cy="513600"/>
            </a:xfrm>
            <a:prstGeom prst="rect">
              <a:avLst/>
            </a:prstGeom>
            <a:noFill/>
            <a:ln>
              <a:noFill/>
            </a:ln>
          </p:spPr>
        </p:pic>
        <p:pic>
          <p:nvPicPr>
            <p:cNvPr id="44" name="Shape 587"/>
            <p:cNvPicPr preferRelativeResize="0"/>
            <p:nvPr/>
          </p:nvPicPr>
          <p:blipFill>
            <a:blip r:embed="rId6">
              <a:alphaModFix/>
            </a:blip>
            <a:stretch>
              <a:fillRect/>
            </a:stretch>
          </p:blipFill>
          <p:spPr>
            <a:xfrm>
              <a:off x="5039680" y="3533362"/>
              <a:ext cx="569359" cy="513600"/>
            </a:xfrm>
            <a:prstGeom prst="rect">
              <a:avLst/>
            </a:prstGeom>
            <a:noFill/>
            <a:ln>
              <a:noFill/>
            </a:ln>
          </p:spPr>
        </p:pic>
        <p:pic>
          <p:nvPicPr>
            <p:cNvPr id="45" name="Shape 588"/>
            <p:cNvPicPr preferRelativeResize="0"/>
            <p:nvPr/>
          </p:nvPicPr>
          <p:blipFill>
            <a:blip r:embed="rId7">
              <a:alphaModFix/>
            </a:blip>
            <a:stretch>
              <a:fillRect/>
            </a:stretch>
          </p:blipFill>
          <p:spPr>
            <a:xfrm>
              <a:off x="7189734" y="3469627"/>
              <a:ext cx="1119250" cy="691480"/>
            </a:xfrm>
            <a:prstGeom prst="rect">
              <a:avLst/>
            </a:prstGeom>
            <a:noFill/>
            <a:ln>
              <a:noFill/>
            </a:ln>
          </p:spPr>
        </p:pic>
        <p:pic>
          <p:nvPicPr>
            <p:cNvPr id="46" name="Shape 589"/>
            <p:cNvPicPr preferRelativeResize="0"/>
            <p:nvPr/>
          </p:nvPicPr>
          <p:blipFill rotWithShape="1">
            <a:blip r:embed="rId8">
              <a:alphaModFix/>
            </a:blip>
            <a:srcRect l="455" r="465"/>
            <a:stretch/>
          </p:blipFill>
          <p:spPr>
            <a:xfrm>
              <a:off x="6228328" y="3544195"/>
              <a:ext cx="704850" cy="371475"/>
            </a:xfrm>
            <a:prstGeom prst="rect">
              <a:avLst/>
            </a:prstGeom>
            <a:noFill/>
            <a:ln>
              <a:noFill/>
            </a:ln>
          </p:spPr>
        </p:pic>
        <p:sp>
          <p:nvSpPr>
            <p:cNvPr id="47" name="Shape 601"/>
            <p:cNvSpPr txBox="1"/>
            <p:nvPr/>
          </p:nvSpPr>
          <p:spPr>
            <a:xfrm>
              <a:off x="4653326" y="4974727"/>
              <a:ext cx="3911600" cy="455795"/>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latin typeface="+mj-lt"/>
                  <a:ea typeface="Overpass"/>
                  <a:cs typeface="Overpass"/>
                  <a:sym typeface="Overpass"/>
                </a:rPr>
                <a:t>Shared Data Lake with s3a object storage</a:t>
              </a:r>
              <a:endParaRPr sz="1200" b="1" dirty="0">
                <a:latin typeface="+mj-lt"/>
                <a:ea typeface="Overpass"/>
                <a:cs typeface="Overpass"/>
                <a:sym typeface="Overpass"/>
              </a:endParaRPr>
            </a:p>
          </p:txBody>
        </p:sp>
        <p:sp>
          <p:nvSpPr>
            <p:cNvPr id="48" name="Rounded Rectangle 47"/>
            <p:cNvSpPr/>
            <p:nvPr/>
          </p:nvSpPr>
          <p:spPr>
            <a:xfrm>
              <a:off x="4653326" y="2051916"/>
              <a:ext cx="3922091" cy="613399"/>
            </a:xfrm>
            <a:prstGeom prst="roundRect">
              <a:avLst/>
            </a:prstGeom>
            <a:solidFill>
              <a:schemeClr val="accent2">
                <a:lumMod val="20000"/>
                <a:lumOff val="80000"/>
              </a:scheme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49" name="Rounded Rectangle 48"/>
            <p:cNvSpPr/>
            <p:nvPr/>
          </p:nvSpPr>
          <p:spPr>
            <a:xfrm>
              <a:off x="4749304" y="2230677"/>
              <a:ext cx="599429"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Batch</a:t>
              </a:r>
            </a:p>
          </p:txBody>
        </p:sp>
        <p:sp>
          <p:nvSpPr>
            <p:cNvPr id="50" name="Rounded Rectangle 49"/>
            <p:cNvSpPr/>
            <p:nvPr/>
          </p:nvSpPr>
          <p:spPr>
            <a:xfrm>
              <a:off x="5389177" y="2230677"/>
              <a:ext cx="698882"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Streaming</a:t>
              </a:r>
            </a:p>
          </p:txBody>
        </p:sp>
        <p:sp>
          <p:nvSpPr>
            <p:cNvPr id="51" name="Rounded Rectangle 50"/>
            <p:cNvSpPr/>
            <p:nvPr/>
          </p:nvSpPr>
          <p:spPr>
            <a:xfrm>
              <a:off x="6138830" y="2238944"/>
              <a:ext cx="754888"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Interactive</a:t>
              </a:r>
            </a:p>
          </p:txBody>
        </p:sp>
        <p:sp>
          <p:nvSpPr>
            <p:cNvPr id="52" name="Rounded Rectangle 51"/>
            <p:cNvSpPr/>
            <p:nvPr/>
          </p:nvSpPr>
          <p:spPr>
            <a:xfrm>
              <a:off x="7648672" y="2236258"/>
              <a:ext cx="926745"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Machine Leaning</a:t>
              </a:r>
            </a:p>
          </p:txBody>
        </p:sp>
        <p:sp>
          <p:nvSpPr>
            <p:cNvPr id="53" name="Rounded Rectangle 52"/>
            <p:cNvSpPr/>
            <p:nvPr/>
          </p:nvSpPr>
          <p:spPr>
            <a:xfrm>
              <a:off x="6931789" y="2236503"/>
              <a:ext cx="698796"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Graph Analytics</a:t>
              </a:r>
            </a:p>
          </p:txBody>
        </p:sp>
        <p:sp>
          <p:nvSpPr>
            <p:cNvPr id="54" name="Shape 600"/>
            <p:cNvSpPr txBox="1"/>
            <p:nvPr/>
          </p:nvSpPr>
          <p:spPr>
            <a:xfrm>
              <a:off x="4653326" y="4175282"/>
              <a:ext cx="3911600" cy="724796"/>
            </a:xfrm>
            <a:prstGeom prst="rect">
              <a:avLst/>
            </a:prstGeom>
            <a:solidFill>
              <a:schemeClr val="accent1">
                <a:lumMod val="60000"/>
                <a:lumOff val="40000"/>
              </a:schemeClr>
            </a:solidFill>
            <a:ln w="25400">
              <a:solidFill>
                <a:srgbClr val="C00000"/>
              </a:solidFill>
              <a:prstDash val="sysDash"/>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chemeClr val="dk1"/>
                  </a:solidFill>
                  <a:latin typeface="+mj-lt"/>
                  <a:ea typeface="Overpass"/>
                  <a:cs typeface="Overpass"/>
                  <a:sym typeface="Overpass"/>
                </a:rPr>
                <a:t>Provisioned Compute </a:t>
              </a:r>
              <a:r>
                <a:rPr lang="en" sz="1400" b="1" dirty="0" smtClean="0">
                  <a:solidFill>
                    <a:schemeClr val="dk1"/>
                  </a:solidFill>
                  <a:latin typeface="+mj-lt"/>
                  <a:ea typeface="Overpass"/>
                  <a:cs typeface="Overpass"/>
                  <a:sym typeface="Overpass"/>
                </a:rPr>
                <a:t>Pool</a:t>
              </a:r>
              <a:r>
                <a:rPr lang="en-US" sz="1400" b="1" dirty="0" smtClean="0">
                  <a:solidFill>
                    <a:schemeClr val="dk1"/>
                  </a:solidFill>
                  <a:latin typeface="+mj-lt"/>
                  <a:ea typeface="Overpass"/>
                  <a:cs typeface="Overpass"/>
                  <a:sym typeface="Overpass"/>
                </a:rPr>
                <a:t> w/ K8s</a:t>
              </a:r>
              <a:endParaRPr sz="1400" b="1" dirty="0">
                <a:latin typeface="+mj-lt"/>
                <a:ea typeface="Overpass"/>
                <a:cs typeface="Overpass"/>
                <a:sym typeface="Overpass"/>
              </a:endParaRPr>
            </a:p>
          </p:txBody>
        </p:sp>
      </p:grpSp>
      <p:sp>
        <p:nvSpPr>
          <p:cNvPr id="55" name="Right Arrow 54"/>
          <p:cNvSpPr/>
          <p:nvPr/>
        </p:nvSpPr>
        <p:spPr>
          <a:xfrm>
            <a:off x="8012244" y="3173616"/>
            <a:ext cx="454489" cy="35857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p:cNvGrpSpPr/>
          <p:nvPr/>
        </p:nvGrpSpPr>
        <p:grpSpPr>
          <a:xfrm>
            <a:off x="8466383" y="2024399"/>
            <a:ext cx="3523812" cy="3192338"/>
            <a:chOff x="9353988" y="1946630"/>
            <a:chExt cx="3922091" cy="3378606"/>
          </a:xfrm>
        </p:grpSpPr>
        <p:sp>
          <p:nvSpPr>
            <p:cNvPr id="56" name="Shape 582"/>
            <p:cNvSpPr/>
            <p:nvPr/>
          </p:nvSpPr>
          <p:spPr>
            <a:xfrm>
              <a:off x="9364479" y="2646213"/>
              <a:ext cx="3911600" cy="1371900"/>
            </a:xfrm>
            <a:prstGeom prst="rect">
              <a:avLst/>
            </a:prstGeom>
            <a:solidFill>
              <a:schemeClr val="accent1">
                <a:lumMod val="40000"/>
                <a:lumOff val="60000"/>
              </a:schemeClr>
            </a:solidFill>
            <a:ln>
              <a:solidFill>
                <a:schemeClr val="accent1"/>
              </a:solid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pic>
          <p:nvPicPr>
            <p:cNvPr id="57" name="Shape 584"/>
            <p:cNvPicPr preferRelativeResize="0"/>
            <p:nvPr/>
          </p:nvPicPr>
          <p:blipFill>
            <a:blip r:embed="rId3">
              <a:alphaModFix/>
            </a:blip>
            <a:stretch>
              <a:fillRect/>
            </a:stretch>
          </p:blipFill>
          <p:spPr>
            <a:xfrm>
              <a:off x="9527722" y="2950951"/>
              <a:ext cx="1119250" cy="219900"/>
            </a:xfrm>
            <a:prstGeom prst="rect">
              <a:avLst/>
            </a:prstGeom>
            <a:noFill/>
            <a:ln>
              <a:noFill/>
            </a:ln>
          </p:spPr>
        </p:pic>
        <p:pic>
          <p:nvPicPr>
            <p:cNvPr id="58" name="Shape 585"/>
            <p:cNvPicPr preferRelativeResize="0"/>
            <p:nvPr/>
          </p:nvPicPr>
          <p:blipFill>
            <a:blip r:embed="rId4">
              <a:alphaModFix/>
            </a:blip>
            <a:stretch>
              <a:fillRect/>
            </a:stretch>
          </p:blipFill>
          <p:spPr>
            <a:xfrm>
              <a:off x="10771145" y="2818580"/>
              <a:ext cx="1119251" cy="454045"/>
            </a:xfrm>
            <a:prstGeom prst="rect">
              <a:avLst/>
            </a:prstGeom>
            <a:noFill/>
            <a:ln>
              <a:noFill/>
            </a:ln>
          </p:spPr>
        </p:pic>
        <p:pic>
          <p:nvPicPr>
            <p:cNvPr id="59" name="Shape 586"/>
            <p:cNvPicPr preferRelativeResize="0"/>
            <p:nvPr/>
          </p:nvPicPr>
          <p:blipFill>
            <a:blip r:embed="rId5">
              <a:alphaModFix/>
            </a:blip>
            <a:stretch>
              <a:fillRect/>
            </a:stretch>
          </p:blipFill>
          <p:spPr>
            <a:xfrm>
              <a:off x="11953056" y="2734016"/>
              <a:ext cx="911665" cy="513600"/>
            </a:xfrm>
            <a:prstGeom prst="rect">
              <a:avLst/>
            </a:prstGeom>
            <a:noFill/>
            <a:ln>
              <a:noFill/>
            </a:ln>
          </p:spPr>
        </p:pic>
        <p:pic>
          <p:nvPicPr>
            <p:cNvPr id="60" name="Shape 587"/>
            <p:cNvPicPr preferRelativeResize="0"/>
            <p:nvPr/>
          </p:nvPicPr>
          <p:blipFill>
            <a:blip r:embed="rId6">
              <a:alphaModFix/>
            </a:blip>
            <a:stretch>
              <a:fillRect/>
            </a:stretch>
          </p:blipFill>
          <p:spPr>
            <a:xfrm>
              <a:off x="9740342" y="3428076"/>
              <a:ext cx="569359" cy="513600"/>
            </a:xfrm>
            <a:prstGeom prst="rect">
              <a:avLst/>
            </a:prstGeom>
            <a:noFill/>
            <a:ln>
              <a:noFill/>
            </a:ln>
          </p:spPr>
        </p:pic>
        <p:pic>
          <p:nvPicPr>
            <p:cNvPr id="61" name="Shape 588"/>
            <p:cNvPicPr preferRelativeResize="0"/>
            <p:nvPr/>
          </p:nvPicPr>
          <p:blipFill>
            <a:blip r:embed="rId7">
              <a:alphaModFix/>
            </a:blip>
            <a:stretch>
              <a:fillRect/>
            </a:stretch>
          </p:blipFill>
          <p:spPr>
            <a:xfrm>
              <a:off x="11890396" y="3364341"/>
              <a:ext cx="1119250" cy="691480"/>
            </a:xfrm>
            <a:prstGeom prst="rect">
              <a:avLst/>
            </a:prstGeom>
            <a:noFill/>
            <a:ln>
              <a:noFill/>
            </a:ln>
          </p:spPr>
        </p:pic>
        <p:pic>
          <p:nvPicPr>
            <p:cNvPr id="62" name="Shape 589"/>
            <p:cNvPicPr preferRelativeResize="0"/>
            <p:nvPr/>
          </p:nvPicPr>
          <p:blipFill rotWithShape="1">
            <a:blip r:embed="rId8">
              <a:alphaModFix/>
            </a:blip>
            <a:srcRect l="455" r="465"/>
            <a:stretch/>
          </p:blipFill>
          <p:spPr>
            <a:xfrm>
              <a:off x="10928990" y="3438909"/>
              <a:ext cx="704850" cy="371475"/>
            </a:xfrm>
            <a:prstGeom prst="rect">
              <a:avLst/>
            </a:prstGeom>
            <a:noFill/>
            <a:ln>
              <a:noFill/>
            </a:ln>
          </p:spPr>
        </p:pic>
        <p:sp>
          <p:nvSpPr>
            <p:cNvPr id="63" name="Shape 601"/>
            <p:cNvSpPr txBox="1"/>
            <p:nvPr/>
          </p:nvSpPr>
          <p:spPr>
            <a:xfrm>
              <a:off x="9353988" y="4869441"/>
              <a:ext cx="3911600" cy="455795"/>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latin typeface="+mj-lt"/>
                  <a:ea typeface="Overpass"/>
                  <a:cs typeface="Overpass"/>
                  <a:sym typeface="Overpass"/>
                </a:rPr>
                <a:t>Shared Data Lake with s3a object storage</a:t>
              </a:r>
              <a:endParaRPr sz="1200" b="1" dirty="0">
                <a:latin typeface="+mj-lt"/>
                <a:ea typeface="Overpass"/>
                <a:cs typeface="Overpass"/>
                <a:sym typeface="Overpass"/>
              </a:endParaRPr>
            </a:p>
          </p:txBody>
        </p:sp>
        <p:sp>
          <p:nvSpPr>
            <p:cNvPr id="64" name="Rounded Rectangle 63"/>
            <p:cNvSpPr/>
            <p:nvPr/>
          </p:nvSpPr>
          <p:spPr>
            <a:xfrm>
              <a:off x="9353988" y="1946630"/>
              <a:ext cx="3922091" cy="613399"/>
            </a:xfrm>
            <a:prstGeom prst="roundRect">
              <a:avLst/>
            </a:prstGeom>
            <a:solidFill>
              <a:schemeClr val="accent2">
                <a:lumMod val="20000"/>
                <a:lumOff val="80000"/>
              </a:scheme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65" name="Rounded Rectangle 64"/>
            <p:cNvSpPr/>
            <p:nvPr/>
          </p:nvSpPr>
          <p:spPr>
            <a:xfrm>
              <a:off x="9449966" y="2125391"/>
              <a:ext cx="599429"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Batch</a:t>
              </a:r>
            </a:p>
          </p:txBody>
        </p:sp>
        <p:sp>
          <p:nvSpPr>
            <p:cNvPr id="66" name="Rounded Rectangle 65"/>
            <p:cNvSpPr/>
            <p:nvPr/>
          </p:nvSpPr>
          <p:spPr>
            <a:xfrm>
              <a:off x="10089839" y="2125391"/>
              <a:ext cx="698882"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Streaming</a:t>
              </a:r>
            </a:p>
          </p:txBody>
        </p:sp>
        <p:sp>
          <p:nvSpPr>
            <p:cNvPr id="67" name="Rounded Rectangle 66"/>
            <p:cNvSpPr/>
            <p:nvPr/>
          </p:nvSpPr>
          <p:spPr>
            <a:xfrm>
              <a:off x="10839492" y="2133658"/>
              <a:ext cx="754888"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Interactive</a:t>
              </a:r>
            </a:p>
          </p:txBody>
        </p:sp>
        <p:sp>
          <p:nvSpPr>
            <p:cNvPr id="68" name="Rounded Rectangle 67"/>
            <p:cNvSpPr/>
            <p:nvPr/>
          </p:nvSpPr>
          <p:spPr>
            <a:xfrm>
              <a:off x="12349334" y="2130972"/>
              <a:ext cx="926745"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Machine Leaning</a:t>
              </a:r>
            </a:p>
          </p:txBody>
        </p:sp>
        <p:sp>
          <p:nvSpPr>
            <p:cNvPr id="69" name="Rounded Rectangle 68"/>
            <p:cNvSpPr/>
            <p:nvPr/>
          </p:nvSpPr>
          <p:spPr>
            <a:xfrm>
              <a:off x="11632451" y="2131217"/>
              <a:ext cx="698796"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Graph Analytics</a:t>
              </a:r>
            </a:p>
          </p:txBody>
        </p:sp>
        <p:sp>
          <p:nvSpPr>
            <p:cNvPr id="70" name="Shape 600"/>
            <p:cNvSpPr txBox="1"/>
            <p:nvPr/>
          </p:nvSpPr>
          <p:spPr>
            <a:xfrm>
              <a:off x="9353988" y="4069996"/>
              <a:ext cx="3911600" cy="724796"/>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chemeClr val="dk1"/>
                  </a:solidFill>
                  <a:latin typeface="+mj-lt"/>
                  <a:ea typeface="Overpass"/>
                  <a:cs typeface="Overpass"/>
                  <a:sym typeface="Overpass"/>
                </a:rPr>
                <a:t>Provisioned Compute </a:t>
              </a:r>
              <a:r>
                <a:rPr lang="en" sz="1400" b="1" dirty="0" smtClean="0">
                  <a:solidFill>
                    <a:schemeClr val="dk1"/>
                  </a:solidFill>
                  <a:latin typeface="+mj-lt"/>
                  <a:ea typeface="Overpass"/>
                  <a:cs typeface="Overpass"/>
                  <a:sym typeface="Overpass"/>
                </a:rPr>
                <a:t>Pool</a:t>
              </a:r>
              <a:endParaRPr sz="1400" b="1" dirty="0">
                <a:latin typeface="+mj-lt"/>
                <a:ea typeface="Overpass"/>
                <a:cs typeface="Overpass"/>
                <a:sym typeface="Overpass"/>
              </a:endParaRPr>
            </a:p>
          </p:txBody>
        </p:sp>
        <p:sp>
          <p:nvSpPr>
            <p:cNvPr id="74" name="Shape 600"/>
            <p:cNvSpPr txBox="1"/>
            <p:nvPr/>
          </p:nvSpPr>
          <p:spPr>
            <a:xfrm>
              <a:off x="9364479" y="4046962"/>
              <a:ext cx="3911600" cy="248004"/>
            </a:xfrm>
            <a:prstGeom prst="rect">
              <a:avLst/>
            </a:prstGeom>
            <a:solidFill>
              <a:srgbClr val="00B050"/>
            </a:solidFill>
            <a:ln w="25400" cmpd="sng">
              <a:solidFill>
                <a:srgbClr val="C00000"/>
              </a:solidFill>
              <a:prstDash val="sysDash"/>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smtClean="0">
                  <a:solidFill>
                    <a:schemeClr val="dk1"/>
                  </a:solidFill>
                  <a:latin typeface="+mj-lt"/>
                  <a:ea typeface="Overpass"/>
                  <a:cs typeface="Overpass"/>
                  <a:sym typeface="Overpass"/>
                </a:rPr>
                <a:t>In Memory Data Acclerator</a:t>
              </a:r>
              <a:endParaRPr sz="1400" b="1" dirty="0">
                <a:latin typeface="+mj-lt"/>
                <a:ea typeface="Overpass"/>
                <a:cs typeface="Overpass"/>
                <a:sym typeface="Overpass"/>
              </a:endParaRPr>
            </a:p>
          </p:txBody>
        </p:sp>
      </p:grpSp>
      <p:sp>
        <p:nvSpPr>
          <p:cNvPr id="76" name="Shape 470"/>
          <p:cNvSpPr txBox="1"/>
          <p:nvPr/>
        </p:nvSpPr>
        <p:spPr>
          <a:xfrm>
            <a:off x="-219768" y="5292352"/>
            <a:ext cx="4135379" cy="8320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dirty="0" smtClean="0">
                <a:solidFill>
                  <a:schemeClr val="accent1"/>
                </a:solidFill>
                <a:ea typeface="Overpass Light"/>
                <a:cs typeface="Overpass Light"/>
                <a:sym typeface="Overpass Light"/>
              </a:rPr>
              <a:t>Replace HDFS with disaggregated s3 object storage</a:t>
            </a:r>
            <a:endParaRPr sz="1400" dirty="0">
              <a:solidFill>
                <a:schemeClr val="accent1"/>
              </a:solidFill>
              <a:ea typeface="Overpass Light"/>
              <a:cs typeface="Overpass Light"/>
              <a:sym typeface="Overpass Light"/>
            </a:endParaRPr>
          </a:p>
        </p:txBody>
      </p:sp>
      <p:sp>
        <p:nvSpPr>
          <p:cNvPr id="77" name="Shape 470"/>
          <p:cNvSpPr txBox="1"/>
          <p:nvPr/>
        </p:nvSpPr>
        <p:spPr>
          <a:xfrm>
            <a:off x="3875029" y="5305247"/>
            <a:ext cx="4135379" cy="8320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dirty="0" smtClean="0">
                <a:solidFill>
                  <a:schemeClr val="accent1"/>
                </a:solidFill>
                <a:ea typeface="Overpass Light"/>
                <a:cs typeface="Overpass Light"/>
                <a:sym typeface="Overpass Light"/>
              </a:rPr>
              <a:t>Compute services in Kurbernetes</a:t>
            </a:r>
            <a:endParaRPr sz="1400" dirty="0">
              <a:solidFill>
                <a:schemeClr val="accent1"/>
              </a:solidFill>
              <a:ea typeface="Overpass Light"/>
              <a:cs typeface="Overpass Light"/>
              <a:sym typeface="Overpass Light"/>
            </a:endParaRPr>
          </a:p>
        </p:txBody>
      </p:sp>
      <p:sp>
        <p:nvSpPr>
          <p:cNvPr id="78" name="Shape 470"/>
          <p:cNvSpPr txBox="1"/>
          <p:nvPr/>
        </p:nvSpPr>
        <p:spPr>
          <a:xfrm>
            <a:off x="8010408" y="5318142"/>
            <a:ext cx="4135379" cy="8320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dirty="0" smtClean="0">
                <a:solidFill>
                  <a:schemeClr val="accent1"/>
                </a:solidFill>
                <a:ea typeface="Overpass Light"/>
                <a:cs typeface="Overpass Light"/>
                <a:sym typeface="Overpass Light"/>
              </a:rPr>
              <a:t>In Memory Accleration layer POC</a:t>
            </a:r>
            <a:endParaRPr sz="1400" dirty="0">
              <a:solidFill>
                <a:schemeClr val="accent1"/>
              </a:solidFill>
              <a:ea typeface="Overpass Light"/>
              <a:cs typeface="Overpass Light"/>
              <a:sym typeface="Overpass Light"/>
            </a:endParaRPr>
          </a:p>
        </p:txBody>
      </p:sp>
    </p:spTree>
    <p:extLst>
      <p:ext uri="{BB962C8B-B14F-4D97-AF65-F5344CB8AC3E}">
        <p14:creationId xmlns:p14="http://schemas.microsoft.com/office/powerpoint/2010/main" val="100417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79D59F-251B-4FC9-B41D-9A178CAF7BF3}" type="slidenum">
              <a:rPr lang="en-US" smtClean="0">
                <a:solidFill>
                  <a:prstClr val="white"/>
                </a:solidFill>
              </a:rPr>
              <a:pPr/>
              <a:t>25</a:t>
            </a:fld>
            <a:endParaRPr lang="en-US">
              <a:solidFill>
                <a:prstClr val="white"/>
              </a:solidFill>
            </a:endParaRPr>
          </a:p>
        </p:txBody>
      </p:sp>
      <p:sp>
        <p:nvSpPr>
          <p:cNvPr id="3" name="Title 2"/>
          <p:cNvSpPr>
            <a:spLocks noGrp="1"/>
          </p:cNvSpPr>
          <p:nvPr>
            <p:ph type="title"/>
          </p:nvPr>
        </p:nvSpPr>
        <p:spPr/>
        <p:txBody>
          <a:bodyPr/>
          <a:lstStyle/>
          <a:p>
            <a:r>
              <a:rPr lang="en-US" b="1" dirty="0" smtClean="0"/>
              <a:t>In memory computing and in memory </a:t>
            </a:r>
            <a:r>
              <a:rPr lang="en-US" b="1" dirty="0"/>
              <a:t>data accelerator </a:t>
            </a:r>
          </a:p>
        </p:txBody>
      </p:sp>
      <p:sp>
        <p:nvSpPr>
          <p:cNvPr id="4" name="Content Placeholder 3"/>
          <p:cNvSpPr>
            <a:spLocks noGrp="1"/>
          </p:cNvSpPr>
          <p:nvPr>
            <p:ph sz="quarter" idx="13"/>
          </p:nvPr>
        </p:nvSpPr>
        <p:spPr>
          <a:xfrm>
            <a:off x="607484" y="4263887"/>
            <a:ext cx="10970683" cy="1664489"/>
          </a:xfrm>
        </p:spPr>
        <p:txBody>
          <a:bodyPr/>
          <a:lstStyle/>
          <a:p>
            <a:pPr>
              <a:spcBef>
                <a:spcPts val="0"/>
              </a:spcBef>
            </a:pPr>
            <a:r>
              <a:rPr lang="en-US" sz="1600" dirty="0"/>
              <a:t>In-Memory Computing Market Worth 23.15 Billion USD by </a:t>
            </a:r>
            <a:r>
              <a:rPr lang="en-US" sz="1600" dirty="0" smtClean="0"/>
              <a:t>2020*</a:t>
            </a:r>
          </a:p>
          <a:p>
            <a:pPr>
              <a:spcBef>
                <a:spcPts val="0"/>
              </a:spcBef>
            </a:pPr>
            <a:r>
              <a:rPr lang="en-US" sz="1600" dirty="0" smtClean="0"/>
              <a:t>“</a:t>
            </a:r>
            <a:r>
              <a:rPr lang="en-US" sz="1600" dirty="0"/>
              <a:t>IMC-enabled </a:t>
            </a:r>
            <a:r>
              <a:rPr lang="en-US" sz="1600" dirty="0" err="1"/>
              <a:t>HTAP</a:t>
            </a:r>
            <a:r>
              <a:rPr lang="en-US" sz="1600" dirty="0"/>
              <a:t> can have a transformational impact on the business.” </a:t>
            </a:r>
          </a:p>
          <a:p>
            <a:pPr lvl="1">
              <a:spcBef>
                <a:spcPts val="0"/>
              </a:spcBef>
            </a:pPr>
            <a:r>
              <a:rPr lang="en-US" sz="1600" dirty="0" smtClean="0"/>
              <a:t>In-Memory </a:t>
            </a:r>
            <a:r>
              <a:rPr lang="en-US" sz="1600" dirty="0"/>
              <a:t>Computing has emerged due to the collision of massive data growth with </a:t>
            </a:r>
            <a:r>
              <a:rPr lang="en-US" sz="1600" dirty="0" smtClean="0"/>
              <a:t>internet scale</a:t>
            </a:r>
            <a:r>
              <a:rPr lang="en-US" sz="1600" dirty="0"/>
              <a:t>, resulting in an insatiable need for speed and </a:t>
            </a:r>
            <a:r>
              <a:rPr lang="en-US" sz="1600" dirty="0" smtClean="0"/>
              <a:t>scale</a:t>
            </a:r>
          </a:p>
          <a:p>
            <a:pPr>
              <a:spcBef>
                <a:spcPts val="0"/>
              </a:spcBef>
            </a:pPr>
            <a:r>
              <a:rPr lang="en-US" sz="1600" dirty="0" smtClean="0"/>
              <a:t>In memory data accelerator (part of Dist. Data grid/Cache) plays a critical role and grows fast among in memory technologies </a:t>
            </a:r>
          </a:p>
          <a:p>
            <a:pPr lvl="1">
              <a:spcBef>
                <a:spcPts val="0"/>
              </a:spcBef>
            </a:pPr>
            <a:r>
              <a:rPr lang="en-US" sz="1600" dirty="0" smtClean="0"/>
              <a:t>Without </a:t>
            </a:r>
            <a:r>
              <a:rPr lang="en-US" sz="1600" dirty="0"/>
              <a:t>complex functions </a:t>
            </a:r>
            <a:r>
              <a:rPr lang="en-US" sz="1600" dirty="0" smtClean="0"/>
              <a:t>data distribution, KV interface, SQL support </a:t>
            </a:r>
          </a:p>
          <a:p>
            <a:pPr lvl="1">
              <a:spcBef>
                <a:spcPts val="0"/>
              </a:spcBef>
            </a:pPr>
            <a:r>
              <a:rPr lang="en-US" sz="1600" dirty="0" smtClean="0"/>
              <a:t>It focuses on Ephemeral data access acceleration, e.g., like cache and shuffle. </a:t>
            </a:r>
            <a:endParaRPr lang="en-US" sz="1600" dirty="0"/>
          </a:p>
          <a:p>
            <a:pPr>
              <a:spcBef>
                <a:spcPts val="0"/>
              </a:spcBef>
            </a:pPr>
            <a:endParaRPr lang="en-US" sz="1400" dirty="0"/>
          </a:p>
          <a:p>
            <a:pPr>
              <a:spcBef>
                <a:spcPts val="0"/>
              </a:spcBef>
            </a:pPr>
            <a:endParaRPr lang="en-US" sz="1400" dirty="0"/>
          </a:p>
        </p:txBody>
      </p:sp>
      <p:pic>
        <p:nvPicPr>
          <p:cNvPr id="5" name="Picture 4"/>
          <p:cNvPicPr>
            <a:picLocks noChangeAspect="1"/>
          </p:cNvPicPr>
          <p:nvPr/>
        </p:nvPicPr>
        <p:blipFill>
          <a:blip r:embed="rId3"/>
          <a:stretch>
            <a:fillRect/>
          </a:stretch>
        </p:blipFill>
        <p:spPr>
          <a:xfrm>
            <a:off x="287337" y="1158387"/>
            <a:ext cx="5572125" cy="3047182"/>
          </a:xfrm>
          <a:prstGeom prst="rect">
            <a:avLst/>
          </a:prstGeom>
        </p:spPr>
      </p:pic>
      <p:pic>
        <p:nvPicPr>
          <p:cNvPr id="7" name="Picture 6"/>
          <p:cNvPicPr>
            <a:picLocks noChangeAspect="1"/>
          </p:cNvPicPr>
          <p:nvPr/>
        </p:nvPicPr>
        <p:blipFill>
          <a:blip r:embed="rId4"/>
          <a:stretch>
            <a:fillRect/>
          </a:stretch>
        </p:blipFill>
        <p:spPr>
          <a:xfrm>
            <a:off x="5859462" y="1158387"/>
            <a:ext cx="6134100" cy="2981024"/>
          </a:xfrm>
          <a:prstGeom prst="rect">
            <a:avLst/>
          </a:prstGeom>
          <a:ln>
            <a:solidFill>
              <a:schemeClr val="accent1"/>
            </a:solidFill>
          </a:ln>
          <a:effectLst>
            <a:outerShdw blurRad="292100" dist="139700" dir="2700000" algn="tl" rotWithShape="0">
              <a:srgbClr val="333333">
                <a:alpha val="65000"/>
              </a:srgbClr>
            </a:outerShdw>
          </a:effectLst>
        </p:spPr>
      </p:pic>
      <p:sp>
        <p:nvSpPr>
          <p:cNvPr id="6" name="Rectangle 5"/>
          <p:cNvSpPr/>
          <p:nvPr/>
        </p:nvSpPr>
        <p:spPr>
          <a:xfrm>
            <a:off x="457862" y="6145185"/>
            <a:ext cx="12920662" cy="276999"/>
          </a:xfrm>
          <a:prstGeom prst="rect">
            <a:avLst/>
          </a:prstGeom>
        </p:spPr>
        <p:txBody>
          <a:bodyPr wrap="square">
            <a:spAutoFit/>
          </a:bodyPr>
          <a:lstStyle/>
          <a:p>
            <a:r>
              <a:rPr lang="en-US" altLang="zh-CN" sz="1200" u="sng" dirty="0">
                <a:hlinkClick r:id="rId5"/>
              </a:rPr>
              <a:t>Source: </a:t>
            </a:r>
            <a:r>
              <a:rPr lang="en-US" sz="1200" u="sng" dirty="0">
                <a:hlinkClick r:id="rId5"/>
              </a:rPr>
              <a:t>https://</a:t>
            </a:r>
            <a:r>
              <a:rPr lang="en-US" sz="1200" u="sng" dirty="0" err="1">
                <a:hlinkClick r:id="rId5"/>
              </a:rPr>
              <a:t>www.marketsandmarkets.com</a:t>
            </a:r>
            <a:r>
              <a:rPr lang="en-US" sz="1200" u="sng" dirty="0">
                <a:hlinkClick r:id="rId5"/>
              </a:rPr>
              <a:t>/Market-Reports/in-memory-computing-</a:t>
            </a:r>
            <a:r>
              <a:rPr lang="en-US" sz="1200" u="sng" dirty="0" err="1">
                <a:hlinkClick r:id="rId5"/>
              </a:rPr>
              <a:t>820.html</a:t>
            </a:r>
            <a:endParaRPr lang="en-US" sz="1200" dirty="0"/>
          </a:p>
        </p:txBody>
      </p:sp>
    </p:spTree>
    <p:extLst>
      <p:ext uri="{BB962C8B-B14F-4D97-AF65-F5344CB8AC3E}">
        <p14:creationId xmlns:p14="http://schemas.microsoft.com/office/powerpoint/2010/main" val="3749107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A1535-9662-4DA1-90E6-99F9E40A23BB}" type="slidenum">
              <a:rPr lang="en-US" smtClean="0"/>
              <a:t>26</a:t>
            </a:fld>
            <a:endParaRPr lang="en-US"/>
          </a:p>
        </p:txBody>
      </p:sp>
      <p:sp>
        <p:nvSpPr>
          <p:cNvPr id="3" name="Title 2"/>
          <p:cNvSpPr>
            <a:spLocks noGrp="1"/>
          </p:cNvSpPr>
          <p:nvPr>
            <p:ph type="title"/>
          </p:nvPr>
        </p:nvSpPr>
        <p:spPr/>
        <p:txBody>
          <a:bodyPr/>
          <a:lstStyle/>
          <a:p>
            <a:r>
              <a:rPr lang="en-US" dirty="0" smtClean="0"/>
              <a:t>Persistent Memory and RDMA</a:t>
            </a:r>
            <a:endParaRPr lang="en-US" sz="1600" b="1" dirty="0">
              <a:solidFill>
                <a:srgbClr val="0071C5"/>
              </a:solidFill>
              <a:latin typeface="+mn-lt"/>
              <a:ea typeface="+mn-ea"/>
              <a:cs typeface="Intel Clear" panose="020B0604020203020204" pitchFamily="34" charset="0"/>
            </a:endParaRPr>
          </a:p>
        </p:txBody>
      </p:sp>
      <p:sp>
        <p:nvSpPr>
          <p:cNvPr id="4" name="Content Placeholder 3"/>
          <p:cNvSpPr>
            <a:spLocks noGrp="1"/>
          </p:cNvSpPr>
          <p:nvPr>
            <p:ph sz="quarter" idx="13"/>
          </p:nvPr>
        </p:nvSpPr>
        <p:spPr>
          <a:xfrm>
            <a:off x="456878" y="4430878"/>
            <a:ext cx="5674981" cy="1181797"/>
          </a:xfrm>
        </p:spPr>
        <p:txBody>
          <a:bodyPr/>
          <a:lstStyle/>
          <a:p>
            <a:pPr>
              <a:spcBef>
                <a:spcPts val="300"/>
              </a:spcBef>
            </a:pPr>
            <a:r>
              <a:rPr lang="en-US" sz="1600" b="1" dirty="0" smtClean="0"/>
              <a:t>Persistent Memory: </a:t>
            </a:r>
          </a:p>
          <a:p>
            <a:pPr marL="342900" indent="-342900">
              <a:spcBef>
                <a:spcPts val="300"/>
              </a:spcBef>
              <a:buFont typeface="Arial" panose="020B0604020202020204" pitchFamily="34" charset="0"/>
              <a:buChar char="•"/>
            </a:pPr>
            <a:r>
              <a:rPr lang="en-US" sz="1400" dirty="0" smtClean="0"/>
              <a:t>PMEM represents </a:t>
            </a:r>
            <a:r>
              <a:rPr lang="en-US" sz="1400" dirty="0"/>
              <a:t>a new class of memory and storage technology architected specifically for data center </a:t>
            </a:r>
            <a:r>
              <a:rPr lang="en-US" sz="1400" dirty="0" smtClean="0"/>
              <a:t>usage</a:t>
            </a:r>
          </a:p>
          <a:p>
            <a:pPr marL="342900" indent="-342900">
              <a:spcBef>
                <a:spcPts val="300"/>
              </a:spcBef>
              <a:buFont typeface="Arial" panose="020B0604020202020204" pitchFamily="34" charset="0"/>
              <a:buChar char="•"/>
            </a:pPr>
            <a:r>
              <a:rPr lang="en-US" sz="1400" dirty="0"/>
              <a:t>C</a:t>
            </a:r>
            <a:r>
              <a:rPr lang="en-US" sz="1400" dirty="0" smtClean="0"/>
              <a:t>ombination </a:t>
            </a:r>
            <a:r>
              <a:rPr lang="en-US" sz="1400" dirty="0"/>
              <a:t>of high-capacity, affordability and persistence. </a:t>
            </a:r>
            <a:endParaRPr lang="en-US" sz="1400" dirty="0" smtClean="0"/>
          </a:p>
          <a:p>
            <a:pPr>
              <a:spcBef>
                <a:spcPts val="300"/>
              </a:spcBef>
            </a:pPr>
            <a:endParaRPr lang="en-US" sz="1600" dirty="0"/>
          </a:p>
        </p:txBody>
      </p:sp>
      <p:pic>
        <p:nvPicPr>
          <p:cNvPr id="1026" name="Picture 2" descr="Intel Optane D C persistent memory and storage pyramid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78" y="1283041"/>
            <a:ext cx="4789798" cy="286749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6380256" y="1321402"/>
            <a:ext cx="4990578" cy="3293209"/>
          </a:xfrm>
          <a:prstGeom prst="rect">
            <a:avLst/>
          </a:prstGeom>
        </p:spPr>
        <p:txBody>
          <a:bodyPr wrap="square">
            <a:spAutoFit/>
          </a:bodyPr>
          <a:lstStyle/>
          <a:p>
            <a:pPr>
              <a:spcBef>
                <a:spcPts val="300"/>
              </a:spcBef>
            </a:pPr>
            <a:r>
              <a:rPr lang="en-US" sz="1600" b="1" dirty="0">
                <a:solidFill>
                  <a:srgbClr val="0071C5"/>
                </a:solidFill>
                <a:cs typeface="Intel Clear" panose="020B0604020203020204" pitchFamily="34" charset="0"/>
              </a:rPr>
              <a:t>RDMA: Remote Direct Memory Access </a:t>
            </a:r>
          </a:p>
          <a:p>
            <a:pPr marL="342900" indent="-342900" fontAlgn="ctr">
              <a:spcBef>
                <a:spcPts val="300"/>
              </a:spcBef>
              <a:buFont typeface="Arial" panose="020B0604020202020204" pitchFamily="34" charset="0"/>
              <a:buChar char="•"/>
            </a:pPr>
            <a:r>
              <a:rPr lang="en-US" altLang="zh-CN" sz="1400" dirty="0">
                <a:solidFill>
                  <a:srgbClr val="0071C5"/>
                </a:solidFill>
              </a:rPr>
              <a:t>A</a:t>
            </a:r>
            <a:r>
              <a:rPr lang="zh-CN" altLang="zh-CN" sz="1400" dirty="0">
                <a:solidFill>
                  <a:srgbClr val="0071C5"/>
                </a:solidFill>
              </a:rPr>
              <a:t>ccessing (i.e. reading from or writing to) memory on a remote machine without interrupting the processing of the CPU(s) on that system.</a:t>
            </a:r>
          </a:p>
          <a:p>
            <a:pPr marL="800100" lvl="1" indent="-342900" fontAlgn="ctr">
              <a:spcBef>
                <a:spcPts val="300"/>
              </a:spcBef>
              <a:buFont typeface="Arial" panose="020B0604020202020204" pitchFamily="34" charset="0"/>
              <a:buChar char="•"/>
            </a:pPr>
            <a:r>
              <a:rPr lang="zh-CN" altLang="zh-CN" sz="1400" dirty="0">
                <a:solidFill>
                  <a:srgbClr val="0071C5"/>
                </a:solidFill>
              </a:rPr>
              <a:t>Zero-copy - applications perform data transfer without the network software stack involvement</a:t>
            </a:r>
            <a:r>
              <a:rPr lang="en-US" altLang="zh-CN" sz="1400" dirty="0">
                <a:solidFill>
                  <a:srgbClr val="0071C5"/>
                </a:solidFill>
              </a:rPr>
              <a:t>, </a:t>
            </a:r>
            <a:r>
              <a:rPr lang="zh-CN" altLang="zh-CN" sz="1400" dirty="0">
                <a:solidFill>
                  <a:srgbClr val="0071C5"/>
                </a:solidFill>
              </a:rPr>
              <a:t>data is being send received directly to the buffers without being copied between the network layers.</a:t>
            </a:r>
          </a:p>
          <a:p>
            <a:pPr marL="800100" lvl="1" indent="-342900" fontAlgn="ctr">
              <a:spcBef>
                <a:spcPts val="300"/>
              </a:spcBef>
              <a:buFont typeface="Arial" panose="020B0604020202020204" pitchFamily="34" charset="0"/>
              <a:buChar char="•"/>
            </a:pPr>
            <a:r>
              <a:rPr lang="zh-CN" altLang="zh-CN" sz="1400" dirty="0">
                <a:solidFill>
                  <a:srgbClr val="0071C5"/>
                </a:solidFill>
              </a:rPr>
              <a:t>Kernel bypass - applications perform data transfer directly from userspace</a:t>
            </a:r>
            <a:r>
              <a:rPr lang="en-US" altLang="zh-CN" sz="1400" dirty="0">
                <a:solidFill>
                  <a:srgbClr val="0071C5"/>
                </a:solidFill>
              </a:rPr>
              <a:t>, no </a:t>
            </a:r>
            <a:r>
              <a:rPr lang="zh-CN" altLang="zh-CN" sz="1400" dirty="0">
                <a:solidFill>
                  <a:srgbClr val="0071C5"/>
                </a:solidFill>
              </a:rPr>
              <a:t>context switches.</a:t>
            </a:r>
          </a:p>
          <a:p>
            <a:pPr marL="800100" lvl="1" indent="-342900" fontAlgn="ctr">
              <a:spcBef>
                <a:spcPts val="300"/>
              </a:spcBef>
              <a:buFont typeface="Arial" panose="020B0604020202020204" pitchFamily="34" charset="0"/>
              <a:buChar char="•"/>
            </a:pPr>
            <a:r>
              <a:rPr lang="zh-CN" altLang="zh-CN" sz="1400" dirty="0">
                <a:solidFill>
                  <a:srgbClr val="0071C5"/>
                </a:solidFill>
              </a:rPr>
              <a:t>No CPU involvement - applications can access remote memory without consuming any CPU in the remote machine.</a:t>
            </a:r>
            <a:endParaRPr lang="en-US" altLang="zh-CN" sz="1400" dirty="0">
              <a:solidFill>
                <a:srgbClr val="0071C5"/>
              </a:solidFill>
            </a:endParaRPr>
          </a:p>
        </p:txBody>
      </p:sp>
      <p:sp>
        <p:nvSpPr>
          <p:cNvPr id="5" name="Rectangle 4"/>
          <p:cNvSpPr/>
          <p:nvPr/>
        </p:nvSpPr>
        <p:spPr>
          <a:xfrm>
            <a:off x="456878" y="6078071"/>
            <a:ext cx="10913956" cy="253916"/>
          </a:xfrm>
          <a:prstGeom prst="rect">
            <a:avLst/>
          </a:prstGeom>
        </p:spPr>
        <p:txBody>
          <a:bodyPr wrap="square">
            <a:spAutoFit/>
          </a:bodyPr>
          <a:lstStyle/>
          <a:p>
            <a:r>
              <a:rPr lang="en-US" altLang="zh-CN" sz="1050" dirty="0" smtClean="0">
                <a:solidFill>
                  <a:srgbClr val="0071C5"/>
                </a:solidFill>
                <a:cs typeface="Intel Clear" panose="020B0604020203020204" pitchFamily="34" charset="0"/>
              </a:rPr>
              <a:t>Picture source: </a:t>
            </a:r>
            <a:r>
              <a:rPr lang="en-US" sz="1050" dirty="0" smtClean="0">
                <a:solidFill>
                  <a:srgbClr val="0071C5"/>
                </a:solidFill>
                <a:cs typeface="Intel Clear" panose="020B0604020203020204" pitchFamily="34" charset="0"/>
                <a:hlinkClick r:id="rId4"/>
              </a:rPr>
              <a:t>https</a:t>
            </a:r>
            <a:r>
              <a:rPr lang="en-US" sz="1050" dirty="0">
                <a:solidFill>
                  <a:srgbClr val="0071C5"/>
                </a:solidFill>
                <a:cs typeface="Intel Clear" panose="020B0604020203020204" pitchFamily="34" charset="0"/>
                <a:hlinkClick r:id="rId4"/>
              </a:rPr>
              <a:t>://</a:t>
            </a:r>
            <a:r>
              <a:rPr lang="en-US" sz="1050" dirty="0" err="1" smtClean="0">
                <a:solidFill>
                  <a:srgbClr val="0071C5"/>
                </a:solidFill>
                <a:cs typeface="Intel Clear" panose="020B0604020203020204" pitchFamily="34" charset="0"/>
                <a:hlinkClick r:id="rId4"/>
              </a:rPr>
              <a:t>software.intel.com</a:t>
            </a:r>
            <a:r>
              <a:rPr lang="en-US" sz="1050" dirty="0" smtClean="0">
                <a:solidFill>
                  <a:srgbClr val="0071C5"/>
                </a:solidFill>
                <a:cs typeface="Intel Clear" panose="020B0604020203020204" pitchFamily="34" charset="0"/>
                <a:hlinkClick r:id="rId4"/>
              </a:rPr>
              <a:t>/</a:t>
            </a:r>
            <a:r>
              <a:rPr lang="en-US" sz="1050" dirty="0" err="1" smtClean="0">
                <a:solidFill>
                  <a:srgbClr val="0071C5"/>
                </a:solidFill>
                <a:cs typeface="Intel Clear" panose="020B0604020203020204" pitchFamily="34" charset="0"/>
                <a:hlinkClick r:id="rId4"/>
              </a:rPr>
              <a:t>en</a:t>
            </a:r>
            <a:r>
              <a:rPr lang="en-US" sz="1050" dirty="0" smtClean="0">
                <a:solidFill>
                  <a:srgbClr val="0071C5"/>
                </a:solidFill>
                <a:cs typeface="Intel Clear" panose="020B0604020203020204" pitchFamily="34" charset="0"/>
                <a:hlinkClick r:id="rId4"/>
              </a:rPr>
              <a:t>-us/blogs/2018/10/30/intel-optane-dc-persistent-memory-a-major-advance-in-memory-and-storage-architecture</a:t>
            </a:r>
            <a:r>
              <a:rPr lang="en-US" sz="1050" dirty="0" smtClean="0">
                <a:solidFill>
                  <a:srgbClr val="0071C5"/>
                </a:solidFill>
                <a:cs typeface="Intel Clear" panose="020B0604020203020204" pitchFamily="34" charset="0"/>
              </a:rPr>
              <a:t> </a:t>
            </a:r>
            <a:endParaRPr lang="en-US" sz="1050" dirty="0">
              <a:solidFill>
                <a:srgbClr val="0071C5"/>
              </a:solidFill>
              <a:cs typeface="Intel Clear" panose="020B0604020203020204" pitchFamily="34" charset="0"/>
            </a:endParaRPr>
          </a:p>
        </p:txBody>
      </p:sp>
    </p:spTree>
    <p:extLst>
      <p:ext uri="{BB962C8B-B14F-4D97-AF65-F5344CB8AC3E}">
        <p14:creationId xmlns:p14="http://schemas.microsoft.com/office/powerpoint/2010/main" val="239047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Leveraging In memory </a:t>
            </a:r>
            <a:r>
              <a:rPr lang="en-US" altLang="zh-CN" sz="3600" dirty="0" smtClean="0"/>
              <a:t>data </a:t>
            </a:r>
            <a:r>
              <a:rPr lang="en-US" sz="3600" dirty="0" smtClean="0"/>
              <a:t>accelerator to accelerate intermediate data access</a:t>
            </a:r>
            <a:endParaRPr lang="en-US" sz="3600" dirty="0"/>
          </a:p>
        </p:txBody>
      </p:sp>
      <p:sp>
        <p:nvSpPr>
          <p:cNvPr id="4" name="Rounded Rectangle 3"/>
          <p:cNvSpPr/>
          <p:nvPr/>
        </p:nvSpPr>
        <p:spPr>
          <a:xfrm>
            <a:off x="607484" y="1315167"/>
            <a:ext cx="5651649" cy="985578"/>
          </a:xfrm>
          <a:prstGeom prst="roundRect">
            <a:avLst/>
          </a:prstGeom>
          <a:solidFill>
            <a:srgbClr val="00AEEF">
              <a:lumMod val="20000"/>
              <a:lumOff val="80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Applications</a:t>
            </a: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5" name="Rounded Rectangle 4"/>
          <p:cNvSpPr/>
          <p:nvPr/>
        </p:nvSpPr>
        <p:spPr>
          <a:xfrm>
            <a:off x="606128" y="5520810"/>
            <a:ext cx="5651649" cy="456058"/>
          </a:xfrm>
          <a:prstGeom prst="roundRect">
            <a:avLst/>
          </a:prstGeom>
          <a:solidFill>
            <a:srgbClr val="00AEEF">
              <a:lumMod val="20000"/>
              <a:lumOff val="80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Disaggregated </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Storage</a:t>
            </a: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6" name="Rounded Rectangle 5"/>
          <p:cNvSpPr/>
          <p:nvPr/>
        </p:nvSpPr>
        <p:spPr>
          <a:xfrm>
            <a:off x="5356053" y="5613109"/>
            <a:ext cx="524760"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err="1">
                <a:ln>
                  <a:noFill/>
                </a:ln>
                <a:solidFill>
                  <a:srgbClr val="FFFFFF"/>
                </a:solidFill>
                <a:effectLst/>
                <a:uLnTx/>
                <a:uFillTx/>
                <a:latin typeface="Neo Sans Intel" pitchFamily="34" charset="0"/>
                <a:cs typeface="Arial" pitchFamily="34" charset="0"/>
              </a:rPr>
              <a:t>Hbase</a:t>
            </a: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a:t>
            </a:r>
          </a:p>
        </p:txBody>
      </p:sp>
      <p:sp>
        <p:nvSpPr>
          <p:cNvPr id="7" name="Rounded Rectangle 6"/>
          <p:cNvSpPr/>
          <p:nvPr/>
        </p:nvSpPr>
        <p:spPr>
          <a:xfrm>
            <a:off x="2403128" y="5613109"/>
            <a:ext cx="524760" cy="264298"/>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Ceph*</a:t>
            </a:r>
          </a:p>
        </p:txBody>
      </p:sp>
      <p:sp>
        <p:nvSpPr>
          <p:cNvPr id="8" name="Rounded Rectangle 7"/>
          <p:cNvSpPr/>
          <p:nvPr/>
        </p:nvSpPr>
        <p:spPr>
          <a:xfrm>
            <a:off x="607484" y="4007273"/>
            <a:ext cx="5651649" cy="440744"/>
          </a:xfrm>
          <a:prstGeom prst="roundRect">
            <a:avLst/>
          </a:prstGeom>
          <a:solidFill>
            <a:srgbClr val="00AEEF">
              <a:lumMod val="20000"/>
              <a:lumOff val="80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Resource </a:t>
            </a:r>
            <a:r>
              <a:rPr kumimoji="0" lang="en-US" sz="1200" b="0" i="0" u="none" strike="noStrike" kern="0" cap="none" spc="0" normalizeH="0" baseline="0" noProof="0" dirty="0" err="1">
                <a:ln>
                  <a:noFill/>
                </a:ln>
                <a:solidFill>
                  <a:srgbClr val="004280">
                    <a:lumMod val="50000"/>
                  </a:srgbClr>
                </a:solidFill>
                <a:effectLst/>
                <a:uLnTx/>
                <a:uFillTx/>
                <a:latin typeface="Neo Sans Intel" pitchFamily="34" charset="0"/>
                <a:cs typeface="Arial" pitchFamily="34" charset="0"/>
              </a:rPr>
              <a:t>Mgmt</a:t>
            </a: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 </a:t>
            </a:r>
            <a:b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b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&amp; Co-ordination</a:t>
            </a: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9" name="Rounded Rectangle 8"/>
          <p:cNvSpPr/>
          <p:nvPr/>
        </p:nvSpPr>
        <p:spPr>
          <a:xfrm>
            <a:off x="4158716" y="4092503"/>
            <a:ext cx="752992"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err="1">
                <a:ln>
                  <a:noFill/>
                </a:ln>
                <a:solidFill>
                  <a:srgbClr val="FFFFFF"/>
                </a:solidFill>
                <a:effectLst/>
                <a:uLnTx/>
                <a:uFillTx/>
                <a:latin typeface="Neo Sans Intel" pitchFamily="34" charset="0"/>
                <a:cs typeface="Arial" pitchFamily="34" charset="0"/>
              </a:rPr>
              <a:t>ZooKeeper</a:t>
            </a: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a:t>
            </a:r>
          </a:p>
        </p:txBody>
      </p:sp>
      <p:sp>
        <p:nvSpPr>
          <p:cNvPr id="10" name="Rounded Rectangle 9"/>
          <p:cNvSpPr/>
          <p:nvPr/>
        </p:nvSpPr>
        <p:spPr>
          <a:xfrm>
            <a:off x="2302415" y="4078225"/>
            <a:ext cx="617061"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YARN*</a:t>
            </a:r>
          </a:p>
        </p:txBody>
      </p:sp>
      <p:sp>
        <p:nvSpPr>
          <p:cNvPr id="11" name="Rounded Rectangle 10"/>
          <p:cNvSpPr/>
          <p:nvPr/>
        </p:nvSpPr>
        <p:spPr>
          <a:xfrm>
            <a:off x="607484" y="2351646"/>
            <a:ext cx="5651649" cy="1580476"/>
          </a:xfrm>
          <a:prstGeom prst="roundRect">
            <a:avLst/>
          </a:prstGeom>
          <a:solidFill>
            <a:srgbClr val="00AEEF">
              <a:lumMod val="20000"/>
              <a:lumOff val="80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Data </a:t>
            </a:r>
            <a:b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b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Processing </a:t>
            </a:r>
            <a:b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b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&amp; Analysis</a:t>
            </a: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12" name="Rounded Rectangle 11"/>
          <p:cNvSpPr/>
          <p:nvPr/>
        </p:nvSpPr>
        <p:spPr>
          <a:xfrm>
            <a:off x="5275181" y="3204717"/>
            <a:ext cx="344608" cy="649791"/>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MR*</a:t>
            </a:r>
          </a:p>
        </p:txBody>
      </p:sp>
      <p:sp>
        <p:nvSpPr>
          <p:cNvPr id="13" name="Rounded Rectangle 12"/>
          <p:cNvSpPr/>
          <p:nvPr/>
        </p:nvSpPr>
        <p:spPr>
          <a:xfrm>
            <a:off x="5714946" y="2374928"/>
            <a:ext cx="470661" cy="737634"/>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Storm*</a:t>
            </a:r>
          </a:p>
        </p:txBody>
      </p:sp>
      <p:sp>
        <p:nvSpPr>
          <p:cNvPr id="14" name="Rounded Rectangle 13"/>
          <p:cNvSpPr/>
          <p:nvPr/>
        </p:nvSpPr>
        <p:spPr>
          <a:xfrm>
            <a:off x="1577820" y="2378387"/>
            <a:ext cx="3597565" cy="1476121"/>
          </a:xfrm>
          <a:prstGeom prst="roundRect">
            <a:avLst/>
          </a:prstGeom>
          <a:noFill/>
          <a:ln w="9525" cap="flat" cmpd="sng" algn="ctr">
            <a:solidFill>
              <a:srgbClr val="0071C5"/>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061922"/>
              </a:solidFill>
              <a:effectLst/>
              <a:uLnTx/>
              <a:uFillTx/>
              <a:latin typeface="Neo Sans Intel" pitchFamily="34" charset="0"/>
              <a:cs typeface="Arial" pitchFamily="34" charset="0"/>
            </a:endParaRPr>
          </a:p>
        </p:txBody>
      </p:sp>
      <p:sp>
        <p:nvSpPr>
          <p:cNvPr id="15" name="Rounded Rectangle 14"/>
          <p:cNvSpPr/>
          <p:nvPr/>
        </p:nvSpPr>
        <p:spPr>
          <a:xfrm>
            <a:off x="546845" y="4518721"/>
            <a:ext cx="5710932" cy="519750"/>
          </a:xfrm>
          <a:prstGeom prst="roundRect">
            <a:avLst/>
          </a:prstGeom>
          <a:noFill/>
          <a:ln w="38100" cap="flat" cmpd="sng" algn="ctr">
            <a:solidFill>
              <a:schemeClr val="accent5"/>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061922"/>
              </a:solidFill>
              <a:effectLst/>
              <a:uLnTx/>
              <a:uFillTx/>
              <a:latin typeface="Neo Sans Intel" pitchFamily="34" charset="0"/>
              <a:cs typeface="Arial" pitchFamily="34" charset="0"/>
            </a:endParaRPr>
          </a:p>
        </p:txBody>
      </p:sp>
      <p:sp>
        <p:nvSpPr>
          <p:cNvPr id="16" name="Rounded Rectangle 15"/>
          <p:cNvSpPr/>
          <p:nvPr/>
        </p:nvSpPr>
        <p:spPr>
          <a:xfrm>
            <a:off x="4102181" y="5613109"/>
            <a:ext cx="581528"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Parquet*</a:t>
            </a:r>
          </a:p>
        </p:txBody>
      </p:sp>
      <p:sp>
        <p:nvSpPr>
          <p:cNvPr id="17" name="Rounded Rectangle 16"/>
          <p:cNvSpPr/>
          <p:nvPr/>
        </p:nvSpPr>
        <p:spPr>
          <a:xfrm>
            <a:off x="4729117" y="5613109"/>
            <a:ext cx="538045"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Avro*</a:t>
            </a:r>
          </a:p>
        </p:txBody>
      </p:sp>
      <p:grpSp>
        <p:nvGrpSpPr>
          <p:cNvPr id="18" name="Group 17"/>
          <p:cNvGrpSpPr/>
          <p:nvPr/>
        </p:nvGrpSpPr>
        <p:grpSpPr>
          <a:xfrm>
            <a:off x="1620616" y="2533672"/>
            <a:ext cx="3508305" cy="1230860"/>
            <a:chOff x="714149" y="2447920"/>
            <a:chExt cx="7053224" cy="2577268"/>
          </a:xfrm>
          <a:effectLst/>
        </p:grpSpPr>
        <p:sp>
          <p:nvSpPr>
            <p:cNvPr id="19" name="Rectangle 18"/>
            <p:cNvSpPr/>
            <p:nvPr/>
          </p:nvSpPr>
          <p:spPr>
            <a:xfrm>
              <a:off x="714151" y="4343215"/>
              <a:ext cx="7053220" cy="681973"/>
            </a:xfrm>
            <a:prstGeom prst="rect">
              <a:avLst/>
            </a:prstGeom>
            <a:solidFill>
              <a:srgbClr val="0071C5"/>
            </a:solidFill>
            <a:ln w="9525" cap="flat" cmpd="sng" algn="ctr">
              <a:noFill/>
              <a:prstDash val="solid"/>
              <a:headEnd type="none" w="med" len="med"/>
              <a:tailEnd type="none"/>
            </a:ln>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Spark Core</a:t>
              </a:r>
            </a:p>
          </p:txBody>
        </p:sp>
        <p:sp>
          <p:nvSpPr>
            <p:cNvPr id="20" name="Rectangle 19"/>
            <p:cNvSpPr/>
            <p:nvPr/>
          </p:nvSpPr>
          <p:spPr>
            <a:xfrm>
              <a:off x="1373732" y="3556057"/>
              <a:ext cx="1102500" cy="669924"/>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SQL*</a:t>
              </a:r>
            </a:p>
          </p:txBody>
        </p:sp>
        <p:sp>
          <p:nvSpPr>
            <p:cNvPr id="21" name="Rectangle 20"/>
            <p:cNvSpPr/>
            <p:nvPr/>
          </p:nvSpPr>
          <p:spPr>
            <a:xfrm>
              <a:off x="3783616" y="3573862"/>
              <a:ext cx="1483375" cy="652119"/>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Streaming*</a:t>
              </a:r>
            </a:p>
          </p:txBody>
        </p:sp>
        <p:sp>
          <p:nvSpPr>
            <p:cNvPr id="22" name="Rectangle 21"/>
            <p:cNvSpPr/>
            <p:nvPr/>
          </p:nvSpPr>
          <p:spPr>
            <a:xfrm>
              <a:off x="5476091" y="3556056"/>
              <a:ext cx="1098283" cy="669925"/>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sysClr val="window" lastClr="FFFFFF"/>
                  </a:solidFill>
                  <a:effectLst/>
                  <a:uLnTx/>
                  <a:uFillTx/>
                  <a:latin typeface="Intel Clear Light"/>
                  <a:ea typeface="+mn-ea"/>
                  <a:cs typeface="Arial" panose="020B0604020202020204" pitchFamily="34" charset="0"/>
                </a:rPr>
                <a:t>Mllib</a:t>
              </a: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a:t>
              </a:r>
            </a:p>
          </p:txBody>
        </p:sp>
        <p:sp>
          <p:nvSpPr>
            <p:cNvPr id="23" name="Rectangle 22"/>
            <p:cNvSpPr/>
            <p:nvPr/>
          </p:nvSpPr>
          <p:spPr>
            <a:xfrm>
              <a:off x="6678926" y="3556056"/>
              <a:ext cx="1088447" cy="669925"/>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sysClr val="window" lastClr="FFFFFF"/>
                  </a:solidFill>
                  <a:effectLst/>
                  <a:uLnTx/>
                  <a:uFillTx/>
                  <a:latin typeface="Intel Clear Light"/>
                  <a:ea typeface="+mn-ea"/>
                  <a:cs typeface="Arial" panose="020B0604020202020204" pitchFamily="34" charset="0"/>
                </a:rPr>
                <a:t>GraphX</a:t>
              </a: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a:t>
              </a:r>
            </a:p>
          </p:txBody>
        </p:sp>
        <p:sp>
          <p:nvSpPr>
            <p:cNvPr id="24" name="Rectangle 23"/>
            <p:cNvSpPr/>
            <p:nvPr/>
          </p:nvSpPr>
          <p:spPr>
            <a:xfrm>
              <a:off x="714149" y="2447920"/>
              <a:ext cx="7053221" cy="579832"/>
            </a:xfrm>
            <a:prstGeom prst="rect">
              <a:avLst/>
            </a:prstGeom>
            <a:solidFill>
              <a:srgbClr val="0071C5">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err="1">
                  <a:ln>
                    <a:noFill/>
                  </a:ln>
                  <a:solidFill>
                    <a:prstClr val="white"/>
                  </a:solidFill>
                  <a:effectLst/>
                  <a:uLnTx/>
                  <a:uFillTx/>
                  <a:latin typeface="Intel Clear Light"/>
                </a:rPr>
                <a:t>DataFrame</a:t>
              </a:r>
              <a:endParaRPr kumimoji="0" lang="en-US" sz="1100" b="0" i="0" u="none" strike="noStrike" kern="0" cap="none" spc="0" normalizeH="0" baseline="0" noProof="0" dirty="0">
                <a:ln>
                  <a:noFill/>
                </a:ln>
                <a:solidFill>
                  <a:prstClr val="white"/>
                </a:solidFill>
                <a:effectLst/>
                <a:uLnTx/>
                <a:uFillTx/>
                <a:latin typeface="Intel Clear Light"/>
              </a:endParaRPr>
            </a:p>
          </p:txBody>
        </p:sp>
        <p:sp>
          <p:nvSpPr>
            <p:cNvPr id="25" name="Rectangle 24"/>
            <p:cNvSpPr/>
            <p:nvPr/>
          </p:nvSpPr>
          <p:spPr>
            <a:xfrm>
              <a:off x="714150" y="3027753"/>
              <a:ext cx="555032" cy="1198228"/>
            </a:xfrm>
            <a:prstGeom prst="rect">
              <a:avLst/>
            </a:prstGeom>
            <a:solidFill>
              <a:srgbClr val="0071C5">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Intel Clear Light"/>
              </a:endParaRPr>
            </a:p>
          </p:txBody>
        </p:sp>
        <p:sp>
          <p:nvSpPr>
            <p:cNvPr id="26" name="Rectangle 25"/>
            <p:cNvSpPr/>
            <p:nvPr/>
          </p:nvSpPr>
          <p:spPr>
            <a:xfrm>
              <a:off x="5476091" y="3100906"/>
              <a:ext cx="2291281" cy="374526"/>
            </a:xfrm>
            <a:prstGeom prst="rect">
              <a:avLst/>
            </a:prstGeom>
            <a:solidFill>
              <a:srgbClr val="0071C5">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latin typeface="Intel Clear Light"/>
                </a:rPr>
                <a:t>ML Pipelines</a:t>
              </a:r>
              <a:endParaRPr kumimoji="0" lang="en-US" sz="1100" b="0" i="0" u="none" strike="noStrike" kern="0" cap="none" spc="0" normalizeH="0" baseline="0" noProof="0" dirty="0">
                <a:ln>
                  <a:noFill/>
                </a:ln>
                <a:solidFill>
                  <a:prstClr val="white"/>
                </a:solidFill>
                <a:effectLst/>
                <a:uLnTx/>
                <a:uFillTx/>
                <a:latin typeface="Intel Clear Light"/>
              </a:endParaRPr>
            </a:p>
          </p:txBody>
        </p:sp>
        <p:sp>
          <p:nvSpPr>
            <p:cNvPr id="27" name="Rectangle 26"/>
            <p:cNvSpPr/>
            <p:nvPr/>
          </p:nvSpPr>
          <p:spPr>
            <a:xfrm>
              <a:off x="2580782" y="3556055"/>
              <a:ext cx="1098284" cy="669925"/>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sysClr val="window" lastClr="FFFFFF"/>
                  </a:solidFill>
                  <a:effectLst/>
                  <a:uLnTx/>
                  <a:uFillTx/>
                  <a:latin typeface="Intel Clear Light"/>
                  <a:ea typeface="+mn-ea"/>
                  <a:cs typeface="Arial" panose="020B0604020202020204" pitchFamily="34" charset="0"/>
                </a:rPr>
                <a:t>SparkR</a:t>
              </a: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a:t>
              </a:r>
            </a:p>
          </p:txBody>
        </p:sp>
      </p:grpSp>
      <p:sp>
        <p:nvSpPr>
          <p:cNvPr id="28" name="Rounded Rectangle 27"/>
          <p:cNvSpPr/>
          <p:nvPr/>
        </p:nvSpPr>
        <p:spPr>
          <a:xfrm>
            <a:off x="5275181" y="2378388"/>
            <a:ext cx="393301" cy="713640"/>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err="1">
                <a:ln>
                  <a:noFill/>
                </a:ln>
                <a:solidFill>
                  <a:srgbClr val="FFFFFF"/>
                </a:solidFill>
                <a:effectLst/>
                <a:uLnTx/>
                <a:uFillTx/>
                <a:latin typeface="Neo Sans Intel" pitchFamily="34" charset="0"/>
                <a:cs typeface="Arial" pitchFamily="34" charset="0"/>
              </a:rPr>
              <a:t>Flink</a:t>
            </a: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a:t>
            </a:r>
          </a:p>
        </p:txBody>
      </p:sp>
      <p:sp>
        <p:nvSpPr>
          <p:cNvPr id="29" name="Rounded Rectangle 28"/>
          <p:cNvSpPr/>
          <p:nvPr/>
        </p:nvSpPr>
        <p:spPr>
          <a:xfrm>
            <a:off x="5665198" y="3207603"/>
            <a:ext cx="520410" cy="646905"/>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err="1">
                <a:ln>
                  <a:noFill/>
                </a:ln>
                <a:solidFill>
                  <a:srgbClr val="FFFFFF"/>
                </a:solidFill>
                <a:effectLst/>
                <a:uLnTx/>
                <a:uFillTx/>
                <a:latin typeface="Neo Sans Intel" pitchFamily="34" charset="0"/>
                <a:cs typeface="Arial" pitchFamily="34" charset="0"/>
              </a:rPr>
              <a:t>Giraph</a:t>
            </a: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a:t>
            </a:r>
          </a:p>
        </p:txBody>
      </p:sp>
      <p:sp>
        <p:nvSpPr>
          <p:cNvPr id="30" name="Rounded Rectangle 29"/>
          <p:cNvSpPr/>
          <p:nvPr/>
        </p:nvSpPr>
        <p:spPr>
          <a:xfrm>
            <a:off x="1498060" y="1568070"/>
            <a:ext cx="544812" cy="264299"/>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Batch</a:t>
            </a:r>
          </a:p>
        </p:txBody>
      </p:sp>
      <p:sp>
        <p:nvSpPr>
          <p:cNvPr id="31" name="Rounded Rectangle 30"/>
          <p:cNvSpPr/>
          <p:nvPr/>
        </p:nvSpPr>
        <p:spPr>
          <a:xfrm>
            <a:off x="2921542" y="1568070"/>
            <a:ext cx="690655" cy="264299"/>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Streaming</a:t>
            </a:r>
          </a:p>
        </p:txBody>
      </p:sp>
      <p:sp>
        <p:nvSpPr>
          <p:cNvPr id="32" name="Rounded Rectangle 31"/>
          <p:cNvSpPr/>
          <p:nvPr/>
        </p:nvSpPr>
        <p:spPr>
          <a:xfrm>
            <a:off x="2162362" y="1568070"/>
            <a:ext cx="690655" cy="264299"/>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Interactive</a:t>
            </a:r>
          </a:p>
        </p:txBody>
      </p:sp>
      <p:sp>
        <p:nvSpPr>
          <p:cNvPr id="33" name="Rounded Rectangle 32"/>
          <p:cNvSpPr/>
          <p:nvPr/>
        </p:nvSpPr>
        <p:spPr>
          <a:xfrm>
            <a:off x="4481650" y="1550026"/>
            <a:ext cx="690655" cy="338338"/>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Machine Leaning</a:t>
            </a:r>
          </a:p>
        </p:txBody>
      </p:sp>
      <p:sp>
        <p:nvSpPr>
          <p:cNvPr id="34" name="Rounded Rectangle 33"/>
          <p:cNvSpPr/>
          <p:nvPr/>
        </p:nvSpPr>
        <p:spPr>
          <a:xfrm>
            <a:off x="3674410" y="1542986"/>
            <a:ext cx="690655" cy="338338"/>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Graph Analytics</a:t>
            </a:r>
          </a:p>
        </p:txBody>
      </p:sp>
      <p:sp>
        <p:nvSpPr>
          <p:cNvPr id="41" name="Rounded Rectangle 40"/>
          <p:cNvSpPr/>
          <p:nvPr/>
        </p:nvSpPr>
        <p:spPr>
          <a:xfrm>
            <a:off x="1753595" y="5613109"/>
            <a:ext cx="524760" cy="264298"/>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HDFS*</a:t>
            </a:r>
          </a:p>
        </p:txBody>
      </p:sp>
      <p:sp>
        <p:nvSpPr>
          <p:cNvPr id="42" name="Rounded Rectangle 41"/>
          <p:cNvSpPr/>
          <p:nvPr/>
        </p:nvSpPr>
        <p:spPr>
          <a:xfrm>
            <a:off x="3065919" y="5637998"/>
            <a:ext cx="524760" cy="264298"/>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OSS*</a:t>
            </a:r>
          </a:p>
        </p:txBody>
      </p:sp>
      <p:sp>
        <p:nvSpPr>
          <p:cNvPr id="45" name="Rounded Rectangle 44"/>
          <p:cNvSpPr/>
          <p:nvPr/>
        </p:nvSpPr>
        <p:spPr>
          <a:xfrm>
            <a:off x="642727" y="4540316"/>
            <a:ext cx="5651649" cy="456058"/>
          </a:xfrm>
          <a:prstGeom prst="roundRect">
            <a:avLst/>
          </a:prstGeom>
          <a:solidFill>
            <a:srgbClr val="00AEEF">
              <a:lumMod val="20000"/>
              <a:lumOff val="80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lang="en-US" sz="1200" kern="0" dirty="0">
                <a:solidFill>
                  <a:srgbClr val="004280">
                    <a:lumMod val="50000"/>
                  </a:srgbClr>
                </a:solidFill>
                <a:latin typeface="Neo Sans Intel" pitchFamily="34" charset="0"/>
                <a:cs typeface="Arial" pitchFamily="34" charset="0"/>
              </a:rPr>
              <a:t>Acceleration Layer</a:t>
            </a: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46" name="Rounded Rectangle 45"/>
          <p:cNvSpPr/>
          <p:nvPr/>
        </p:nvSpPr>
        <p:spPr>
          <a:xfrm>
            <a:off x="2154465" y="4609396"/>
            <a:ext cx="617061"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Alluxio*</a:t>
            </a:r>
          </a:p>
        </p:txBody>
      </p:sp>
      <p:sp>
        <p:nvSpPr>
          <p:cNvPr id="47" name="Rounded Rectangle 46"/>
          <p:cNvSpPr/>
          <p:nvPr/>
        </p:nvSpPr>
        <p:spPr>
          <a:xfrm>
            <a:off x="2851490" y="4609396"/>
            <a:ext cx="617061"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Ignite*</a:t>
            </a:r>
          </a:p>
        </p:txBody>
      </p:sp>
      <p:sp>
        <p:nvSpPr>
          <p:cNvPr id="48" name="Rounded Rectangle 47"/>
          <p:cNvSpPr/>
          <p:nvPr/>
        </p:nvSpPr>
        <p:spPr>
          <a:xfrm>
            <a:off x="3563612" y="4617069"/>
            <a:ext cx="617061"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Crail*</a:t>
            </a:r>
          </a:p>
        </p:txBody>
      </p:sp>
      <p:sp>
        <p:nvSpPr>
          <p:cNvPr id="49" name="Rounded Rectangle 48"/>
          <p:cNvSpPr/>
          <p:nvPr/>
        </p:nvSpPr>
        <p:spPr>
          <a:xfrm>
            <a:off x="4283264" y="4627837"/>
            <a:ext cx="617061"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TBD*</a:t>
            </a:r>
          </a:p>
        </p:txBody>
      </p:sp>
      <p:sp>
        <p:nvSpPr>
          <p:cNvPr id="50" name="Content Placeholder 2">
            <a:extLst>
              <a:ext uri="{FF2B5EF4-FFF2-40B4-BE49-F238E27FC236}">
                <a16:creationId xmlns:a16="http://schemas.microsoft.com/office/drawing/2014/main" xmlns="" id="{ED02E90C-33C6-4DE4-B992-168AAFCA0390}"/>
              </a:ext>
            </a:extLst>
          </p:cNvPr>
          <p:cNvSpPr>
            <a:spLocks noGrp="1"/>
          </p:cNvSpPr>
          <p:nvPr>
            <p:ph sz="quarter" idx="13"/>
          </p:nvPr>
        </p:nvSpPr>
        <p:spPr>
          <a:xfrm>
            <a:off x="6626239" y="1723989"/>
            <a:ext cx="5314928" cy="4567767"/>
          </a:xfrm>
        </p:spPr>
        <p:txBody>
          <a:bodyPr/>
          <a:lstStyle/>
          <a:p>
            <a:pPr marL="171450" indent="-171450">
              <a:buFont typeface="Arial" panose="020B0604020202020204" pitchFamily="34" charset="0"/>
              <a:buChar char="•"/>
            </a:pPr>
            <a:r>
              <a:rPr lang="en-US" sz="1600" dirty="0">
                <a:cs typeface="Arial" panose="020B0604020202020204" pitchFamily="34" charset="0"/>
              </a:rPr>
              <a:t>A new in memory data accelerator layer to accelerate ephemeral data access</a:t>
            </a:r>
          </a:p>
          <a:p>
            <a:pPr marL="472009" lvl="1" indent="-171450">
              <a:buFont typeface="Arial" panose="020B0604020202020204" pitchFamily="34" charset="0"/>
              <a:buChar char="•"/>
            </a:pPr>
            <a:r>
              <a:rPr lang="en-US" sz="1600" dirty="0">
                <a:cs typeface="Arial" panose="020B0604020202020204" pitchFamily="34" charset="0"/>
              </a:rPr>
              <a:t>New HW technologies &amp; products emerging delivers significant performance improvement, like persistent memory, RDMA, NVMe over fabrics, SPDK, persistent memory over fabrics </a:t>
            </a:r>
          </a:p>
          <a:p>
            <a:pPr marL="472009" lvl="1" indent="-171450">
              <a:buFont typeface="Arial" panose="020B0604020202020204" pitchFamily="34" charset="0"/>
              <a:buChar char="•"/>
            </a:pPr>
            <a:r>
              <a:rPr lang="en-US" sz="1600" dirty="0">
                <a:cs typeface="Arial" panose="020B0604020202020204" pitchFamily="34" charset="0"/>
              </a:rPr>
              <a:t>Bigdata I/O stack is not optimized for new technologies or </a:t>
            </a:r>
            <a:r>
              <a:rPr lang="en-US" sz="1600" dirty="0" err="1">
                <a:cs typeface="Arial" panose="020B0604020202020204" pitchFamily="34" charset="0"/>
              </a:rPr>
              <a:t>HWs</a:t>
            </a:r>
            <a:r>
              <a:rPr lang="en-US" sz="1600" dirty="0">
                <a:cs typeface="Arial" panose="020B0604020202020204" pitchFamily="34" charset="0"/>
              </a:rPr>
              <a:t> </a:t>
            </a:r>
          </a:p>
          <a:p>
            <a:pPr marL="472009" lvl="1" indent="-171450">
              <a:buFont typeface="Arial" panose="020B0604020202020204" pitchFamily="34" charset="0"/>
              <a:buChar char="•"/>
            </a:pPr>
            <a:r>
              <a:rPr lang="en-US" sz="1600" dirty="0">
                <a:cs typeface="Arial" panose="020B0604020202020204" pitchFamily="34" charset="0"/>
              </a:rPr>
              <a:t>The long I/O stack could hidden the hardware benefits </a:t>
            </a:r>
          </a:p>
          <a:p>
            <a:pPr marL="472009" lvl="1" indent="-171450">
              <a:buFont typeface="Arial" panose="020B0604020202020204" pitchFamily="34" charset="0"/>
              <a:buChar char="•"/>
            </a:pPr>
            <a:r>
              <a:rPr lang="en-US" sz="1600" dirty="0">
                <a:cs typeface="Arial" panose="020B0604020202020204" pitchFamily="34" charset="0"/>
              </a:rPr>
              <a:t>It requires a storage and network co-design to fully leverage those technologies or </a:t>
            </a:r>
            <a:r>
              <a:rPr lang="en-US" sz="1600" dirty="0" err="1">
                <a:cs typeface="Arial" panose="020B0604020202020204" pitchFamily="34" charset="0"/>
              </a:rPr>
              <a:t>HWs</a:t>
            </a:r>
            <a:r>
              <a:rPr lang="en-US" sz="1600" dirty="0">
                <a:cs typeface="Arial" panose="020B0604020202020204" pitchFamily="34" charset="0"/>
              </a:rPr>
              <a:t> address the bottlenecks </a:t>
            </a:r>
          </a:p>
          <a:p>
            <a:pPr marL="472009" lvl="1" indent="-171450">
              <a:buFont typeface="Arial" panose="020B0604020202020204" pitchFamily="34" charset="0"/>
              <a:buChar char="•"/>
            </a:pPr>
            <a:endParaRPr lang="en-US" sz="1600" dirty="0">
              <a:cs typeface="Arial" panose="020B0604020202020204" pitchFamily="34" charset="0"/>
            </a:endParaRPr>
          </a:p>
        </p:txBody>
      </p:sp>
      <p:sp>
        <p:nvSpPr>
          <p:cNvPr id="53" name="Rounded Rectangle 52"/>
          <p:cNvSpPr/>
          <p:nvPr/>
        </p:nvSpPr>
        <p:spPr>
          <a:xfrm>
            <a:off x="5234518" y="1549949"/>
            <a:ext cx="690655" cy="338338"/>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sz="1000" kern="0" dirty="0">
                <a:solidFill>
                  <a:srgbClr val="FFFFFF"/>
                </a:solidFill>
                <a:latin typeface="Neo Sans Intel" pitchFamily="34" charset="0"/>
                <a:cs typeface="Arial" pitchFamily="34" charset="0"/>
              </a:rPr>
              <a:t>…</a:t>
            </a:r>
            <a:endPar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endParaRPr>
          </a:p>
        </p:txBody>
      </p:sp>
      <p:sp>
        <p:nvSpPr>
          <p:cNvPr id="54" name="Rounded Rectangle 53"/>
          <p:cNvSpPr/>
          <p:nvPr/>
        </p:nvSpPr>
        <p:spPr>
          <a:xfrm>
            <a:off x="3162600" y="4073796"/>
            <a:ext cx="752992"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k8s*</a:t>
            </a:r>
          </a:p>
        </p:txBody>
      </p:sp>
      <p:sp>
        <p:nvSpPr>
          <p:cNvPr id="51" name="Rounded Rectangle 50"/>
          <p:cNvSpPr/>
          <p:nvPr/>
        </p:nvSpPr>
        <p:spPr>
          <a:xfrm>
            <a:off x="642727" y="5162325"/>
            <a:ext cx="5556510" cy="2953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High Speed Networking</a:t>
            </a:r>
          </a:p>
        </p:txBody>
      </p:sp>
      <p:sp>
        <p:nvSpPr>
          <p:cNvPr id="36" name="Slide Number Placeholder 35"/>
          <p:cNvSpPr>
            <a:spLocks noGrp="1"/>
          </p:cNvSpPr>
          <p:nvPr>
            <p:ph type="sldNum" sz="quarter" idx="12"/>
          </p:nvPr>
        </p:nvSpPr>
        <p:spPr/>
        <p:txBody>
          <a:bodyPr/>
          <a:lstStyle/>
          <a:p>
            <a:fld id="{23DA1535-9662-4DA1-90E6-99F9E40A23BB}" type="slidenum">
              <a:rPr lang="en-US" smtClean="0"/>
              <a:t>27</a:t>
            </a:fld>
            <a:endParaRPr lang="en-US"/>
          </a:p>
        </p:txBody>
      </p:sp>
    </p:spTree>
    <p:extLst>
      <p:ext uri="{BB962C8B-B14F-4D97-AF65-F5344CB8AC3E}">
        <p14:creationId xmlns:p14="http://schemas.microsoft.com/office/powerpoint/2010/main" val="228624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5" grpId="0" animBg="1"/>
      <p:bldP spid="46" grpId="0" animBg="1"/>
      <p:bldP spid="47" grpId="0" animBg="1"/>
      <p:bldP spid="48" grpId="0" animBg="1"/>
      <p:bldP spid="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1D38C7-1FD4-461D-9CBE-BD83678B8BBD}"/>
              </a:ext>
            </a:extLst>
          </p:cNvPr>
          <p:cNvSpPr>
            <a:spLocks noGrp="1"/>
          </p:cNvSpPr>
          <p:nvPr>
            <p:ph type="title"/>
          </p:nvPr>
        </p:nvSpPr>
        <p:spPr/>
        <p:txBody>
          <a:bodyPr/>
          <a:lstStyle/>
          <a:p>
            <a:r>
              <a:rPr lang="en-US" dirty="0" smtClean="0"/>
              <a:t>IMDA with state-of-art HW </a:t>
            </a:r>
            <a:endParaRPr lang="en-US" dirty="0"/>
          </a:p>
        </p:txBody>
      </p:sp>
      <p:sp>
        <p:nvSpPr>
          <p:cNvPr id="21" name="Content Placeholder 2">
            <a:extLst>
              <a:ext uri="{FF2B5EF4-FFF2-40B4-BE49-F238E27FC236}">
                <a16:creationId xmlns:a16="http://schemas.microsoft.com/office/drawing/2014/main" xmlns="" id="{ED02E90C-33C6-4DE4-B992-168AAFCA0390}"/>
              </a:ext>
            </a:extLst>
          </p:cNvPr>
          <p:cNvSpPr>
            <a:spLocks noGrp="1"/>
          </p:cNvSpPr>
          <p:nvPr>
            <p:ph sz="quarter" idx="13"/>
          </p:nvPr>
        </p:nvSpPr>
        <p:spPr>
          <a:xfrm>
            <a:off x="607483" y="1604434"/>
            <a:ext cx="6818511" cy="4567767"/>
          </a:xfrm>
        </p:spPr>
        <p:txBody>
          <a:bodyPr/>
          <a:lstStyle/>
          <a:p>
            <a:pPr>
              <a:spcBef>
                <a:spcPts val="600"/>
              </a:spcBef>
            </a:pPr>
            <a:r>
              <a:rPr lang="en-US" sz="1600" dirty="0"/>
              <a:t>A new storage </a:t>
            </a:r>
            <a:r>
              <a:rPr lang="en-US" sz="1600" dirty="0" smtClean="0"/>
              <a:t>stack/</a:t>
            </a:r>
            <a:r>
              <a:rPr lang="en-US" altLang="zh-CN" sz="1600" dirty="0" smtClean="0"/>
              <a:t>component</a:t>
            </a:r>
            <a:r>
              <a:rPr lang="en-US" sz="1600" dirty="0" smtClean="0"/>
              <a:t> enabled with state-of-art technology </a:t>
            </a:r>
            <a:endParaRPr lang="en-US" sz="1600" dirty="0"/>
          </a:p>
          <a:p>
            <a:pPr lvl="1">
              <a:spcBef>
                <a:spcPts val="600"/>
              </a:spcBef>
            </a:pPr>
            <a:r>
              <a:rPr lang="en-US" sz="1600" dirty="0" smtClean="0"/>
              <a:t>Light-weighted user </a:t>
            </a:r>
            <a:r>
              <a:rPr lang="en-US" sz="1600" dirty="0"/>
              <a:t>space I/O based distributed data </a:t>
            </a:r>
            <a:r>
              <a:rPr lang="en-US" sz="1600" dirty="0" smtClean="0"/>
              <a:t>store</a:t>
            </a:r>
          </a:p>
          <a:p>
            <a:pPr lvl="1">
              <a:spcBef>
                <a:spcPts val="600"/>
              </a:spcBef>
            </a:pPr>
            <a:r>
              <a:rPr lang="en-US" sz="1600" dirty="0" smtClean="0"/>
              <a:t>Persistent Memory to enlarge compute storage </a:t>
            </a:r>
            <a:r>
              <a:rPr lang="en-US" altLang="zh-CN" sz="1600" dirty="0" smtClean="0"/>
              <a:t>with high performance and low cost</a:t>
            </a:r>
            <a:endParaRPr lang="en-US" sz="1600" dirty="0" smtClean="0"/>
          </a:p>
          <a:p>
            <a:pPr lvl="1">
              <a:spcBef>
                <a:spcPts val="600"/>
              </a:spcBef>
            </a:pPr>
            <a:r>
              <a:rPr lang="en-US" sz="1600" dirty="0" smtClean="0"/>
              <a:t>RDMA to avoid context switch, kernel bypass</a:t>
            </a:r>
          </a:p>
          <a:p>
            <a:pPr lvl="2">
              <a:spcBef>
                <a:spcPts val="600"/>
              </a:spcBef>
            </a:pPr>
            <a:r>
              <a:rPr lang="en-US" sz="1600" dirty="0" smtClean="0"/>
              <a:t>Persistent Memory mmap address as RDMA buffer to avoid memory copies </a:t>
            </a:r>
          </a:p>
          <a:p>
            <a:pPr lvl="2">
              <a:spcBef>
                <a:spcPts val="600"/>
              </a:spcBef>
            </a:pPr>
            <a:r>
              <a:rPr lang="en-US" sz="1600" dirty="0" smtClean="0"/>
              <a:t>Persistent Memory as off-heap memory to improve GC </a:t>
            </a:r>
          </a:p>
          <a:p>
            <a:pPr lvl="1">
              <a:spcBef>
                <a:spcPts val="600"/>
              </a:spcBef>
            </a:pPr>
            <a:r>
              <a:rPr lang="en-US" sz="1600" dirty="0" smtClean="0"/>
              <a:t>Customized </a:t>
            </a:r>
            <a:r>
              <a:rPr lang="en-US" sz="1600" dirty="0"/>
              <a:t>shuffler for Spark, compute-side cache</a:t>
            </a:r>
          </a:p>
          <a:p>
            <a:pPr marL="0" lvl="1" indent="0">
              <a:spcBef>
                <a:spcPts val="600"/>
              </a:spcBef>
              <a:buNone/>
            </a:pPr>
            <a:r>
              <a:rPr lang="en-US" sz="1600" dirty="0" smtClean="0">
                <a:solidFill>
                  <a:srgbClr val="0071C5"/>
                </a:solidFill>
              </a:rPr>
              <a:t>Areas we need to work on: </a:t>
            </a:r>
            <a:endParaRPr lang="en-US" sz="1600" dirty="0">
              <a:solidFill>
                <a:srgbClr val="0071C5"/>
              </a:solidFill>
            </a:endParaRPr>
          </a:p>
          <a:p>
            <a:pPr lvl="1">
              <a:spcBef>
                <a:spcPts val="600"/>
              </a:spcBef>
            </a:pPr>
            <a:r>
              <a:rPr lang="en-US" sz="1600" dirty="0" smtClean="0"/>
              <a:t>S3a adaptor optimization – vendor specific </a:t>
            </a:r>
          </a:p>
          <a:p>
            <a:pPr lvl="1">
              <a:spcBef>
                <a:spcPts val="600"/>
              </a:spcBef>
            </a:pPr>
            <a:r>
              <a:rPr lang="en-US" sz="1600" dirty="0" smtClean="0"/>
              <a:t>In memory data accelerator as </a:t>
            </a:r>
            <a:r>
              <a:rPr lang="en-US" sz="1600" b="1" dirty="0" smtClean="0"/>
              <a:t>cache</a:t>
            </a:r>
            <a:r>
              <a:rPr lang="en-US" sz="1600" dirty="0" smtClean="0"/>
              <a:t>:  POC w/ Alluxio – Persistent Memory enabling </a:t>
            </a:r>
          </a:p>
          <a:p>
            <a:pPr lvl="1">
              <a:spcBef>
                <a:spcPts val="600"/>
              </a:spcBef>
            </a:pPr>
            <a:r>
              <a:rPr lang="en-US" sz="1600" dirty="0" smtClean="0"/>
              <a:t>In memory data accelerator as </a:t>
            </a:r>
            <a:r>
              <a:rPr lang="en-US" sz="1600" b="1" dirty="0" smtClean="0"/>
              <a:t>shuffle</a:t>
            </a:r>
            <a:r>
              <a:rPr lang="en-US" sz="1600" dirty="0" smtClean="0"/>
              <a:t>: POC w/ RDMA + Persistent Memory – RDMA + Persistent Memory shuffle optimization for Spark, Spark-PMoF</a:t>
            </a:r>
            <a:endParaRPr lang="en-US" sz="1600" dirty="0"/>
          </a:p>
          <a:p>
            <a:pPr marL="342900" indent="-342900">
              <a:buFont typeface="Arial" panose="020B0604020202020204" pitchFamily="34" charset="0"/>
              <a:buChar char="•"/>
            </a:pPr>
            <a:endParaRPr lang="en-US" sz="1400" dirty="0"/>
          </a:p>
        </p:txBody>
      </p:sp>
      <p:sp>
        <p:nvSpPr>
          <p:cNvPr id="56" name="Shape 582"/>
          <p:cNvSpPr/>
          <p:nvPr/>
        </p:nvSpPr>
        <p:spPr>
          <a:xfrm>
            <a:off x="7835729" y="1685867"/>
            <a:ext cx="3514386" cy="1296265"/>
          </a:xfrm>
          <a:prstGeom prst="rect">
            <a:avLst/>
          </a:prstGeom>
          <a:solidFill>
            <a:schemeClr val="accent1">
              <a:lumMod val="40000"/>
              <a:lumOff val="60000"/>
            </a:schemeClr>
          </a:solidFill>
          <a:ln>
            <a:solidFill>
              <a:schemeClr val="accent1"/>
            </a:solid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pic>
        <p:nvPicPr>
          <p:cNvPr id="57" name="Shape 584"/>
          <p:cNvPicPr preferRelativeResize="0"/>
          <p:nvPr/>
        </p:nvPicPr>
        <p:blipFill>
          <a:blip r:embed="rId3">
            <a:alphaModFix/>
          </a:blip>
          <a:stretch>
            <a:fillRect/>
          </a:stretch>
        </p:blipFill>
        <p:spPr>
          <a:xfrm>
            <a:off x="7982395" y="1973804"/>
            <a:ext cx="1005593" cy="207777"/>
          </a:xfrm>
          <a:prstGeom prst="rect">
            <a:avLst/>
          </a:prstGeom>
          <a:noFill/>
          <a:ln>
            <a:noFill/>
          </a:ln>
        </p:spPr>
      </p:pic>
      <p:pic>
        <p:nvPicPr>
          <p:cNvPr id="58" name="Shape 585"/>
          <p:cNvPicPr preferRelativeResize="0"/>
          <p:nvPr/>
        </p:nvPicPr>
        <p:blipFill>
          <a:blip r:embed="rId4">
            <a:alphaModFix/>
          </a:blip>
          <a:stretch>
            <a:fillRect/>
          </a:stretch>
        </p:blipFill>
        <p:spPr>
          <a:xfrm>
            <a:off x="9099551" y="1848731"/>
            <a:ext cx="1005594" cy="429013"/>
          </a:xfrm>
          <a:prstGeom prst="rect">
            <a:avLst/>
          </a:prstGeom>
          <a:noFill/>
          <a:ln>
            <a:noFill/>
          </a:ln>
        </p:spPr>
      </p:pic>
      <p:pic>
        <p:nvPicPr>
          <p:cNvPr id="59" name="Shape 586"/>
          <p:cNvPicPr preferRelativeResize="0"/>
          <p:nvPr/>
        </p:nvPicPr>
        <p:blipFill>
          <a:blip r:embed="rId5">
            <a:alphaModFix/>
          </a:blip>
          <a:stretch>
            <a:fillRect/>
          </a:stretch>
        </p:blipFill>
        <p:spPr>
          <a:xfrm>
            <a:off x="10161442" y="1768829"/>
            <a:ext cx="819088" cy="485284"/>
          </a:xfrm>
          <a:prstGeom prst="rect">
            <a:avLst/>
          </a:prstGeom>
          <a:noFill/>
          <a:ln>
            <a:noFill/>
          </a:ln>
        </p:spPr>
      </p:pic>
      <p:pic>
        <p:nvPicPr>
          <p:cNvPr id="60" name="Shape 587"/>
          <p:cNvPicPr preferRelativeResize="0"/>
          <p:nvPr/>
        </p:nvPicPr>
        <p:blipFill>
          <a:blip r:embed="rId6">
            <a:alphaModFix/>
          </a:blip>
          <a:stretch>
            <a:fillRect/>
          </a:stretch>
        </p:blipFill>
        <p:spPr>
          <a:xfrm>
            <a:off x="8173424" y="2424624"/>
            <a:ext cx="511542" cy="485284"/>
          </a:xfrm>
          <a:prstGeom prst="rect">
            <a:avLst/>
          </a:prstGeom>
          <a:noFill/>
          <a:ln>
            <a:noFill/>
          </a:ln>
        </p:spPr>
      </p:pic>
      <p:pic>
        <p:nvPicPr>
          <p:cNvPr id="61" name="Shape 588"/>
          <p:cNvPicPr preferRelativeResize="0"/>
          <p:nvPr/>
        </p:nvPicPr>
        <p:blipFill>
          <a:blip r:embed="rId7">
            <a:alphaModFix/>
          </a:blip>
          <a:stretch>
            <a:fillRect/>
          </a:stretch>
        </p:blipFill>
        <p:spPr>
          <a:xfrm>
            <a:off x="10105145" y="2364403"/>
            <a:ext cx="1005593" cy="653358"/>
          </a:xfrm>
          <a:prstGeom prst="rect">
            <a:avLst/>
          </a:prstGeom>
          <a:noFill/>
          <a:ln>
            <a:noFill/>
          </a:ln>
        </p:spPr>
      </p:pic>
      <p:pic>
        <p:nvPicPr>
          <p:cNvPr id="62" name="Shape 589"/>
          <p:cNvPicPr preferRelativeResize="0"/>
          <p:nvPr/>
        </p:nvPicPr>
        <p:blipFill rotWithShape="1">
          <a:blip r:embed="rId8">
            <a:alphaModFix/>
          </a:blip>
          <a:srcRect l="455" r="465"/>
          <a:stretch/>
        </p:blipFill>
        <p:spPr>
          <a:xfrm>
            <a:off x="9241367" y="2434860"/>
            <a:ext cx="633274" cy="350995"/>
          </a:xfrm>
          <a:prstGeom prst="rect">
            <a:avLst/>
          </a:prstGeom>
          <a:noFill/>
          <a:ln>
            <a:noFill/>
          </a:ln>
        </p:spPr>
      </p:pic>
      <p:sp>
        <p:nvSpPr>
          <p:cNvPr id="63" name="Shape 601"/>
          <p:cNvSpPr txBox="1"/>
          <p:nvPr/>
        </p:nvSpPr>
        <p:spPr>
          <a:xfrm>
            <a:off x="7854167" y="5152029"/>
            <a:ext cx="3514386" cy="430666"/>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latin typeface="+mj-lt"/>
                <a:ea typeface="Overpass"/>
                <a:cs typeface="Overpass"/>
                <a:sym typeface="Overpass"/>
              </a:rPr>
              <a:t>Shared Data Lake with s3a object storage</a:t>
            </a:r>
            <a:endParaRPr sz="1200" b="1" dirty="0">
              <a:latin typeface="+mj-lt"/>
              <a:ea typeface="Overpass"/>
              <a:cs typeface="Overpass"/>
              <a:sym typeface="Overpass"/>
            </a:endParaRPr>
          </a:p>
        </p:txBody>
      </p:sp>
      <p:sp>
        <p:nvSpPr>
          <p:cNvPr id="64" name="Rounded Rectangle 63"/>
          <p:cNvSpPr/>
          <p:nvPr/>
        </p:nvSpPr>
        <p:spPr>
          <a:xfrm>
            <a:off x="7826303" y="1024853"/>
            <a:ext cx="3523812" cy="579581"/>
          </a:xfrm>
          <a:prstGeom prst="roundRect">
            <a:avLst/>
          </a:prstGeom>
          <a:solidFill>
            <a:schemeClr val="accent2">
              <a:lumMod val="20000"/>
              <a:lumOff val="80000"/>
            </a:scheme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65" name="Rounded Rectangle 64"/>
          <p:cNvSpPr/>
          <p:nvPr/>
        </p:nvSpPr>
        <p:spPr>
          <a:xfrm>
            <a:off x="7912535" y="1193759"/>
            <a:ext cx="538558" cy="303383"/>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Batch</a:t>
            </a:r>
          </a:p>
        </p:txBody>
      </p:sp>
      <p:sp>
        <p:nvSpPr>
          <p:cNvPr id="66" name="Rounded Rectangle 65"/>
          <p:cNvSpPr/>
          <p:nvPr/>
        </p:nvSpPr>
        <p:spPr>
          <a:xfrm>
            <a:off x="8487430" y="1193759"/>
            <a:ext cx="627912" cy="303383"/>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Streaming</a:t>
            </a:r>
          </a:p>
        </p:txBody>
      </p:sp>
      <p:sp>
        <p:nvSpPr>
          <p:cNvPr id="67" name="Rounded Rectangle 66"/>
          <p:cNvSpPr/>
          <p:nvPr/>
        </p:nvSpPr>
        <p:spPr>
          <a:xfrm>
            <a:off x="9160958" y="1201570"/>
            <a:ext cx="678231" cy="303383"/>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Interactive</a:t>
            </a:r>
          </a:p>
        </p:txBody>
      </p:sp>
      <p:sp>
        <p:nvSpPr>
          <p:cNvPr id="68" name="Rounded Rectangle 67"/>
          <p:cNvSpPr/>
          <p:nvPr/>
        </p:nvSpPr>
        <p:spPr>
          <a:xfrm>
            <a:off x="10517479" y="1199032"/>
            <a:ext cx="832636" cy="388370"/>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Machine Leaning</a:t>
            </a:r>
          </a:p>
        </p:txBody>
      </p:sp>
      <p:sp>
        <p:nvSpPr>
          <p:cNvPr id="69" name="Rounded Rectangle 68"/>
          <p:cNvSpPr/>
          <p:nvPr/>
        </p:nvSpPr>
        <p:spPr>
          <a:xfrm>
            <a:off x="9873394" y="1199263"/>
            <a:ext cx="627835" cy="388370"/>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Graph Analytics</a:t>
            </a:r>
          </a:p>
        </p:txBody>
      </p:sp>
      <p:sp>
        <p:nvSpPr>
          <p:cNvPr id="70" name="Shape 600"/>
          <p:cNvSpPr txBox="1"/>
          <p:nvPr/>
        </p:nvSpPr>
        <p:spPr>
          <a:xfrm>
            <a:off x="7854167" y="4424010"/>
            <a:ext cx="3514386" cy="684837"/>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chemeClr val="dk1"/>
                </a:solidFill>
                <a:latin typeface="+mj-lt"/>
                <a:ea typeface="Overpass"/>
                <a:cs typeface="Overpass"/>
                <a:sym typeface="Overpass"/>
              </a:rPr>
              <a:t>Provisioned Compute </a:t>
            </a:r>
            <a:r>
              <a:rPr lang="en" sz="1400" b="1" dirty="0" smtClean="0">
                <a:solidFill>
                  <a:schemeClr val="dk1"/>
                </a:solidFill>
                <a:latin typeface="+mj-lt"/>
                <a:ea typeface="Overpass"/>
                <a:cs typeface="Overpass"/>
                <a:sym typeface="Overpass"/>
              </a:rPr>
              <a:t>Pool</a:t>
            </a:r>
            <a:endParaRPr sz="1400" b="1" dirty="0">
              <a:latin typeface="+mj-lt"/>
              <a:ea typeface="Overpass"/>
              <a:cs typeface="Overpass"/>
              <a:sym typeface="Overpass"/>
            </a:endParaRPr>
          </a:p>
        </p:txBody>
      </p:sp>
      <p:sp>
        <p:nvSpPr>
          <p:cNvPr id="71" name="Shape 600"/>
          <p:cNvSpPr txBox="1"/>
          <p:nvPr/>
        </p:nvSpPr>
        <p:spPr>
          <a:xfrm>
            <a:off x="7835729" y="3009390"/>
            <a:ext cx="3514386" cy="1378991"/>
          </a:xfrm>
          <a:prstGeom prst="rect">
            <a:avLst/>
          </a:prstGeom>
          <a:solidFill>
            <a:srgbClr val="00B050"/>
          </a:solidFill>
          <a:ln w="25400" cmpd="sng">
            <a:solidFill>
              <a:srgbClr val="C00000"/>
            </a:solidFill>
            <a:prstDash val="sysDash"/>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smtClean="0">
                <a:solidFill>
                  <a:schemeClr val="dk1"/>
                </a:solidFill>
                <a:latin typeface="+mj-lt"/>
                <a:ea typeface="Overpass"/>
                <a:cs typeface="Overpass"/>
                <a:sym typeface="Overpass"/>
              </a:rPr>
              <a:t>in memory data accelerator</a:t>
            </a:r>
            <a:r>
              <a:rPr lang="en" sz="1400" b="1" dirty="0" smtClean="0">
                <a:solidFill>
                  <a:schemeClr val="dk1"/>
                </a:solidFill>
                <a:latin typeface="+mj-lt"/>
                <a:ea typeface="Overpass"/>
                <a:cs typeface="Overpass"/>
                <a:sym typeface="Overpass"/>
              </a:rPr>
              <a:t> </a:t>
            </a:r>
            <a:endParaRPr sz="1400" b="1" dirty="0">
              <a:latin typeface="+mj-lt"/>
              <a:ea typeface="Overpass"/>
              <a:cs typeface="Overpass"/>
              <a:sym typeface="Overpass"/>
            </a:endParaRPr>
          </a:p>
        </p:txBody>
      </p:sp>
      <p:sp>
        <p:nvSpPr>
          <p:cNvPr id="73" name="Rectangle: Rounded Corners 12">
            <a:extLst>
              <a:ext uri="{FF2B5EF4-FFF2-40B4-BE49-F238E27FC236}">
                <a16:creationId xmlns:a16="http://schemas.microsoft.com/office/drawing/2014/main" xmlns="" id="{A0C93108-67FF-4D1A-AF88-79DE56A3C6C5}"/>
              </a:ext>
            </a:extLst>
          </p:cNvPr>
          <p:cNvSpPr/>
          <p:nvPr/>
        </p:nvSpPr>
        <p:spPr>
          <a:xfrm>
            <a:off x="8324878" y="3304396"/>
            <a:ext cx="2655652" cy="203239"/>
          </a:xfrm>
          <a:prstGeom prst="round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Ephemeral data</a:t>
            </a:r>
            <a:endParaRPr lang="en-US" sz="1600" dirty="0"/>
          </a:p>
        </p:txBody>
      </p:sp>
      <p:sp>
        <p:nvSpPr>
          <p:cNvPr id="74" name="Rectangle: Rounded Corners 10">
            <a:extLst>
              <a:ext uri="{FF2B5EF4-FFF2-40B4-BE49-F238E27FC236}">
                <a16:creationId xmlns:a16="http://schemas.microsoft.com/office/drawing/2014/main" xmlns="" id="{DAEE11AB-0B10-4580-88C3-64AA47D79683}"/>
              </a:ext>
            </a:extLst>
          </p:cNvPr>
          <p:cNvSpPr/>
          <p:nvPr/>
        </p:nvSpPr>
        <p:spPr>
          <a:xfrm>
            <a:off x="8324878" y="3526377"/>
            <a:ext cx="2655652" cy="267893"/>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RDMA enabled Network</a:t>
            </a:r>
            <a:endParaRPr lang="en-US" sz="1600" dirty="0"/>
          </a:p>
        </p:txBody>
      </p:sp>
      <p:sp>
        <p:nvSpPr>
          <p:cNvPr id="75" name="Rectangle: Rounded Corners 10">
            <a:extLst>
              <a:ext uri="{FF2B5EF4-FFF2-40B4-BE49-F238E27FC236}">
                <a16:creationId xmlns:a16="http://schemas.microsoft.com/office/drawing/2014/main" xmlns="" id="{DAEE11AB-0B10-4580-88C3-64AA47D79683}"/>
              </a:ext>
            </a:extLst>
          </p:cNvPr>
          <p:cNvSpPr/>
          <p:nvPr/>
        </p:nvSpPr>
        <p:spPr>
          <a:xfrm>
            <a:off x="9678416" y="3802641"/>
            <a:ext cx="1298879" cy="229390"/>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Persistent Memory</a:t>
            </a:r>
            <a:endParaRPr lang="en-US" sz="1000" dirty="0"/>
          </a:p>
        </p:txBody>
      </p:sp>
      <p:sp>
        <p:nvSpPr>
          <p:cNvPr id="76" name="Rectangle: Rounded Corners 10">
            <a:extLst>
              <a:ext uri="{FF2B5EF4-FFF2-40B4-BE49-F238E27FC236}">
                <a16:creationId xmlns:a16="http://schemas.microsoft.com/office/drawing/2014/main" xmlns="" id="{DAEE11AB-0B10-4580-88C3-64AA47D79683}"/>
              </a:ext>
            </a:extLst>
          </p:cNvPr>
          <p:cNvSpPr/>
          <p:nvPr/>
        </p:nvSpPr>
        <p:spPr>
          <a:xfrm>
            <a:off x="8324878" y="3802642"/>
            <a:ext cx="1286482" cy="229390"/>
          </a:xfrm>
          <a:prstGeom prst="round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DRAM</a:t>
            </a:r>
            <a:endParaRPr lang="en-US" sz="1600" dirty="0"/>
          </a:p>
        </p:txBody>
      </p:sp>
      <p:sp>
        <p:nvSpPr>
          <p:cNvPr id="77" name="Rectangle: Rounded Corners 10">
            <a:extLst>
              <a:ext uri="{FF2B5EF4-FFF2-40B4-BE49-F238E27FC236}">
                <a16:creationId xmlns:a16="http://schemas.microsoft.com/office/drawing/2014/main" xmlns="" id="{DAEE11AB-0B10-4580-88C3-64AA47D79683}"/>
              </a:ext>
            </a:extLst>
          </p:cNvPr>
          <p:cNvSpPr/>
          <p:nvPr/>
        </p:nvSpPr>
        <p:spPr>
          <a:xfrm>
            <a:off x="8324878" y="4047846"/>
            <a:ext cx="2655652" cy="26789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NVMe SSD</a:t>
            </a:r>
            <a:endParaRPr lang="en-US" sz="1600" dirty="0"/>
          </a:p>
        </p:txBody>
      </p:sp>
      <p:sp>
        <p:nvSpPr>
          <p:cNvPr id="4" name="Slide Number Placeholder 3"/>
          <p:cNvSpPr>
            <a:spLocks noGrp="1"/>
          </p:cNvSpPr>
          <p:nvPr>
            <p:ph type="sldNum" sz="quarter" idx="12"/>
          </p:nvPr>
        </p:nvSpPr>
        <p:spPr/>
        <p:txBody>
          <a:bodyPr/>
          <a:lstStyle/>
          <a:p>
            <a:fld id="{23DA1535-9662-4DA1-90E6-99F9E40A23BB}" type="slidenum">
              <a:rPr lang="en-US" smtClean="0"/>
              <a:t>28</a:t>
            </a:fld>
            <a:endParaRPr lang="en-US"/>
          </a:p>
        </p:txBody>
      </p:sp>
    </p:spTree>
    <p:extLst>
      <p:ext uri="{BB962C8B-B14F-4D97-AF65-F5344CB8AC3E}">
        <p14:creationId xmlns:p14="http://schemas.microsoft.com/office/powerpoint/2010/main" val="428420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29</a:t>
            </a:fld>
            <a:endParaRPr lang="en-US" dirty="0">
              <a:solidFill>
                <a:prstClr val="white"/>
              </a:solidFill>
            </a:endParaRPr>
          </a:p>
        </p:txBody>
      </p:sp>
      <p:sp>
        <p:nvSpPr>
          <p:cNvPr id="4" name="Title 3"/>
          <p:cNvSpPr>
            <a:spLocks noGrp="1"/>
          </p:cNvSpPr>
          <p:nvPr>
            <p:ph type="title"/>
          </p:nvPr>
        </p:nvSpPr>
        <p:spPr/>
        <p:txBody>
          <a:bodyPr/>
          <a:lstStyle/>
          <a:p>
            <a:r>
              <a:rPr lang="en-US" sz="4400" dirty="0"/>
              <a:t>Agenda</a:t>
            </a:r>
          </a:p>
        </p:txBody>
      </p:sp>
      <p:sp>
        <p:nvSpPr>
          <p:cNvPr id="5" name="Content Placeholder 4"/>
          <p:cNvSpPr>
            <a:spLocks noGrp="1"/>
          </p:cNvSpPr>
          <p:nvPr>
            <p:ph sz="quarter" idx="13"/>
          </p:nvPr>
        </p:nvSpPr>
        <p:spPr/>
        <p:txBody>
          <a:bodyPr/>
          <a:lstStyle/>
          <a:p>
            <a:pPr marL="342900" indent="-342900">
              <a:buFont typeface="Arial" panose="020B0604020202020204" pitchFamily="34" charset="0"/>
              <a:buChar char="•"/>
            </a:pPr>
            <a:r>
              <a:rPr lang="en-US" dirty="0" smtClean="0"/>
              <a:t>Background and motivation</a:t>
            </a:r>
            <a:endParaRPr lang="en-US" dirty="0"/>
          </a:p>
          <a:p>
            <a:pPr marL="342900" indent="-342900">
              <a:buFont typeface="Arial" panose="020B0604020202020204" pitchFamily="34" charset="0"/>
              <a:buChar char="•"/>
            </a:pPr>
            <a:r>
              <a:rPr lang="en-US" dirty="0"/>
              <a:t>Bigdata analytics on </a:t>
            </a:r>
            <a:r>
              <a:rPr lang="en-US" dirty="0" smtClean="0"/>
              <a:t>the cloud: the challenges &amp; optimizations</a:t>
            </a:r>
          </a:p>
          <a:p>
            <a:pPr marL="342900" indent="-342900">
              <a:buFont typeface="Arial" panose="020B0604020202020204" pitchFamily="34" charset="0"/>
              <a:buChar char="•"/>
            </a:pPr>
            <a:r>
              <a:rPr lang="en-US" dirty="0" smtClean="0"/>
              <a:t>Accelerate bigdata analytics on cloud with in memory data accelerator (IMDA)</a:t>
            </a:r>
          </a:p>
          <a:p>
            <a:pPr marL="643459" lvl="1" indent="-342900">
              <a:buFont typeface="Arial" panose="020B0604020202020204" pitchFamily="34" charset="0"/>
              <a:buChar char="•"/>
            </a:pPr>
            <a:r>
              <a:rPr lang="en-US" b="1" dirty="0">
                <a:solidFill>
                  <a:srgbClr val="0071C5"/>
                </a:solidFill>
              </a:rPr>
              <a:t>IMDA as Cache</a:t>
            </a:r>
          </a:p>
          <a:p>
            <a:pPr marL="643459" lvl="1" indent="-342900">
              <a:buFont typeface="Arial" panose="020B0604020202020204" pitchFamily="34" charset="0"/>
              <a:buChar char="•"/>
            </a:pPr>
            <a:r>
              <a:rPr lang="en-US" dirty="0">
                <a:solidFill>
                  <a:srgbClr val="0071C5"/>
                </a:solidFill>
              </a:rPr>
              <a:t>IMDA as shuffle </a:t>
            </a:r>
          </a:p>
          <a:p>
            <a:pPr marL="342900" indent="-342900">
              <a:buFont typeface="Arial" panose="020B0604020202020204" pitchFamily="34" charset="0"/>
              <a:buChar char="•"/>
            </a:pPr>
            <a:r>
              <a:rPr lang="en-US" dirty="0" smtClean="0"/>
              <a:t>Summary</a:t>
            </a:r>
            <a:endParaRPr lang="en-US" dirty="0"/>
          </a:p>
          <a:p>
            <a:endParaRPr lang="en-US" dirty="0"/>
          </a:p>
        </p:txBody>
      </p:sp>
    </p:spTree>
    <p:extLst>
      <p:ext uri="{BB962C8B-B14F-4D97-AF65-F5344CB8AC3E}">
        <p14:creationId xmlns:p14="http://schemas.microsoft.com/office/powerpoint/2010/main" val="2207080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1524000" y="1043981"/>
            <a:ext cx="9144000" cy="464344"/>
          </a:xfrm>
          <a:prstGeom prst="rect">
            <a:avLst/>
          </a:prstGeom>
        </p:spPr>
        <p:txBody>
          <a:bodyPr>
            <a:no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endParaRPr lang="en-US" sz="3600" b="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4" name="Rectangle 3"/>
          <p:cNvSpPr/>
          <p:nvPr/>
        </p:nvSpPr>
        <p:spPr>
          <a:xfrm>
            <a:off x="1418023" y="2052494"/>
            <a:ext cx="9145203" cy="369332"/>
          </a:xfrm>
          <a:prstGeom prst="rect">
            <a:avLst/>
          </a:prstGeom>
        </p:spPr>
        <p:txBody>
          <a:bodyPr wrap="square">
            <a:spAutoFit/>
          </a:bodyPr>
          <a:lstStyle/>
          <a:p>
            <a:pPr algn="ctr" fontAlgn="b">
              <a:spcBef>
                <a:spcPts val="600"/>
              </a:spcBef>
            </a:pPr>
            <a:r>
              <a:rPr lang="en-US" dirty="0">
                <a:solidFill>
                  <a:srgbClr val="0070C0"/>
                </a:solidFill>
                <a:latin typeface="Arial" panose="020B0604020202020204" pitchFamily="34" charset="0"/>
                <a:ea typeface="Intel Clear Pro" panose="020B0804020202060201" pitchFamily="34" charset="0"/>
                <a:cs typeface="Arial" panose="020B0604020202020204" pitchFamily="34" charset="0"/>
              </a:rPr>
              <a:t>BOUNDED Storage and Compute resources on Hadoop Nodes brings challenges</a:t>
            </a:r>
          </a:p>
        </p:txBody>
      </p:sp>
      <p:sp>
        <p:nvSpPr>
          <p:cNvPr id="3" name="TextBox 2"/>
          <p:cNvSpPr txBox="1"/>
          <p:nvPr/>
        </p:nvSpPr>
        <p:spPr>
          <a:xfrm>
            <a:off x="2100198" y="4423538"/>
            <a:ext cx="4054168" cy="276999"/>
          </a:xfrm>
          <a:prstGeom prst="rect">
            <a:avLst/>
          </a:prstGeom>
          <a:noFill/>
        </p:spPr>
        <p:txBody>
          <a:bodyPr vert="horz" wrap="square" lIns="0" tIns="0" rIns="0" bIns="0" rtlCol="0">
            <a:spAutoFit/>
          </a:bodyPr>
          <a:lstStyle/>
          <a:p>
            <a:r>
              <a:rPr lang="en-US" dirty="0">
                <a:solidFill>
                  <a:schemeClr val="accent1"/>
                </a:solidFill>
                <a:latin typeface="Arial" panose="020B0604020202020204" pitchFamily="34" charset="0"/>
                <a:cs typeface="Arial" panose="020B0604020202020204" pitchFamily="34" charset="0"/>
              </a:rPr>
              <a:t>Data/Capacity </a:t>
            </a:r>
          </a:p>
        </p:txBody>
      </p:sp>
      <p:sp>
        <p:nvSpPr>
          <p:cNvPr id="31" name="TextBox 30"/>
          <p:cNvSpPr txBox="1"/>
          <p:nvPr/>
        </p:nvSpPr>
        <p:spPr>
          <a:xfrm>
            <a:off x="2100199" y="4994903"/>
            <a:ext cx="4141694" cy="553998"/>
          </a:xfrm>
          <a:prstGeom prst="rect">
            <a:avLst/>
          </a:prstGeom>
          <a:noFill/>
        </p:spPr>
        <p:txBody>
          <a:bodyPr vert="horz" wrap="square" lIns="0" tIns="0" rIns="0" bIns="0" rtlCol="0">
            <a:spAutoFit/>
          </a:bodyPr>
          <a:lstStyle/>
          <a:p>
            <a:r>
              <a:rPr lang="en-US" altLang="zh-CN" dirty="0" smtClean="0">
                <a:solidFill>
                  <a:schemeClr val="accent1"/>
                </a:solidFill>
                <a:latin typeface="Arial" panose="020B0604020202020204" pitchFamily="34" charset="0"/>
                <a:cs typeface="Arial" panose="020B0604020202020204" pitchFamily="34" charset="0"/>
              </a:rPr>
              <a:t>Upgrade </a:t>
            </a:r>
            <a:r>
              <a:rPr lang="en-US" altLang="zh-CN" dirty="0">
                <a:solidFill>
                  <a:schemeClr val="accent1"/>
                </a:solidFill>
                <a:latin typeface="Arial" panose="020B0604020202020204" pitchFamily="34" charset="0"/>
                <a:cs typeface="Arial" panose="020B0604020202020204" pitchFamily="34" charset="0"/>
              </a:rPr>
              <a:t>Cost</a:t>
            </a:r>
            <a:endParaRPr lang="en-US" dirty="0">
              <a:solidFill>
                <a:schemeClr val="accent1"/>
              </a:solidFill>
              <a:latin typeface="Arial" panose="020B0604020202020204" pitchFamily="34" charset="0"/>
              <a:cs typeface="Arial" panose="020B0604020202020204" pitchFamily="34" charset="0"/>
            </a:endParaRPr>
          </a:p>
          <a:p>
            <a:endParaRPr lang="en-US" dirty="0">
              <a:solidFill>
                <a:schemeClr val="accent1"/>
              </a:solidFill>
              <a:latin typeface="Arial" panose="020B0604020202020204" pitchFamily="34" charset="0"/>
              <a:cs typeface="Arial" panose="020B0604020202020204" pitchFamily="34" charset="0"/>
            </a:endParaRPr>
          </a:p>
        </p:txBody>
      </p:sp>
      <p:sp>
        <p:nvSpPr>
          <p:cNvPr id="35" name="TextBox 34"/>
          <p:cNvSpPr txBox="1"/>
          <p:nvPr/>
        </p:nvSpPr>
        <p:spPr>
          <a:xfrm>
            <a:off x="2100199" y="4709222"/>
            <a:ext cx="4141694" cy="276999"/>
          </a:xfrm>
          <a:prstGeom prst="rect">
            <a:avLst/>
          </a:prstGeom>
          <a:noFill/>
        </p:spPr>
        <p:txBody>
          <a:bodyPr vert="horz" wrap="square" lIns="0" tIns="0" rIns="0" bIns="0" rtlCol="0">
            <a:spAutoFit/>
          </a:bodyPr>
          <a:lstStyle/>
          <a:p>
            <a:r>
              <a:rPr lang="en-US" dirty="0" smtClean="0">
                <a:solidFill>
                  <a:schemeClr val="accent1"/>
                </a:solidFill>
                <a:latin typeface="Arial" panose="020B0604020202020204" pitchFamily="34" charset="0"/>
                <a:cs typeface="Arial" panose="020B0604020202020204" pitchFamily="34" charset="0"/>
              </a:rPr>
              <a:t>Space, </a:t>
            </a:r>
            <a:r>
              <a:rPr lang="en-US" dirty="0">
                <a:solidFill>
                  <a:schemeClr val="accent1"/>
                </a:solidFill>
                <a:latin typeface="Arial" panose="020B0604020202020204" pitchFamily="34" charset="0"/>
                <a:cs typeface="Arial" panose="020B0604020202020204" pitchFamily="34" charset="0"/>
              </a:rPr>
              <a:t>Power, Utilization</a:t>
            </a:r>
          </a:p>
        </p:txBody>
      </p:sp>
      <p:sp>
        <p:nvSpPr>
          <p:cNvPr id="40" name="TextBox 39"/>
          <p:cNvSpPr txBox="1"/>
          <p:nvPr/>
        </p:nvSpPr>
        <p:spPr>
          <a:xfrm>
            <a:off x="6381643" y="4438917"/>
            <a:ext cx="3787385" cy="553998"/>
          </a:xfrm>
          <a:prstGeom prst="rect">
            <a:avLst/>
          </a:prstGeom>
          <a:noFill/>
        </p:spPr>
        <p:txBody>
          <a:bodyPr vert="horz" wrap="square" lIns="0" tIns="0" rIns="0" bIns="0" rtlCol="0">
            <a:spAutoFit/>
          </a:bodyPr>
          <a:lstStyle/>
          <a:p>
            <a:r>
              <a:rPr lang="en-US" altLang="zh-CN" dirty="0">
                <a:solidFill>
                  <a:schemeClr val="accent1"/>
                </a:solidFill>
                <a:latin typeface="Arial" panose="020B0604020202020204" pitchFamily="34" charset="0"/>
                <a:cs typeface="Arial" panose="020B0604020202020204" pitchFamily="34" charset="0"/>
              </a:rPr>
              <a:t>Multiple Storage Silos</a:t>
            </a:r>
          </a:p>
          <a:p>
            <a:endParaRPr lang="en-US" dirty="0">
              <a:solidFill>
                <a:schemeClr val="accent1"/>
              </a:solidFill>
              <a:latin typeface="Arial" panose="020B0604020202020204" pitchFamily="34" charset="0"/>
              <a:cs typeface="Arial" panose="020B0604020202020204" pitchFamily="34" charset="0"/>
            </a:endParaRPr>
          </a:p>
        </p:txBody>
      </p:sp>
      <p:sp>
        <p:nvSpPr>
          <p:cNvPr id="41" name="TextBox 40"/>
          <p:cNvSpPr txBox="1"/>
          <p:nvPr/>
        </p:nvSpPr>
        <p:spPr>
          <a:xfrm>
            <a:off x="6381643" y="4716227"/>
            <a:ext cx="3292283" cy="276999"/>
          </a:xfrm>
          <a:prstGeom prst="rect">
            <a:avLst/>
          </a:prstGeom>
          <a:noFill/>
        </p:spPr>
        <p:txBody>
          <a:bodyPr vert="horz" wrap="square" lIns="0" tIns="0" rIns="0" bIns="0" rtlCol="0">
            <a:spAutoFit/>
          </a:bodyPr>
          <a:lstStyle/>
          <a:p>
            <a:r>
              <a:rPr lang="en-US" dirty="0">
                <a:solidFill>
                  <a:schemeClr val="accent1"/>
                </a:solidFill>
                <a:latin typeface="Arial" panose="020B0604020202020204" pitchFamily="34" charset="0"/>
                <a:cs typeface="Arial" panose="020B0604020202020204" pitchFamily="34" charset="0"/>
              </a:rPr>
              <a:t>Inadequate Performance</a:t>
            </a:r>
          </a:p>
        </p:txBody>
      </p:sp>
      <p:sp>
        <p:nvSpPr>
          <p:cNvPr id="2" name="Rounded Rectangle 1"/>
          <p:cNvSpPr/>
          <p:nvPr/>
        </p:nvSpPr>
        <p:spPr>
          <a:xfrm>
            <a:off x="1871634" y="4374679"/>
            <a:ext cx="8441473" cy="1019669"/>
          </a:xfrm>
          <a:prstGeom prst="roundRect">
            <a:avLst>
              <a:gd name="adj" fmla="val 9036"/>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Arial" panose="020B0604020202020204" pitchFamily="34" charset="0"/>
              <a:cs typeface="Arial" panose="020B0604020202020204" pitchFamily="34" charset="0"/>
            </a:endParaRPr>
          </a:p>
        </p:txBody>
      </p:sp>
      <p:sp>
        <p:nvSpPr>
          <p:cNvPr id="7" name="TextBox 6"/>
          <p:cNvSpPr txBox="1"/>
          <p:nvPr/>
        </p:nvSpPr>
        <p:spPr>
          <a:xfrm>
            <a:off x="3600176" y="3911928"/>
            <a:ext cx="4984391" cy="461665"/>
          </a:xfrm>
          <a:prstGeom prst="rect">
            <a:avLst/>
          </a:prstGeom>
          <a:noFill/>
        </p:spPr>
        <p:txBody>
          <a:bodyPr vert="horz" wrap="square" lIns="0" tIns="0" rIns="0" bIns="0" rtlCol="0">
            <a:spAutoFit/>
          </a:bodyPr>
          <a:lstStyle/>
          <a:p>
            <a:pPr algn="ctr"/>
            <a:r>
              <a:rPr lang="en-US" sz="3000" b="1" dirty="0">
                <a:solidFill>
                  <a:schemeClr val="accent6"/>
                </a:solidFill>
                <a:latin typeface="Arial" panose="020B0604020202020204" pitchFamily="34" charset="0"/>
                <a:ea typeface="Intel Clear Pro" panose="020B0804020202060201" pitchFamily="34" charset="0"/>
                <a:cs typeface="Arial" panose="020B0604020202020204" pitchFamily="34" charset="0"/>
              </a:rPr>
              <a:t>Typical Challenges</a:t>
            </a:r>
          </a:p>
        </p:txBody>
      </p:sp>
      <p:grpSp>
        <p:nvGrpSpPr>
          <p:cNvPr id="10" name="Group 9"/>
          <p:cNvGrpSpPr/>
          <p:nvPr/>
        </p:nvGrpSpPr>
        <p:grpSpPr>
          <a:xfrm>
            <a:off x="6053175" y="2413467"/>
            <a:ext cx="1346666" cy="1417040"/>
            <a:chOff x="6038896" y="2074953"/>
            <a:chExt cx="1795555" cy="1889386"/>
          </a:xfrm>
        </p:grpSpPr>
        <p:sp>
          <p:nvSpPr>
            <p:cNvPr id="33" name="Rounded Rectangle 32"/>
            <p:cNvSpPr/>
            <p:nvPr/>
          </p:nvSpPr>
          <p:spPr>
            <a:xfrm>
              <a:off x="6038896" y="2175050"/>
              <a:ext cx="1795555" cy="1789289"/>
            </a:xfrm>
            <a:prstGeom prst="roundRect">
              <a:avLst>
                <a:gd name="adj" fmla="val 746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1519" y="2074953"/>
              <a:ext cx="1430309" cy="1487687"/>
            </a:xfrm>
            <a:prstGeom prst="rect">
              <a:avLst/>
            </a:prstGeom>
          </p:spPr>
        </p:pic>
        <p:sp>
          <p:nvSpPr>
            <p:cNvPr id="25" name="TextBox 24"/>
            <p:cNvSpPr txBox="1"/>
            <p:nvPr/>
          </p:nvSpPr>
          <p:spPr>
            <a:xfrm>
              <a:off x="6648133" y="3411623"/>
              <a:ext cx="589905" cy="276999"/>
            </a:xfrm>
            <a:prstGeom prst="rect">
              <a:avLst/>
            </a:prstGeom>
            <a:noFill/>
          </p:spPr>
          <p:txBody>
            <a:bodyPr vert="horz" wrap="none" lIns="0" tIns="0" rIns="0" bIns="0" rtlCol="0">
              <a:spAutoFit/>
            </a:bodyPr>
            <a:lstStyle/>
            <a:p>
              <a:r>
                <a:rPr lang="en-GB" sz="1350" dirty="0">
                  <a:solidFill>
                    <a:srgbClr val="0070C0"/>
                  </a:solidFill>
                  <a:latin typeface="Arial" panose="020B0604020202020204" pitchFamily="34" charset="0"/>
                  <a:cs typeface="Arial" panose="020B0604020202020204" pitchFamily="34" charset="0"/>
                </a:rPr>
                <a:t>Costs</a:t>
              </a:r>
              <a:endParaRPr lang="en-US" sz="1350" dirty="0" err="1">
                <a:solidFill>
                  <a:srgbClr val="0070C0"/>
                </a:solidFill>
                <a:latin typeface="Arial" panose="020B0604020202020204" pitchFamily="34" charset="0"/>
                <a:cs typeface="Arial" panose="020B0604020202020204" pitchFamily="34" charset="0"/>
              </a:endParaRPr>
            </a:p>
          </p:txBody>
        </p:sp>
      </p:grpSp>
      <p:sp>
        <p:nvSpPr>
          <p:cNvPr id="26" name="TextBox 25"/>
          <p:cNvSpPr txBox="1"/>
          <p:nvPr/>
        </p:nvSpPr>
        <p:spPr>
          <a:xfrm>
            <a:off x="6381639" y="4993539"/>
            <a:ext cx="3921783" cy="276999"/>
          </a:xfrm>
          <a:prstGeom prst="rect">
            <a:avLst/>
          </a:prstGeom>
          <a:noFill/>
        </p:spPr>
        <p:txBody>
          <a:bodyPr vert="horz" wrap="square" lIns="0" tIns="0" rIns="0" bIns="0" rtlCol="0">
            <a:spAutoFit/>
          </a:bodyPr>
          <a:lstStyle/>
          <a:p>
            <a:r>
              <a:rPr lang="en-US" dirty="0">
                <a:solidFill>
                  <a:schemeClr val="accent1"/>
                </a:solidFill>
                <a:latin typeface="Arial" panose="020B0604020202020204" pitchFamily="34" charset="0"/>
                <a:cs typeface="Arial" panose="020B0604020202020204" pitchFamily="34" charset="0"/>
              </a:rPr>
              <a:t>Provisioning </a:t>
            </a:r>
            <a:r>
              <a:rPr lang="en-US" dirty="0" smtClean="0">
                <a:solidFill>
                  <a:schemeClr val="accent1"/>
                </a:solidFill>
                <a:latin typeface="Arial" panose="020B0604020202020204" pitchFamily="34" charset="0"/>
                <a:cs typeface="Arial" panose="020B0604020202020204" pitchFamily="34" charset="0"/>
              </a:rPr>
              <a:t>and </a:t>
            </a:r>
            <a:r>
              <a:rPr lang="en-US" dirty="0">
                <a:solidFill>
                  <a:schemeClr val="accent1"/>
                </a:solidFill>
                <a:latin typeface="Arial" panose="020B0604020202020204" pitchFamily="34" charset="0"/>
                <a:cs typeface="Arial" panose="020B0604020202020204" pitchFamily="34" charset="0"/>
              </a:rPr>
              <a:t>Configuration </a:t>
            </a:r>
          </a:p>
        </p:txBody>
      </p:sp>
      <p:grpSp>
        <p:nvGrpSpPr>
          <p:cNvPr id="11" name="Group 10"/>
          <p:cNvGrpSpPr/>
          <p:nvPr/>
        </p:nvGrpSpPr>
        <p:grpSpPr>
          <a:xfrm>
            <a:off x="7723022" y="2488540"/>
            <a:ext cx="1346666" cy="1341968"/>
            <a:chOff x="8265358" y="2175050"/>
            <a:chExt cx="1795555" cy="1789289"/>
          </a:xfrm>
        </p:grpSpPr>
        <p:sp>
          <p:nvSpPr>
            <p:cNvPr id="27" name="Rounded Rectangle 26"/>
            <p:cNvSpPr/>
            <p:nvPr/>
          </p:nvSpPr>
          <p:spPr>
            <a:xfrm>
              <a:off x="8265358" y="2175050"/>
              <a:ext cx="1795555" cy="1789289"/>
            </a:xfrm>
            <a:prstGeom prst="roundRect">
              <a:avLst>
                <a:gd name="adj" fmla="val 746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latin typeface="Arial" panose="020B0604020202020204" pitchFamily="34" charset="0"/>
                <a:cs typeface="Arial" panose="020B0604020202020204" pitchFamily="34" charset="0"/>
              </a:endParaRPr>
            </a:p>
          </p:txBody>
        </p:sp>
        <p:pic>
          <p:nvPicPr>
            <p:cNvPr id="74" name="Picture 73"/>
            <p:cNvPicPr>
              <a:picLocks noChangeAspect="1"/>
            </p:cNvPicPr>
            <p:nvPr/>
          </p:nvPicPr>
          <p:blipFill>
            <a:blip r:embed="rId5"/>
            <a:stretch>
              <a:fillRect/>
            </a:stretch>
          </p:blipFill>
          <p:spPr>
            <a:xfrm>
              <a:off x="8460210" y="2539790"/>
              <a:ext cx="1405851" cy="576081"/>
            </a:xfrm>
            <a:prstGeom prst="rect">
              <a:avLst/>
            </a:prstGeom>
          </p:spPr>
        </p:pic>
        <p:sp>
          <p:nvSpPr>
            <p:cNvPr id="28" name="TextBox 27"/>
            <p:cNvSpPr txBox="1"/>
            <p:nvPr/>
          </p:nvSpPr>
          <p:spPr>
            <a:xfrm>
              <a:off x="8403682" y="3411624"/>
              <a:ext cx="1518907" cy="478764"/>
            </a:xfrm>
            <a:prstGeom prst="rect">
              <a:avLst/>
            </a:prstGeom>
            <a:noFill/>
          </p:spPr>
          <p:txBody>
            <a:bodyPr vert="horz" wrap="square" lIns="0" tIns="0" rIns="0" bIns="0" rtlCol="0">
              <a:spAutoFit/>
            </a:bodyPr>
            <a:lstStyle/>
            <a:p>
              <a:pPr algn="ctr">
                <a:lnSpc>
                  <a:spcPts val="1350"/>
                </a:lnSpc>
              </a:pPr>
              <a:r>
                <a:rPr lang="en-GB" sz="1350" dirty="0">
                  <a:solidFill>
                    <a:srgbClr val="0070C0"/>
                  </a:solidFill>
                  <a:latin typeface="Arial" panose="020B0604020202020204" pitchFamily="34" charset="0"/>
                  <a:cs typeface="Arial" panose="020B0604020202020204" pitchFamily="34" charset="0"/>
                </a:rPr>
                <a:t>Performance &amp; efficiency</a:t>
              </a:r>
              <a:endParaRPr lang="en-US" sz="1350" dirty="0" err="1">
                <a:solidFill>
                  <a:srgbClr val="0070C0"/>
                </a:solidFill>
                <a:latin typeface="Arial" panose="020B0604020202020204" pitchFamily="34" charset="0"/>
                <a:cs typeface="Arial" panose="020B0604020202020204" pitchFamily="34" charset="0"/>
              </a:endParaRPr>
            </a:p>
          </p:txBody>
        </p:sp>
      </p:grpSp>
      <p:grpSp>
        <p:nvGrpSpPr>
          <p:cNvPr id="8" name="Group 7"/>
          <p:cNvGrpSpPr/>
          <p:nvPr/>
        </p:nvGrpSpPr>
        <p:grpSpPr>
          <a:xfrm>
            <a:off x="2713483" y="2488543"/>
            <a:ext cx="1346665" cy="1341967"/>
            <a:chOff x="1585972" y="2175050"/>
            <a:chExt cx="1795555" cy="1789289"/>
          </a:xfrm>
        </p:grpSpPr>
        <p:sp>
          <p:nvSpPr>
            <p:cNvPr id="34" name="Rounded Rectangle 33"/>
            <p:cNvSpPr/>
            <p:nvPr/>
          </p:nvSpPr>
          <p:spPr>
            <a:xfrm>
              <a:off x="1585972" y="2175050"/>
              <a:ext cx="1795555" cy="1789289"/>
            </a:xfrm>
            <a:prstGeom prst="roundRect">
              <a:avLst>
                <a:gd name="adj" fmla="val 746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85" name="Group 84"/>
            <p:cNvGrpSpPr/>
            <p:nvPr/>
          </p:nvGrpSpPr>
          <p:grpSpPr>
            <a:xfrm>
              <a:off x="1922479" y="2379959"/>
              <a:ext cx="1122541" cy="850856"/>
              <a:chOff x="6514297" y="1721777"/>
              <a:chExt cx="799101" cy="587810"/>
            </a:xfrm>
          </p:grpSpPr>
          <p:pic>
            <p:nvPicPr>
              <p:cNvPr id="86" name="Picture 19" descr="chart-bas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4297" y="1721777"/>
                <a:ext cx="799101" cy="5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21" descr="chart-bar-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4297" y="1721777"/>
                <a:ext cx="799101" cy="5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2" descr="chart-bar-2.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4297" y="1721777"/>
                <a:ext cx="799101" cy="5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3" descr="chart-bar-3.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4297" y="1721777"/>
                <a:ext cx="799101" cy="5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Box 28"/>
            <p:cNvSpPr txBox="1"/>
            <p:nvPr/>
          </p:nvSpPr>
          <p:spPr>
            <a:xfrm>
              <a:off x="1785498" y="3435724"/>
              <a:ext cx="1449116" cy="276999"/>
            </a:xfrm>
            <a:prstGeom prst="rect">
              <a:avLst/>
            </a:prstGeom>
            <a:noFill/>
          </p:spPr>
          <p:txBody>
            <a:bodyPr vert="horz" wrap="none" lIns="0" tIns="0" rIns="0" bIns="0" rtlCol="0">
              <a:spAutoFit/>
            </a:bodyPr>
            <a:lstStyle/>
            <a:p>
              <a:r>
                <a:rPr lang="en-GB" sz="1350" dirty="0">
                  <a:solidFill>
                    <a:srgbClr val="0070C0"/>
                  </a:solidFill>
                  <a:latin typeface="Arial" panose="020B0604020202020204" pitchFamily="34" charset="0"/>
                  <a:cs typeface="Arial" panose="020B0604020202020204" pitchFamily="34" charset="0"/>
                </a:rPr>
                <a:t>Data Capacity</a:t>
              </a:r>
              <a:endParaRPr lang="en-US" sz="1350" dirty="0" err="1">
                <a:solidFill>
                  <a:srgbClr val="0070C0"/>
                </a:solidFill>
                <a:latin typeface="Arial" panose="020B0604020202020204" pitchFamily="34" charset="0"/>
                <a:cs typeface="Arial" panose="020B0604020202020204" pitchFamily="34" charset="0"/>
              </a:endParaRPr>
            </a:p>
          </p:txBody>
        </p:sp>
      </p:grpSp>
      <p:grpSp>
        <p:nvGrpSpPr>
          <p:cNvPr id="9" name="Group 8"/>
          <p:cNvGrpSpPr/>
          <p:nvPr/>
        </p:nvGrpSpPr>
        <p:grpSpPr>
          <a:xfrm>
            <a:off x="4383329" y="2488543"/>
            <a:ext cx="1346666" cy="1341967"/>
            <a:chOff x="3812434" y="2175050"/>
            <a:chExt cx="1795555" cy="1789289"/>
          </a:xfrm>
        </p:grpSpPr>
        <p:sp>
          <p:nvSpPr>
            <p:cNvPr id="6" name="Rounded Rectangle 5"/>
            <p:cNvSpPr/>
            <p:nvPr/>
          </p:nvSpPr>
          <p:spPr>
            <a:xfrm>
              <a:off x="3812434" y="2175050"/>
              <a:ext cx="1795555" cy="1789289"/>
            </a:xfrm>
            <a:prstGeom prst="roundRect">
              <a:avLst>
                <a:gd name="adj" fmla="val 746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75" name="Picture 7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90999" y="2349529"/>
              <a:ext cx="1038425" cy="944484"/>
            </a:xfrm>
            <a:prstGeom prst="rect">
              <a:avLst/>
            </a:prstGeom>
          </p:spPr>
        </p:pic>
        <p:sp>
          <p:nvSpPr>
            <p:cNvPr id="32" name="TextBox 31"/>
            <p:cNvSpPr txBox="1"/>
            <p:nvPr/>
          </p:nvSpPr>
          <p:spPr>
            <a:xfrm>
              <a:off x="4459341" y="3411623"/>
              <a:ext cx="500137" cy="276999"/>
            </a:xfrm>
            <a:prstGeom prst="rect">
              <a:avLst/>
            </a:prstGeom>
            <a:noFill/>
          </p:spPr>
          <p:txBody>
            <a:bodyPr vert="horz" wrap="none" lIns="0" tIns="0" rIns="0" bIns="0" rtlCol="0">
              <a:spAutoFit/>
            </a:bodyPr>
            <a:lstStyle/>
            <a:p>
              <a:r>
                <a:rPr lang="en-GB" sz="1350" dirty="0">
                  <a:solidFill>
                    <a:srgbClr val="0070C0"/>
                  </a:solidFill>
                  <a:latin typeface="Arial" panose="020B0604020202020204" pitchFamily="34" charset="0"/>
                  <a:cs typeface="Arial" panose="020B0604020202020204" pitchFamily="34" charset="0"/>
                </a:rPr>
                <a:t>Silos</a:t>
              </a:r>
              <a:endParaRPr lang="en-US" sz="1350" dirty="0" err="1">
                <a:solidFill>
                  <a:srgbClr val="0070C0"/>
                </a:solidFill>
                <a:latin typeface="Arial" panose="020B0604020202020204" pitchFamily="34" charset="0"/>
                <a:cs typeface="Arial" panose="020B0604020202020204" pitchFamily="34" charset="0"/>
              </a:endParaRPr>
            </a:p>
          </p:txBody>
        </p:sp>
      </p:grpSp>
      <p:sp>
        <p:nvSpPr>
          <p:cNvPr id="5" name="Slide Number Placeholder 4"/>
          <p:cNvSpPr>
            <a:spLocks noGrp="1"/>
          </p:cNvSpPr>
          <p:nvPr>
            <p:ph type="sldNum" sz="quarter" idx="12"/>
          </p:nvPr>
        </p:nvSpPr>
        <p:spPr/>
        <p:txBody>
          <a:bodyPr/>
          <a:lstStyle/>
          <a:p>
            <a:fld id="{52AE77F4-6E15-46B3-AC24-0750A63C7765}" type="slidenum">
              <a:rPr lang="en-US" smtClean="0"/>
              <a:t>3</a:t>
            </a:fld>
            <a:endParaRPr lang="en-US"/>
          </a:p>
        </p:txBody>
      </p:sp>
      <p:sp>
        <p:nvSpPr>
          <p:cNvPr id="12" name="Title 11"/>
          <p:cNvSpPr>
            <a:spLocks noGrp="1"/>
          </p:cNvSpPr>
          <p:nvPr>
            <p:ph type="title"/>
          </p:nvPr>
        </p:nvSpPr>
        <p:spPr/>
        <p:txBody>
          <a:bodyPr>
            <a:normAutofit/>
          </a:bodyPr>
          <a:lstStyle/>
          <a:p>
            <a:r>
              <a:rPr lang="en-US" altLang="zh-CN" sz="4400" dirty="0" smtClean="0">
                <a:ea typeface="Intel Clear Pro" panose="020B0804020202060201" pitchFamily="34" charset="0"/>
              </a:rPr>
              <a:t>Challenges </a:t>
            </a:r>
            <a:r>
              <a:rPr lang="en-US" altLang="zh-CN" sz="4400" dirty="0">
                <a:ea typeface="Intel Clear Pro" panose="020B0804020202060201" pitchFamily="34" charset="0"/>
              </a:rPr>
              <a:t>of scaling Hadoop* Storage</a:t>
            </a:r>
            <a:endParaRPr lang="zh-CN" altLang="en-US" sz="4400" dirty="0">
              <a:ea typeface="Intel Clear Pro" panose="020B0804020202060201" pitchFamily="34" charset="0"/>
            </a:endParaRPr>
          </a:p>
        </p:txBody>
      </p:sp>
      <p:sp>
        <p:nvSpPr>
          <p:cNvPr id="36" name="TextBox 35"/>
          <p:cNvSpPr txBox="1"/>
          <p:nvPr/>
        </p:nvSpPr>
        <p:spPr>
          <a:xfrm>
            <a:off x="607484" y="6130224"/>
            <a:ext cx="4640649" cy="196222"/>
          </a:xfrm>
          <a:prstGeom prst="rect">
            <a:avLst/>
          </a:prstGeom>
          <a:noFill/>
        </p:spPr>
        <p:txBody>
          <a:bodyPr vert="horz" wrap="square" lIns="0" tIns="0" rIns="0" bIns="0" rtlCol="0">
            <a:noAutofit/>
          </a:bodyPr>
          <a:lstStyle/>
          <a:p>
            <a:r>
              <a:rPr lang="en-US" sz="70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*Other names and brands may be claimed as the property of others.</a:t>
            </a:r>
          </a:p>
        </p:txBody>
      </p:sp>
    </p:spTree>
    <p:custDataLst>
      <p:tags r:id="rId1"/>
    </p:custDataLst>
    <p:extLst>
      <p:ext uri="{BB962C8B-B14F-4D97-AF65-F5344CB8AC3E}">
        <p14:creationId xmlns:p14="http://schemas.microsoft.com/office/powerpoint/2010/main" val="65288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400" dirty="0" smtClean="0">
                <a:latin typeface="Intel Clear Pro" panose="020B0804020202060201" pitchFamily="34" charset="0"/>
              </a:rPr>
              <a:t>Alluxio as Cache</a:t>
            </a:r>
            <a:endParaRPr lang="zh-CN" altLang="en-US" sz="4400" dirty="0">
              <a:latin typeface="Intel Clear Pro" panose="020B0804020202060201" pitchFamily="34" charset="0"/>
            </a:endParaRPr>
          </a:p>
        </p:txBody>
      </p:sp>
      <p:grpSp>
        <p:nvGrpSpPr>
          <p:cNvPr id="96" name="Group 95"/>
          <p:cNvGrpSpPr/>
          <p:nvPr/>
        </p:nvGrpSpPr>
        <p:grpSpPr>
          <a:xfrm>
            <a:off x="2021417" y="1597265"/>
            <a:ext cx="7874000" cy="2733852"/>
            <a:chOff x="1801283" y="2647132"/>
            <a:chExt cx="7874000" cy="2733852"/>
          </a:xfrm>
        </p:grpSpPr>
        <p:grpSp>
          <p:nvGrpSpPr>
            <p:cNvPr id="55" name="Group 54"/>
            <p:cNvGrpSpPr/>
            <p:nvPr/>
          </p:nvGrpSpPr>
          <p:grpSpPr>
            <a:xfrm>
              <a:off x="1823387" y="2660336"/>
              <a:ext cx="1780393" cy="1620582"/>
              <a:chOff x="1823387" y="2660336"/>
              <a:chExt cx="1780393" cy="1620582"/>
            </a:xfrm>
          </p:grpSpPr>
          <p:grpSp>
            <p:nvGrpSpPr>
              <p:cNvPr id="51" name="Group 50"/>
              <p:cNvGrpSpPr/>
              <p:nvPr/>
            </p:nvGrpSpPr>
            <p:grpSpPr>
              <a:xfrm>
                <a:off x="2029422" y="2660336"/>
                <a:ext cx="1574358" cy="1319917"/>
                <a:chOff x="7203882" y="2441050"/>
                <a:chExt cx="1574358" cy="1319917"/>
              </a:xfrm>
            </p:grpSpPr>
            <p:sp>
              <p:nvSpPr>
                <p:cNvPr id="52" name="Rectangle 51"/>
                <p:cNvSpPr/>
                <p:nvPr/>
              </p:nvSpPr>
              <p:spPr>
                <a:xfrm>
                  <a:off x="7203882" y="2441050"/>
                  <a:ext cx="1574358" cy="1319917"/>
                </a:xfrm>
                <a:prstGeom prst="rect">
                  <a:avLst/>
                </a:prstGeom>
                <a:solidFill>
                  <a:schemeClr val="accent1">
                    <a:lumMod val="20000"/>
                    <a:lumOff val="80000"/>
                  </a:schemeClr>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zh-CN" sz="1200" b="1" dirty="0" smtClean="0">
                      <a:solidFill>
                        <a:schemeClr val="tx1">
                          <a:lumMod val="65000"/>
                          <a:lumOff val="35000"/>
                        </a:schemeClr>
                      </a:solidFill>
                    </a:rPr>
                    <a:t>Spark</a:t>
                  </a:r>
                </a:p>
              </p:txBody>
            </p:sp>
            <p:sp>
              <p:nvSpPr>
                <p:cNvPr id="53" name="Rectangle 52"/>
                <p:cNvSpPr/>
                <p:nvPr/>
              </p:nvSpPr>
              <p:spPr>
                <a:xfrm>
                  <a:off x="7292426" y="2791784"/>
                  <a:ext cx="1406303" cy="4208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executor</a:t>
                  </a:r>
                  <a:endParaRPr lang="zh-CN" altLang="en-US" sz="1200" b="1" dirty="0"/>
                </a:p>
              </p:txBody>
            </p:sp>
            <p:sp>
              <p:nvSpPr>
                <p:cNvPr id="54" name="Rectangle 53"/>
                <p:cNvSpPr/>
                <p:nvPr/>
              </p:nvSpPr>
              <p:spPr>
                <a:xfrm>
                  <a:off x="7292426" y="3298526"/>
                  <a:ext cx="1406303" cy="3993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shuffle device</a:t>
                  </a:r>
                  <a:endParaRPr lang="zh-CN" altLang="en-US" sz="1200" b="1" dirty="0"/>
                </a:p>
              </p:txBody>
            </p:sp>
          </p:grpSp>
          <p:grpSp>
            <p:nvGrpSpPr>
              <p:cNvPr id="47" name="Group 46"/>
              <p:cNvGrpSpPr/>
              <p:nvPr/>
            </p:nvGrpSpPr>
            <p:grpSpPr>
              <a:xfrm>
                <a:off x="1959625" y="2759124"/>
                <a:ext cx="1574358" cy="1319917"/>
                <a:chOff x="7203882" y="2441050"/>
                <a:chExt cx="1574358" cy="1319917"/>
              </a:xfrm>
            </p:grpSpPr>
            <p:sp>
              <p:nvSpPr>
                <p:cNvPr id="48" name="Rectangle 47"/>
                <p:cNvSpPr/>
                <p:nvPr/>
              </p:nvSpPr>
              <p:spPr>
                <a:xfrm>
                  <a:off x="7203882" y="2441050"/>
                  <a:ext cx="1574358" cy="1319917"/>
                </a:xfrm>
                <a:prstGeom prst="rect">
                  <a:avLst/>
                </a:prstGeom>
                <a:solidFill>
                  <a:schemeClr val="accent1">
                    <a:lumMod val="20000"/>
                    <a:lumOff val="80000"/>
                  </a:schemeClr>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zh-CN" sz="1200" b="1" dirty="0" smtClean="0">
                      <a:solidFill>
                        <a:schemeClr val="tx1">
                          <a:lumMod val="65000"/>
                          <a:lumOff val="35000"/>
                        </a:schemeClr>
                      </a:solidFill>
                    </a:rPr>
                    <a:t>Spark</a:t>
                  </a:r>
                </a:p>
              </p:txBody>
            </p:sp>
            <p:sp>
              <p:nvSpPr>
                <p:cNvPr id="49" name="Rectangle 48"/>
                <p:cNvSpPr/>
                <p:nvPr/>
              </p:nvSpPr>
              <p:spPr>
                <a:xfrm>
                  <a:off x="7292426" y="2791784"/>
                  <a:ext cx="1406303" cy="4208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executor</a:t>
                  </a:r>
                  <a:endParaRPr lang="zh-CN" altLang="en-US" sz="1200" b="1" dirty="0"/>
                </a:p>
              </p:txBody>
            </p:sp>
            <p:sp>
              <p:nvSpPr>
                <p:cNvPr id="50" name="Rectangle 49"/>
                <p:cNvSpPr/>
                <p:nvPr/>
              </p:nvSpPr>
              <p:spPr>
                <a:xfrm>
                  <a:off x="7292426" y="3298526"/>
                  <a:ext cx="1406303" cy="3993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shuffle device</a:t>
                  </a:r>
                  <a:endParaRPr lang="zh-CN" altLang="en-US" sz="1200" b="1" dirty="0"/>
                </a:p>
              </p:txBody>
            </p:sp>
          </p:grpSp>
          <p:grpSp>
            <p:nvGrpSpPr>
              <p:cNvPr id="43" name="Group 42"/>
              <p:cNvGrpSpPr/>
              <p:nvPr/>
            </p:nvGrpSpPr>
            <p:grpSpPr>
              <a:xfrm>
                <a:off x="1889828" y="2862215"/>
                <a:ext cx="1574358" cy="1319917"/>
                <a:chOff x="7203882" y="2441050"/>
                <a:chExt cx="1574358" cy="1319917"/>
              </a:xfrm>
            </p:grpSpPr>
            <p:sp>
              <p:nvSpPr>
                <p:cNvPr id="44" name="Rectangle 43"/>
                <p:cNvSpPr/>
                <p:nvPr/>
              </p:nvSpPr>
              <p:spPr>
                <a:xfrm>
                  <a:off x="7203882" y="2441050"/>
                  <a:ext cx="1574358" cy="1319917"/>
                </a:xfrm>
                <a:prstGeom prst="rect">
                  <a:avLst/>
                </a:prstGeom>
                <a:solidFill>
                  <a:schemeClr val="accent1">
                    <a:lumMod val="20000"/>
                    <a:lumOff val="80000"/>
                  </a:schemeClr>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zh-CN" sz="1200" b="1" dirty="0" smtClean="0">
                      <a:solidFill>
                        <a:schemeClr val="tx1">
                          <a:lumMod val="65000"/>
                          <a:lumOff val="35000"/>
                        </a:schemeClr>
                      </a:solidFill>
                    </a:rPr>
                    <a:t>Spark</a:t>
                  </a:r>
                </a:p>
              </p:txBody>
            </p:sp>
            <p:sp>
              <p:nvSpPr>
                <p:cNvPr id="45" name="Rectangle 44"/>
                <p:cNvSpPr/>
                <p:nvPr/>
              </p:nvSpPr>
              <p:spPr>
                <a:xfrm>
                  <a:off x="7292426" y="2791784"/>
                  <a:ext cx="1406303" cy="4208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executor</a:t>
                  </a:r>
                  <a:endParaRPr lang="zh-CN" altLang="en-US" sz="1200" b="1" dirty="0"/>
                </a:p>
              </p:txBody>
            </p:sp>
            <p:sp>
              <p:nvSpPr>
                <p:cNvPr id="46" name="Rectangle 45"/>
                <p:cNvSpPr/>
                <p:nvPr/>
              </p:nvSpPr>
              <p:spPr>
                <a:xfrm>
                  <a:off x="7292426" y="3298526"/>
                  <a:ext cx="1406303" cy="3993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shuffle device</a:t>
                  </a:r>
                  <a:endParaRPr lang="zh-CN" altLang="en-US" sz="1200" b="1" dirty="0"/>
                </a:p>
              </p:txBody>
            </p:sp>
          </p:grpSp>
          <p:grpSp>
            <p:nvGrpSpPr>
              <p:cNvPr id="30" name="Group 29"/>
              <p:cNvGrpSpPr/>
              <p:nvPr/>
            </p:nvGrpSpPr>
            <p:grpSpPr>
              <a:xfrm>
                <a:off x="1823387" y="2961001"/>
                <a:ext cx="1574358" cy="1319917"/>
                <a:chOff x="7203882" y="2441050"/>
                <a:chExt cx="1574358" cy="1319917"/>
              </a:xfrm>
            </p:grpSpPr>
            <p:sp>
              <p:nvSpPr>
                <p:cNvPr id="29" name="Rectangle 28"/>
                <p:cNvSpPr/>
                <p:nvPr/>
              </p:nvSpPr>
              <p:spPr>
                <a:xfrm>
                  <a:off x="7203882" y="2441050"/>
                  <a:ext cx="1574358" cy="1319917"/>
                </a:xfrm>
                <a:prstGeom prst="rect">
                  <a:avLst/>
                </a:prstGeom>
                <a:solidFill>
                  <a:schemeClr val="accent1">
                    <a:lumMod val="20000"/>
                    <a:lumOff val="80000"/>
                  </a:schemeClr>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zh-CN" sz="1200" b="1" dirty="0" smtClean="0">
                      <a:solidFill>
                        <a:schemeClr val="tx1">
                          <a:lumMod val="65000"/>
                          <a:lumOff val="35000"/>
                        </a:schemeClr>
                      </a:solidFill>
                    </a:rPr>
                    <a:t>Spark</a:t>
                  </a:r>
                </a:p>
              </p:txBody>
            </p:sp>
            <p:sp>
              <p:nvSpPr>
                <p:cNvPr id="11" name="Rectangle 10"/>
                <p:cNvSpPr/>
                <p:nvPr/>
              </p:nvSpPr>
              <p:spPr>
                <a:xfrm>
                  <a:off x="7292426" y="2791784"/>
                  <a:ext cx="1406303" cy="4208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executor</a:t>
                  </a:r>
                  <a:endParaRPr lang="zh-CN" altLang="en-US" sz="1200" b="1" dirty="0"/>
                </a:p>
              </p:txBody>
            </p:sp>
            <p:sp>
              <p:nvSpPr>
                <p:cNvPr id="12" name="Rectangle 11"/>
                <p:cNvSpPr/>
                <p:nvPr/>
              </p:nvSpPr>
              <p:spPr>
                <a:xfrm>
                  <a:off x="7292426" y="3298526"/>
                  <a:ext cx="1406303" cy="3993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shuffle device</a:t>
                  </a:r>
                  <a:endParaRPr lang="zh-CN" altLang="en-US" sz="1200" b="1" dirty="0"/>
                </a:p>
              </p:txBody>
            </p:sp>
          </p:grpSp>
        </p:grpSp>
        <p:sp>
          <p:nvSpPr>
            <p:cNvPr id="23" name="Rectangle 22"/>
            <p:cNvSpPr/>
            <p:nvPr/>
          </p:nvSpPr>
          <p:spPr>
            <a:xfrm>
              <a:off x="1801283" y="4445823"/>
              <a:ext cx="7873999" cy="3273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Alluxio as cache</a:t>
              </a:r>
              <a:endParaRPr lang="zh-CN" altLang="en-US" sz="1200" b="1" dirty="0"/>
            </a:p>
          </p:txBody>
        </p:sp>
        <p:sp>
          <p:nvSpPr>
            <p:cNvPr id="28" name="Rectangle 27"/>
            <p:cNvSpPr/>
            <p:nvPr/>
          </p:nvSpPr>
          <p:spPr>
            <a:xfrm>
              <a:off x="1801283" y="4859563"/>
              <a:ext cx="7873999" cy="52142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Ceph with S3A</a:t>
              </a:r>
              <a:endParaRPr lang="zh-CN" altLang="en-US" sz="1200" b="1" dirty="0"/>
            </a:p>
          </p:txBody>
        </p:sp>
        <p:grpSp>
          <p:nvGrpSpPr>
            <p:cNvPr id="56" name="Group 55"/>
            <p:cNvGrpSpPr/>
            <p:nvPr/>
          </p:nvGrpSpPr>
          <p:grpSpPr>
            <a:xfrm>
              <a:off x="3957890" y="2665220"/>
              <a:ext cx="1780393" cy="1620582"/>
              <a:chOff x="1823387" y="2660336"/>
              <a:chExt cx="1780393" cy="1620582"/>
            </a:xfrm>
          </p:grpSpPr>
          <p:grpSp>
            <p:nvGrpSpPr>
              <p:cNvPr id="57" name="Group 56"/>
              <p:cNvGrpSpPr/>
              <p:nvPr/>
            </p:nvGrpSpPr>
            <p:grpSpPr>
              <a:xfrm>
                <a:off x="2029422" y="2660336"/>
                <a:ext cx="1574358" cy="1319917"/>
                <a:chOff x="7203882" y="2441050"/>
                <a:chExt cx="1574358" cy="1319917"/>
              </a:xfrm>
            </p:grpSpPr>
            <p:sp>
              <p:nvSpPr>
                <p:cNvPr id="70" name="Rectangle 69"/>
                <p:cNvSpPr/>
                <p:nvPr/>
              </p:nvSpPr>
              <p:spPr>
                <a:xfrm>
                  <a:off x="7203882" y="2441050"/>
                  <a:ext cx="1574358" cy="1319917"/>
                </a:xfrm>
                <a:prstGeom prst="rect">
                  <a:avLst/>
                </a:prstGeom>
                <a:solidFill>
                  <a:schemeClr val="accent1">
                    <a:lumMod val="20000"/>
                    <a:lumOff val="80000"/>
                  </a:schemeClr>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zh-CN" sz="1200" b="1" dirty="0" smtClean="0">
                      <a:solidFill>
                        <a:schemeClr val="tx1">
                          <a:lumMod val="65000"/>
                          <a:lumOff val="35000"/>
                        </a:schemeClr>
                      </a:solidFill>
                    </a:rPr>
                    <a:t>Spark</a:t>
                  </a:r>
                </a:p>
              </p:txBody>
            </p:sp>
            <p:sp>
              <p:nvSpPr>
                <p:cNvPr id="71" name="Rectangle 70"/>
                <p:cNvSpPr/>
                <p:nvPr/>
              </p:nvSpPr>
              <p:spPr>
                <a:xfrm>
                  <a:off x="7292426" y="2791784"/>
                  <a:ext cx="1406303" cy="4208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executor</a:t>
                  </a:r>
                  <a:endParaRPr lang="zh-CN" altLang="en-US" sz="1200" b="1" dirty="0"/>
                </a:p>
              </p:txBody>
            </p:sp>
            <p:sp>
              <p:nvSpPr>
                <p:cNvPr id="72" name="Rectangle 71"/>
                <p:cNvSpPr/>
                <p:nvPr/>
              </p:nvSpPr>
              <p:spPr>
                <a:xfrm>
                  <a:off x="7292426" y="3298526"/>
                  <a:ext cx="1406303" cy="3993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shuffle device</a:t>
                  </a:r>
                  <a:endParaRPr lang="zh-CN" altLang="en-US" sz="1200" b="1" dirty="0"/>
                </a:p>
              </p:txBody>
            </p:sp>
          </p:grpSp>
          <p:grpSp>
            <p:nvGrpSpPr>
              <p:cNvPr id="58" name="Group 57"/>
              <p:cNvGrpSpPr/>
              <p:nvPr/>
            </p:nvGrpSpPr>
            <p:grpSpPr>
              <a:xfrm>
                <a:off x="1959625" y="2759124"/>
                <a:ext cx="1574358" cy="1319917"/>
                <a:chOff x="7203882" y="2441050"/>
                <a:chExt cx="1574358" cy="1319917"/>
              </a:xfrm>
            </p:grpSpPr>
            <p:sp>
              <p:nvSpPr>
                <p:cNvPr id="67" name="Rectangle 66"/>
                <p:cNvSpPr/>
                <p:nvPr/>
              </p:nvSpPr>
              <p:spPr>
                <a:xfrm>
                  <a:off x="7203882" y="2441050"/>
                  <a:ext cx="1574358" cy="1319917"/>
                </a:xfrm>
                <a:prstGeom prst="rect">
                  <a:avLst/>
                </a:prstGeom>
                <a:solidFill>
                  <a:schemeClr val="accent1">
                    <a:lumMod val="20000"/>
                    <a:lumOff val="80000"/>
                  </a:schemeClr>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zh-CN" sz="1200" b="1" dirty="0" smtClean="0">
                      <a:solidFill>
                        <a:schemeClr val="tx1">
                          <a:lumMod val="65000"/>
                          <a:lumOff val="35000"/>
                        </a:schemeClr>
                      </a:solidFill>
                    </a:rPr>
                    <a:t>Spark</a:t>
                  </a:r>
                </a:p>
              </p:txBody>
            </p:sp>
            <p:sp>
              <p:nvSpPr>
                <p:cNvPr id="68" name="Rectangle 67"/>
                <p:cNvSpPr/>
                <p:nvPr/>
              </p:nvSpPr>
              <p:spPr>
                <a:xfrm>
                  <a:off x="7292426" y="2791784"/>
                  <a:ext cx="1406303" cy="4208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executor</a:t>
                  </a:r>
                  <a:endParaRPr lang="zh-CN" altLang="en-US" sz="1200" b="1" dirty="0"/>
                </a:p>
              </p:txBody>
            </p:sp>
            <p:sp>
              <p:nvSpPr>
                <p:cNvPr id="69" name="Rectangle 68"/>
                <p:cNvSpPr/>
                <p:nvPr/>
              </p:nvSpPr>
              <p:spPr>
                <a:xfrm>
                  <a:off x="7292426" y="3298526"/>
                  <a:ext cx="1406303" cy="3993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shuffle device</a:t>
                  </a:r>
                  <a:endParaRPr lang="zh-CN" altLang="en-US" sz="1200" b="1" dirty="0"/>
                </a:p>
              </p:txBody>
            </p:sp>
          </p:grpSp>
          <p:grpSp>
            <p:nvGrpSpPr>
              <p:cNvPr id="59" name="Group 58"/>
              <p:cNvGrpSpPr/>
              <p:nvPr/>
            </p:nvGrpSpPr>
            <p:grpSpPr>
              <a:xfrm>
                <a:off x="1889828" y="2862215"/>
                <a:ext cx="1574358" cy="1319917"/>
                <a:chOff x="7203882" y="2441050"/>
                <a:chExt cx="1574358" cy="1319917"/>
              </a:xfrm>
            </p:grpSpPr>
            <p:sp>
              <p:nvSpPr>
                <p:cNvPr id="64" name="Rectangle 63"/>
                <p:cNvSpPr/>
                <p:nvPr/>
              </p:nvSpPr>
              <p:spPr>
                <a:xfrm>
                  <a:off x="7203882" y="2441050"/>
                  <a:ext cx="1574358" cy="1319917"/>
                </a:xfrm>
                <a:prstGeom prst="rect">
                  <a:avLst/>
                </a:prstGeom>
                <a:solidFill>
                  <a:schemeClr val="accent1">
                    <a:lumMod val="20000"/>
                    <a:lumOff val="80000"/>
                  </a:schemeClr>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zh-CN" sz="1200" b="1" dirty="0" smtClean="0">
                      <a:solidFill>
                        <a:schemeClr val="tx1">
                          <a:lumMod val="65000"/>
                          <a:lumOff val="35000"/>
                        </a:schemeClr>
                      </a:solidFill>
                    </a:rPr>
                    <a:t>Spark</a:t>
                  </a:r>
                </a:p>
              </p:txBody>
            </p:sp>
            <p:sp>
              <p:nvSpPr>
                <p:cNvPr id="65" name="Rectangle 64"/>
                <p:cNvSpPr/>
                <p:nvPr/>
              </p:nvSpPr>
              <p:spPr>
                <a:xfrm>
                  <a:off x="7292426" y="2791784"/>
                  <a:ext cx="1406303" cy="4208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executor</a:t>
                  </a:r>
                  <a:endParaRPr lang="zh-CN" altLang="en-US" sz="1200" b="1" dirty="0"/>
                </a:p>
              </p:txBody>
            </p:sp>
            <p:sp>
              <p:nvSpPr>
                <p:cNvPr id="66" name="Rectangle 65"/>
                <p:cNvSpPr/>
                <p:nvPr/>
              </p:nvSpPr>
              <p:spPr>
                <a:xfrm>
                  <a:off x="7292426" y="3298526"/>
                  <a:ext cx="1406303" cy="3993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shuffle device</a:t>
                  </a:r>
                  <a:endParaRPr lang="zh-CN" altLang="en-US" sz="1200" b="1" dirty="0"/>
                </a:p>
              </p:txBody>
            </p:sp>
          </p:grpSp>
          <p:grpSp>
            <p:nvGrpSpPr>
              <p:cNvPr id="60" name="Group 59"/>
              <p:cNvGrpSpPr/>
              <p:nvPr/>
            </p:nvGrpSpPr>
            <p:grpSpPr>
              <a:xfrm>
                <a:off x="1823387" y="2961001"/>
                <a:ext cx="1574358" cy="1319917"/>
                <a:chOff x="7203882" y="2441050"/>
                <a:chExt cx="1574358" cy="1319917"/>
              </a:xfrm>
            </p:grpSpPr>
            <p:sp>
              <p:nvSpPr>
                <p:cNvPr id="61" name="Rectangle 60"/>
                <p:cNvSpPr/>
                <p:nvPr/>
              </p:nvSpPr>
              <p:spPr>
                <a:xfrm>
                  <a:off x="7203882" y="2441050"/>
                  <a:ext cx="1574358" cy="1319917"/>
                </a:xfrm>
                <a:prstGeom prst="rect">
                  <a:avLst/>
                </a:prstGeom>
                <a:solidFill>
                  <a:schemeClr val="accent1">
                    <a:lumMod val="20000"/>
                    <a:lumOff val="80000"/>
                  </a:schemeClr>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zh-CN" sz="1200" b="1" dirty="0" smtClean="0">
                      <a:solidFill>
                        <a:schemeClr val="tx1">
                          <a:lumMod val="65000"/>
                          <a:lumOff val="35000"/>
                        </a:schemeClr>
                      </a:solidFill>
                    </a:rPr>
                    <a:t>Spark</a:t>
                  </a:r>
                </a:p>
              </p:txBody>
            </p:sp>
            <p:sp>
              <p:nvSpPr>
                <p:cNvPr id="62" name="Rectangle 61"/>
                <p:cNvSpPr/>
                <p:nvPr/>
              </p:nvSpPr>
              <p:spPr>
                <a:xfrm>
                  <a:off x="7292426" y="2791784"/>
                  <a:ext cx="1406303" cy="4208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executor</a:t>
                  </a:r>
                  <a:endParaRPr lang="zh-CN" altLang="en-US" sz="1200" b="1" dirty="0"/>
                </a:p>
              </p:txBody>
            </p:sp>
            <p:sp>
              <p:nvSpPr>
                <p:cNvPr id="63" name="Rectangle 62"/>
                <p:cNvSpPr/>
                <p:nvPr/>
              </p:nvSpPr>
              <p:spPr>
                <a:xfrm>
                  <a:off x="7292426" y="3298526"/>
                  <a:ext cx="1406303" cy="3993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shuffle device</a:t>
                  </a:r>
                  <a:endParaRPr lang="zh-CN" altLang="en-US" sz="1200" b="1" dirty="0"/>
                </a:p>
              </p:txBody>
            </p:sp>
          </p:grpSp>
        </p:grpSp>
        <p:grpSp>
          <p:nvGrpSpPr>
            <p:cNvPr id="73" name="Group 72"/>
            <p:cNvGrpSpPr/>
            <p:nvPr/>
          </p:nvGrpSpPr>
          <p:grpSpPr>
            <a:xfrm>
              <a:off x="7894890" y="2647132"/>
              <a:ext cx="1780393" cy="1620582"/>
              <a:chOff x="1823387" y="2660336"/>
              <a:chExt cx="1780393" cy="1620582"/>
            </a:xfrm>
          </p:grpSpPr>
          <p:grpSp>
            <p:nvGrpSpPr>
              <p:cNvPr id="74" name="Group 73"/>
              <p:cNvGrpSpPr/>
              <p:nvPr/>
            </p:nvGrpSpPr>
            <p:grpSpPr>
              <a:xfrm>
                <a:off x="2029422" y="2660336"/>
                <a:ext cx="1574358" cy="1319917"/>
                <a:chOff x="7203882" y="2441050"/>
                <a:chExt cx="1574358" cy="1319917"/>
              </a:xfrm>
            </p:grpSpPr>
            <p:sp>
              <p:nvSpPr>
                <p:cNvPr id="87" name="Rectangle 86"/>
                <p:cNvSpPr/>
                <p:nvPr/>
              </p:nvSpPr>
              <p:spPr>
                <a:xfrm>
                  <a:off x="7203882" y="2441050"/>
                  <a:ext cx="1574358" cy="1319917"/>
                </a:xfrm>
                <a:prstGeom prst="rect">
                  <a:avLst/>
                </a:prstGeom>
                <a:solidFill>
                  <a:schemeClr val="accent1">
                    <a:lumMod val="20000"/>
                    <a:lumOff val="80000"/>
                  </a:schemeClr>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zh-CN" sz="1200" b="1" dirty="0" smtClean="0">
                      <a:solidFill>
                        <a:schemeClr val="tx1">
                          <a:lumMod val="65000"/>
                          <a:lumOff val="35000"/>
                        </a:schemeClr>
                      </a:solidFill>
                    </a:rPr>
                    <a:t>Spark</a:t>
                  </a:r>
                </a:p>
              </p:txBody>
            </p:sp>
            <p:sp>
              <p:nvSpPr>
                <p:cNvPr id="88" name="Rectangle 87"/>
                <p:cNvSpPr/>
                <p:nvPr/>
              </p:nvSpPr>
              <p:spPr>
                <a:xfrm>
                  <a:off x="7292426" y="2791784"/>
                  <a:ext cx="1406303" cy="4208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executor</a:t>
                  </a:r>
                  <a:endParaRPr lang="zh-CN" altLang="en-US" sz="1200" b="1" dirty="0"/>
                </a:p>
              </p:txBody>
            </p:sp>
            <p:sp>
              <p:nvSpPr>
                <p:cNvPr id="89" name="Rectangle 88"/>
                <p:cNvSpPr/>
                <p:nvPr/>
              </p:nvSpPr>
              <p:spPr>
                <a:xfrm>
                  <a:off x="7292426" y="3298526"/>
                  <a:ext cx="1406303" cy="3993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shuffle device</a:t>
                  </a:r>
                  <a:endParaRPr lang="zh-CN" altLang="en-US" sz="1200" b="1" dirty="0"/>
                </a:p>
              </p:txBody>
            </p:sp>
          </p:grpSp>
          <p:grpSp>
            <p:nvGrpSpPr>
              <p:cNvPr id="75" name="Group 74"/>
              <p:cNvGrpSpPr/>
              <p:nvPr/>
            </p:nvGrpSpPr>
            <p:grpSpPr>
              <a:xfrm>
                <a:off x="1959625" y="2759124"/>
                <a:ext cx="1574358" cy="1319917"/>
                <a:chOff x="7203882" y="2441050"/>
                <a:chExt cx="1574358" cy="1319917"/>
              </a:xfrm>
            </p:grpSpPr>
            <p:sp>
              <p:nvSpPr>
                <p:cNvPr id="84" name="Rectangle 83"/>
                <p:cNvSpPr/>
                <p:nvPr/>
              </p:nvSpPr>
              <p:spPr>
                <a:xfrm>
                  <a:off x="7203882" y="2441050"/>
                  <a:ext cx="1574358" cy="1319917"/>
                </a:xfrm>
                <a:prstGeom prst="rect">
                  <a:avLst/>
                </a:prstGeom>
                <a:solidFill>
                  <a:schemeClr val="accent1">
                    <a:lumMod val="20000"/>
                    <a:lumOff val="80000"/>
                  </a:schemeClr>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zh-CN" sz="1200" b="1" dirty="0" smtClean="0">
                      <a:solidFill>
                        <a:schemeClr val="tx1">
                          <a:lumMod val="65000"/>
                          <a:lumOff val="35000"/>
                        </a:schemeClr>
                      </a:solidFill>
                    </a:rPr>
                    <a:t>Spark</a:t>
                  </a:r>
                </a:p>
              </p:txBody>
            </p:sp>
            <p:sp>
              <p:nvSpPr>
                <p:cNvPr id="85" name="Rectangle 84"/>
                <p:cNvSpPr/>
                <p:nvPr/>
              </p:nvSpPr>
              <p:spPr>
                <a:xfrm>
                  <a:off x="7292426" y="2791784"/>
                  <a:ext cx="1406303" cy="4208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executor</a:t>
                  </a:r>
                  <a:endParaRPr lang="zh-CN" altLang="en-US" sz="1200" b="1" dirty="0"/>
                </a:p>
              </p:txBody>
            </p:sp>
            <p:sp>
              <p:nvSpPr>
                <p:cNvPr id="86" name="Rectangle 85"/>
                <p:cNvSpPr/>
                <p:nvPr/>
              </p:nvSpPr>
              <p:spPr>
                <a:xfrm>
                  <a:off x="7292426" y="3298526"/>
                  <a:ext cx="1406303" cy="3993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shuffle device</a:t>
                  </a:r>
                  <a:endParaRPr lang="zh-CN" altLang="en-US" sz="1200" b="1" dirty="0"/>
                </a:p>
              </p:txBody>
            </p:sp>
          </p:grpSp>
          <p:grpSp>
            <p:nvGrpSpPr>
              <p:cNvPr id="76" name="Group 75"/>
              <p:cNvGrpSpPr/>
              <p:nvPr/>
            </p:nvGrpSpPr>
            <p:grpSpPr>
              <a:xfrm>
                <a:off x="1889828" y="2862215"/>
                <a:ext cx="1574358" cy="1319917"/>
                <a:chOff x="7203882" y="2441050"/>
                <a:chExt cx="1574358" cy="1319917"/>
              </a:xfrm>
            </p:grpSpPr>
            <p:sp>
              <p:nvSpPr>
                <p:cNvPr id="81" name="Rectangle 80"/>
                <p:cNvSpPr/>
                <p:nvPr/>
              </p:nvSpPr>
              <p:spPr>
                <a:xfrm>
                  <a:off x="7203882" y="2441050"/>
                  <a:ext cx="1574358" cy="1319917"/>
                </a:xfrm>
                <a:prstGeom prst="rect">
                  <a:avLst/>
                </a:prstGeom>
                <a:solidFill>
                  <a:schemeClr val="accent1">
                    <a:lumMod val="20000"/>
                    <a:lumOff val="80000"/>
                  </a:schemeClr>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zh-CN" sz="1200" b="1" dirty="0" smtClean="0">
                      <a:solidFill>
                        <a:schemeClr val="tx1">
                          <a:lumMod val="65000"/>
                          <a:lumOff val="35000"/>
                        </a:schemeClr>
                      </a:solidFill>
                    </a:rPr>
                    <a:t>Spark</a:t>
                  </a:r>
                </a:p>
              </p:txBody>
            </p:sp>
            <p:sp>
              <p:nvSpPr>
                <p:cNvPr id="82" name="Rectangle 81"/>
                <p:cNvSpPr/>
                <p:nvPr/>
              </p:nvSpPr>
              <p:spPr>
                <a:xfrm>
                  <a:off x="7292426" y="2791784"/>
                  <a:ext cx="1406303" cy="4208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executor</a:t>
                  </a:r>
                  <a:endParaRPr lang="zh-CN" altLang="en-US" sz="1200" b="1" dirty="0"/>
                </a:p>
              </p:txBody>
            </p:sp>
            <p:sp>
              <p:nvSpPr>
                <p:cNvPr id="83" name="Rectangle 82"/>
                <p:cNvSpPr/>
                <p:nvPr/>
              </p:nvSpPr>
              <p:spPr>
                <a:xfrm>
                  <a:off x="7292426" y="3298526"/>
                  <a:ext cx="1406303" cy="3993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shuffle device</a:t>
                  </a:r>
                  <a:endParaRPr lang="zh-CN" altLang="en-US" sz="1200" b="1" dirty="0"/>
                </a:p>
              </p:txBody>
            </p:sp>
          </p:grpSp>
          <p:grpSp>
            <p:nvGrpSpPr>
              <p:cNvPr id="77" name="Group 76"/>
              <p:cNvGrpSpPr/>
              <p:nvPr/>
            </p:nvGrpSpPr>
            <p:grpSpPr>
              <a:xfrm>
                <a:off x="1823387" y="2961001"/>
                <a:ext cx="1574358" cy="1319917"/>
                <a:chOff x="7203882" y="2441050"/>
                <a:chExt cx="1574358" cy="1319917"/>
              </a:xfrm>
            </p:grpSpPr>
            <p:sp>
              <p:nvSpPr>
                <p:cNvPr id="78" name="Rectangle 77"/>
                <p:cNvSpPr/>
                <p:nvPr/>
              </p:nvSpPr>
              <p:spPr>
                <a:xfrm>
                  <a:off x="7203882" y="2441050"/>
                  <a:ext cx="1574358" cy="1319917"/>
                </a:xfrm>
                <a:prstGeom prst="rect">
                  <a:avLst/>
                </a:prstGeom>
                <a:solidFill>
                  <a:schemeClr val="accent1">
                    <a:lumMod val="20000"/>
                    <a:lumOff val="80000"/>
                  </a:schemeClr>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zh-CN" sz="1200" b="1" dirty="0" smtClean="0">
                      <a:solidFill>
                        <a:schemeClr val="tx1">
                          <a:lumMod val="65000"/>
                          <a:lumOff val="35000"/>
                        </a:schemeClr>
                      </a:solidFill>
                    </a:rPr>
                    <a:t>Spark</a:t>
                  </a:r>
                </a:p>
              </p:txBody>
            </p:sp>
            <p:sp>
              <p:nvSpPr>
                <p:cNvPr id="79" name="Rectangle 78"/>
                <p:cNvSpPr/>
                <p:nvPr/>
              </p:nvSpPr>
              <p:spPr>
                <a:xfrm>
                  <a:off x="7292426" y="2791784"/>
                  <a:ext cx="1406303" cy="4208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executor</a:t>
                  </a:r>
                  <a:endParaRPr lang="zh-CN" altLang="en-US" sz="1200" b="1" dirty="0"/>
                </a:p>
              </p:txBody>
            </p:sp>
            <p:sp>
              <p:nvSpPr>
                <p:cNvPr id="80" name="Rectangle 79"/>
                <p:cNvSpPr/>
                <p:nvPr/>
              </p:nvSpPr>
              <p:spPr>
                <a:xfrm>
                  <a:off x="7292426" y="3298526"/>
                  <a:ext cx="1406303" cy="3993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t>Spark shuffle device</a:t>
                  </a:r>
                  <a:endParaRPr lang="zh-CN" altLang="en-US" sz="1200" b="1" dirty="0"/>
                </a:p>
              </p:txBody>
            </p:sp>
          </p:grpSp>
        </p:grpSp>
        <p:sp>
          <p:nvSpPr>
            <p:cNvPr id="90" name="TextBox 89"/>
            <p:cNvSpPr txBox="1"/>
            <p:nvPr/>
          </p:nvSpPr>
          <p:spPr>
            <a:xfrm>
              <a:off x="6749215" y="3399459"/>
              <a:ext cx="331822" cy="215444"/>
            </a:xfrm>
            <a:prstGeom prst="rect">
              <a:avLst/>
            </a:prstGeom>
            <a:noFill/>
          </p:spPr>
          <p:txBody>
            <a:bodyPr vert="horz" wrap="none" lIns="0" tIns="0" rIns="0" bIns="0" rtlCol="0">
              <a:spAutoFit/>
            </a:bodyPr>
            <a:lstStyle/>
            <a:p>
              <a:r>
                <a:rPr lang="en-US" altLang="zh-CN" sz="1400" b="1" dirty="0" smtClean="0">
                  <a:solidFill>
                    <a:srgbClr val="003C71"/>
                  </a:solidFill>
                </a:rPr>
                <a:t>… …</a:t>
              </a:r>
              <a:endParaRPr lang="zh-CN" altLang="en-US" sz="1400" b="1" dirty="0" err="1" smtClean="0">
                <a:solidFill>
                  <a:srgbClr val="003C71"/>
                </a:solidFill>
              </a:endParaRPr>
            </a:p>
          </p:txBody>
        </p:sp>
        <p:sp>
          <p:nvSpPr>
            <p:cNvPr id="91" name="Down Arrow 90"/>
            <p:cNvSpPr/>
            <p:nvPr/>
          </p:nvSpPr>
          <p:spPr>
            <a:xfrm>
              <a:off x="3965899" y="3706488"/>
              <a:ext cx="310101" cy="778356"/>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2" name="Down Arrow 91"/>
            <p:cNvSpPr/>
            <p:nvPr/>
          </p:nvSpPr>
          <p:spPr>
            <a:xfrm>
              <a:off x="3957824" y="4666953"/>
              <a:ext cx="310101" cy="263709"/>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3" name="Down Arrow 92"/>
            <p:cNvSpPr/>
            <p:nvPr/>
          </p:nvSpPr>
          <p:spPr>
            <a:xfrm rot="10800000">
              <a:off x="6962829" y="3701302"/>
              <a:ext cx="310101" cy="843323"/>
            </a:xfrm>
            <a:prstGeom prst="down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5" name="Down Arrow 94"/>
            <p:cNvSpPr/>
            <p:nvPr/>
          </p:nvSpPr>
          <p:spPr>
            <a:xfrm rot="10800000">
              <a:off x="6968886" y="4687785"/>
              <a:ext cx="310101" cy="263709"/>
            </a:xfrm>
            <a:prstGeom prst="down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97" name="TextBox 96"/>
          <p:cNvSpPr txBox="1"/>
          <p:nvPr/>
        </p:nvSpPr>
        <p:spPr>
          <a:xfrm>
            <a:off x="609600" y="4654174"/>
            <a:ext cx="11192933" cy="646331"/>
          </a:xfrm>
          <a:prstGeom prst="rect">
            <a:avLst/>
          </a:prstGeom>
          <a:noFill/>
        </p:spPr>
        <p:txBody>
          <a:bodyPr vert="horz" wrap="square" lIns="0" tIns="0" rIns="0" bIns="0" rtlCol="0">
            <a:spAutoFit/>
          </a:bodyPr>
          <a:lstStyle/>
          <a:p>
            <a:pPr marL="285750" indent="-285750">
              <a:buFont typeface="Arial" panose="020B0604020202020204" pitchFamily="34" charset="0"/>
              <a:buChar char="•"/>
            </a:pPr>
            <a:r>
              <a:rPr lang="en-US" altLang="zh-CN" sz="1400" dirty="0" smtClean="0">
                <a:solidFill>
                  <a:srgbClr val="003C71"/>
                </a:solidFill>
              </a:rPr>
              <a:t>Using Alluxio as cache for cloud storage, in this case, we used Alluxio to accelerate ceph with s3a connector.</a:t>
            </a:r>
          </a:p>
          <a:p>
            <a:pPr marL="285750" indent="-285750">
              <a:buFont typeface="Arial" panose="020B0604020202020204" pitchFamily="34" charset="0"/>
              <a:buChar char="•"/>
            </a:pPr>
            <a:r>
              <a:rPr lang="en-US" altLang="zh-CN" sz="1400" dirty="0" smtClean="0">
                <a:solidFill>
                  <a:srgbClr val="003C71"/>
                </a:solidFill>
              </a:rPr>
              <a:t>So when data read from ceph, data will be promoted to spark local Alluxio worker firstly and then to spark executor.</a:t>
            </a:r>
          </a:p>
          <a:p>
            <a:pPr marL="285750" indent="-285750">
              <a:buFont typeface="Arial" panose="020B0604020202020204" pitchFamily="34" charset="0"/>
              <a:buChar char="•"/>
            </a:pPr>
            <a:r>
              <a:rPr lang="en-US" altLang="zh-CN" sz="1400" dirty="0" smtClean="0">
                <a:solidFill>
                  <a:srgbClr val="003C71"/>
                </a:solidFill>
              </a:rPr>
              <a:t>And when data write to ceph, data will be written to local Alluxio worker and then flushed to ceph by specific strategy.</a:t>
            </a:r>
            <a:endParaRPr lang="en-US" altLang="zh-CN" sz="1400" dirty="0">
              <a:solidFill>
                <a:srgbClr val="003C71"/>
              </a:solidFill>
            </a:endParaRPr>
          </a:p>
        </p:txBody>
      </p:sp>
      <p:sp>
        <p:nvSpPr>
          <p:cNvPr id="3" name="Slide Number Placeholder 2"/>
          <p:cNvSpPr>
            <a:spLocks noGrp="1"/>
          </p:cNvSpPr>
          <p:nvPr>
            <p:ph type="sldNum" sz="quarter" idx="12"/>
          </p:nvPr>
        </p:nvSpPr>
        <p:spPr/>
        <p:txBody>
          <a:bodyPr/>
          <a:lstStyle/>
          <a:p>
            <a:fld id="{7779D59F-251B-4FC9-B41D-9A178CAF7BF3}" type="slidenum">
              <a:rPr lang="en-US" smtClean="0">
                <a:solidFill>
                  <a:prstClr val="white"/>
                </a:solidFill>
              </a:rPr>
              <a:pPr/>
              <a:t>30</a:t>
            </a:fld>
            <a:endParaRPr lang="en-US">
              <a:solidFill>
                <a:prstClr val="white"/>
              </a:solidFill>
            </a:endParaRPr>
          </a:p>
        </p:txBody>
      </p:sp>
    </p:spTree>
    <p:extLst>
      <p:ext uri="{BB962C8B-B14F-4D97-AF65-F5344CB8AC3E}">
        <p14:creationId xmlns:p14="http://schemas.microsoft.com/office/powerpoint/2010/main" val="1812288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Box 118"/>
          <p:cNvSpPr txBox="1"/>
          <p:nvPr/>
        </p:nvSpPr>
        <p:spPr>
          <a:xfrm>
            <a:off x="7487924" y="6441978"/>
            <a:ext cx="1934219" cy="261629"/>
          </a:xfrm>
          <a:prstGeom prst="rect">
            <a:avLst/>
          </a:prstGeom>
          <a:noFill/>
        </p:spPr>
        <p:txBody>
          <a:bodyPr vert="horz" wrap="square" lIns="0" tIns="0" rIns="0" bIns="0" rtlCol="0">
            <a:noAutofit/>
          </a:bodyPr>
          <a:lstStyle/>
          <a:p>
            <a:r>
              <a:rPr lang="en-US" sz="933" dirty="0">
                <a:solidFill>
                  <a:schemeClr val="bg1">
                    <a:lumMod val="75000"/>
                  </a:schemeClr>
                </a:solidFill>
                <a:latin typeface="Intel Clear" panose="020B0604020203020204" pitchFamily="34" charset="0"/>
                <a:ea typeface="Intel Clear" panose="020B0604020203020204" pitchFamily="34" charset="0"/>
                <a:cs typeface="Intel Clear" panose="020B0604020203020204" pitchFamily="34" charset="0"/>
              </a:rPr>
              <a:t>*Other names and brands may be claimed as the property of others.</a:t>
            </a:r>
          </a:p>
        </p:txBody>
      </p:sp>
      <p:sp>
        <p:nvSpPr>
          <p:cNvPr id="3" name="Slide Number Placeholder 2"/>
          <p:cNvSpPr>
            <a:spLocks noGrp="1"/>
          </p:cNvSpPr>
          <p:nvPr>
            <p:ph type="sldNum" sz="quarter" idx="12"/>
          </p:nvPr>
        </p:nvSpPr>
        <p:spPr/>
        <p:txBody>
          <a:bodyPr/>
          <a:lstStyle/>
          <a:p>
            <a:fld id="{23DA1535-9662-4DA1-90E6-99F9E40A23BB}" type="slidenum">
              <a:rPr lang="en-US" smtClean="0"/>
              <a:t>31</a:t>
            </a:fld>
            <a:endParaRPr lang="en-US"/>
          </a:p>
        </p:txBody>
      </p:sp>
      <p:sp>
        <p:nvSpPr>
          <p:cNvPr id="5" name="Title 4"/>
          <p:cNvSpPr>
            <a:spLocks noGrp="1"/>
          </p:cNvSpPr>
          <p:nvPr>
            <p:ph type="title"/>
          </p:nvPr>
        </p:nvSpPr>
        <p:spPr/>
        <p:txBody>
          <a:bodyPr/>
          <a:lstStyle/>
          <a:p>
            <a:r>
              <a:rPr lang="en-US" altLang="zh-CN" dirty="0" smtClean="0"/>
              <a:t>System configurations</a:t>
            </a:r>
            <a:endParaRPr lang="en-US" dirty="0"/>
          </a:p>
        </p:txBody>
      </p:sp>
      <p:sp>
        <p:nvSpPr>
          <p:cNvPr id="59" name="Rectangle 58"/>
          <p:cNvSpPr/>
          <p:nvPr/>
        </p:nvSpPr>
        <p:spPr>
          <a:xfrm>
            <a:off x="9218310" y="603972"/>
            <a:ext cx="2846278" cy="2508017"/>
          </a:xfrm>
          <a:prstGeom prst="rect">
            <a:avLst/>
          </a:prstGeom>
          <a:solidFill>
            <a:schemeClr val="accent2">
              <a:lumMod val="60000"/>
              <a:lumOff val="40000"/>
            </a:schemeClr>
          </a:solidFill>
          <a:ln w="12700" cap="flat" cmpd="sng" algn="ctr">
            <a:solidFill>
              <a:schemeClr val="tx2"/>
            </a:solidFill>
            <a:prstDash val="solid"/>
          </a:ln>
          <a:effectLst>
            <a:outerShdw blurRad="50800" dist="38100" dir="2700000" algn="tl" rotWithShape="0">
              <a:prstClr val="black">
                <a:alpha val="40000"/>
              </a:prstClr>
            </a:outerShdw>
          </a:effectLst>
        </p:spPr>
        <p:txBody>
          <a:bodyPr rtlCol="0" anchor="ctr"/>
          <a:lstStyle/>
          <a:p>
            <a:pPr algn="ctr" defTabSz="1219140"/>
            <a:r>
              <a:rPr lang="en-US" altLang="zh-CN" sz="2000" b="1"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5x</a:t>
            </a:r>
            <a:r>
              <a:rPr lang="en-US" altLang="zh-CN" sz="20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Compute Node</a:t>
            </a:r>
          </a:p>
          <a:p>
            <a:pPr defTabSz="1219140"/>
            <a:r>
              <a:rPr lang="pt-BR" altLang="zh-CN" sz="11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Hardware:</a:t>
            </a:r>
          </a:p>
          <a:p>
            <a:pPr marL="285750" indent="-285750" defTabSz="1219140">
              <a:buFont typeface="Arial" panose="020B0604020202020204" pitchFamily="34" charset="0"/>
              <a:buChar char="•"/>
            </a:pP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ntel</a:t>
            </a: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Xeon™ processor  Gold 6140 @ </a:t>
            </a: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2.3GHz, 384GB Memory</a:t>
            </a:r>
          </a:p>
          <a:p>
            <a:pPr marL="285750" indent="-285750" defTabSz="1219140">
              <a:buFont typeface="Arial" panose="020B0604020202020204" pitchFamily="34" charset="0"/>
              <a:buChar char="•"/>
            </a:pP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82599 </a:t>
            </a: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10Gb NIC</a:t>
            </a:r>
          </a:p>
          <a:p>
            <a:pPr marL="285750" indent="-285750" defTabSz="1219140">
              <a:buFont typeface="Arial" panose="020B0604020202020204" pitchFamily="34" charset="0"/>
              <a:buChar char="•"/>
            </a:pPr>
            <a:r>
              <a:rPr lang="pt-BR" altLang="zh-CN" sz="1100" kern="0" dirty="0">
                <a:solidFill>
                  <a:srgbClr val="002060"/>
                </a:solidFill>
                <a:latin typeface="Intel Clear" panose="020B0604020203020204" pitchFamily="34" charset="0"/>
                <a:ea typeface="Intel Clear" panose="020B0604020203020204" pitchFamily="34" charset="0"/>
                <a:cs typeface="Intel Clear" panose="020B0604020203020204" pitchFamily="34" charset="0"/>
              </a:rPr>
              <a:t>5x P4500 </a:t>
            </a:r>
            <a:r>
              <a:rPr lang="pt-BR" altLang="zh-CN" sz="1100" kern="0" dirty="0" smtClean="0">
                <a:solidFill>
                  <a:srgbClr val="002060"/>
                </a:solidFill>
                <a:latin typeface="Intel Clear" panose="020B0604020203020204" pitchFamily="34" charset="0"/>
                <a:ea typeface="Intel Clear" panose="020B0604020203020204" pitchFamily="34" charset="0"/>
                <a:cs typeface="Intel Clear" panose="020B0604020203020204" pitchFamily="34" charset="0"/>
              </a:rPr>
              <a:t>SSD </a:t>
            </a:r>
            <a:r>
              <a:rPr lang="pt-BR" altLang="zh-CN" sz="1100" kern="0" dirty="0">
                <a:solidFill>
                  <a:srgbClr val="002060"/>
                </a:solidFill>
                <a:latin typeface="Intel Clear" panose="020B0604020203020204" pitchFamily="34" charset="0"/>
                <a:ea typeface="Intel Clear" panose="020B0604020203020204" pitchFamily="34" charset="0"/>
                <a:cs typeface="Intel Clear" panose="020B0604020203020204" pitchFamily="34" charset="0"/>
              </a:rPr>
              <a:t>(2 for </a:t>
            </a:r>
            <a:r>
              <a:rPr lang="pt-BR" altLang="zh-CN" sz="1100" kern="0" dirty="0" smtClean="0">
                <a:solidFill>
                  <a:srgbClr val="002060"/>
                </a:solidFill>
                <a:latin typeface="Intel Clear" panose="020B0604020203020204" pitchFamily="34" charset="0"/>
                <a:ea typeface="Intel Clear" panose="020B0604020203020204" pitchFamily="34" charset="0"/>
                <a:cs typeface="Intel Clear" panose="020B0604020203020204" pitchFamily="34" charset="0"/>
              </a:rPr>
              <a:t>spark-shuffle)</a:t>
            </a:r>
            <a:endParaRPr lang="pt-BR" altLang="zh-CN" sz="1100" kern="0" dirty="0">
              <a:solidFill>
                <a:srgbClr val="002060"/>
              </a:solidFill>
              <a:latin typeface="Intel Clear" panose="020B0604020203020204" pitchFamily="34" charset="0"/>
              <a:ea typeface="Intel Clear" panose="020B0604020203020204" pitchFamily="34" charset="0"/>
              <a:cs typeface="Intel Clear" panose="020B0604020203020204" pitchFamily="34" charset="0"/>
            </a:endParaRPr>
          </a:p>
          <a:p>
            <a:pPr defTabSz="1219140"/>
            <a:r>
              <a:rPr lang="pt-BR" altLang="zh-CN" sz="11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Software</a:t>
            </a:r>
            <a:r>
              <a:rPr lang="pt-BR" altLang="zh-CN" sz="11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a:t>
            </a: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2.8.1</a:t>
            </a: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Spark </a:t>
            </a: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2.2.0</a:t>
            </a: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Hive 2.2.1</a:t>
            </a:r>
          </a:p>
          <a:p>
            <a:pPr marL="171450" indent="-171450" defTabSz="1219140">
              <a:buFont typeface="Arial" panose="020B0604020202020204" pitchFamily="34" charset="0"/>
              <a:buChar char="•"/>
            </a:pP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RHEL7.3 </a:t>
            </a:r>
          </a:p>
          <a:p>
            <a:pPr marL="171450" indent="-171450" defTabSz="1219140">
              <a:buFont typeface="Arial" panose="020B0604020202020204" pitchFamily="34" charset="0"/>
              <a:buChar char="•"/>
            </a:pP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Alluxio: 2.0.</a:t>
            </a:r>
            <a:r>
              <a:rPr lang="en-US"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0</a:t>
            </a:r>
            <a:r>
              <a:rPr lang="en-US"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a:t>
            </a:r>
            <a:r>
              <a:rPr lang="zh-CN" altLang="en-US"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100"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200GB</a:t>
            </a:r>
            <a:r>
              <a:rPr lang="en-US"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 DRAM Cache</a:t>
            </a: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60" name="Rectangle 59"/>
          <p:cNvSpPr/>
          <p:nvPr/>
        </p:nvSpPr>
        <p:spPr>
          <a:xfrm>
            <a:off x="9229071" y="3709379"/>
            <a:ext cx="2855343" cy="2578748"/>
          </a:xfrm>
          <a:prstGeom prst="rect">
            <a:avLst/>
          </a:prstGeom>
          <a:solidFill>
            <a:srgbClr val="A6CAE1">
              <a:lumMod val="75000"/>
            </a:srgbClr>
          </a:solidFill>
          <a:ln w="6350" cap="flat" cmpd="sng" algn="ctr">
            <a:solidFill>
              <a:schemeClr val="tx2"/>
            </a:solidFill>
            <a:prstDash val="solid"/>
          </a:ln>
          <a:effectLst>
            <a:outerShdw blurRad="50800" dist="38100" dir="2700000" algn="tl" rotWithShape="0">
              <a:prstClr val="black">
                <a:alpha val="40000"/>
              </a:prstClr>
            </a:outerShdw>
          </a:effectLst>
        </p:spPr>
        <p:txBody>
          <a:bodyPr rtlCol="0" anchor="ctr"/>
          <a:lstStyle/>
          <a:p>
            <a:pPr algn="ctr" defTabSz="1219140"/>
            <a:r>
              <a:rPr lang="en-US" altLang="zh-CN" sz="20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5x Storage </a:t>
            </a:r>
            <a:r>
              <a:rPr lang="en-US" altLang="zh-CN" sz="20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Node </a:t>
            </a:r>
            <a:endParaRPr lang="en-US" altLang="zh-CN" sz="20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defTabSz="1219140"/>
            <a:endParaRPr lang="en-US"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Intel(R) Xeon(R) CPU Gold 6140 @ </a:t>
            </a: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2.30GHz, 192GB </a:t>
            </a:r>
            <a:r>
              <a:rPr lang="en-US"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Memory</a:t>
            </a: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2x 82599 10Gb NIC </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7x 1TB </a:t>
            </a: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HDD for Ceph bluestore or HDFS namenode and datanode</a:t>
            </a: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defTabSz="1219140"/>
            <a:r>
              <a:rPr lang="pt-BR" altLang="zh-CN" sz="11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Software</a:t>
            </a:r>
            <a:r>
              <a:rPr lang="pt-BR" altLang="zh-CN" sz="11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a:t>
            </a: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2.8.1</a:t>
            </a:r>
          </a:p>
          <a:p>
            <a:pPr marL="171450" indent="-171450" defTabSz="1219140">
              <a:buFont typeface="Arial" panose="020B0604020202020204" pitchFamily="34" charset="0"/>
              <a:buChar char="•"/>
            </a:pPr>
            <a:r>
              <a:rPr lang="pt-BR" altLang="zh-CN" sz="11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Ceph 12.2.7</a:t>
            </a: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171450" indent="-171450" defTabSz="1219140">
              <a:buFont typeface="Arial" panose="020B0604020202020204" pitchFamily="34" charset="0"/>
              <a:buChar char="•"/>
            </a:pPr>
            <a:r>
              <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RHEL7.3 </a:t>
            </a:r>
          </a:p>
          <a:p>
            <a:pPr marL="171450" indent="-171450" defTabSz="1219140">
              <a:buFont typeface="Arial" panose="020B0604020202020204" pitchFamily="34" charset="0"/>
              <a:buChar char="•"/>
            </a:pPr>
            <a:endParaRPr lang="pt-BR" altLang="zh-CN" sz="11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cxnSp>
        <p:nvCxnSpPr>
          <p:cNvPr id="62" name="Straight Connector 61"/>
          <p:cNvCxnSpPr/>
          <p:nvPr/>
        </p:nvCxnSpPr>
        <p:spPr>
          <a:xfrm flipV="1">
            <a:off x="1744235" y="2401507"/>
            <a:ext cx="7863" cy="1118702"/>
          </a:xfrm>
          <a:prstGeom prst="line">
            <a:avLst/>
          </a:prstGeom>
          <a:noFill/>
          <a:ln w="76200" cap="flat" cmpd="sng" algn="ctr">
            <a:solidFill>
              <a:srgbClr val="00B050"/>
            </a:solidFill>
            <a:prstDash val="solid"/>
          </a:ln>
          <a:effectLst/>
        </p:spPr>
      </p:cxnSp>
      <p:cxnSp>
        <p:nvCxnSpPr>
          <p:cNvPr id="72" name="Straight Connector 71"/>
          <p:cNvCxnSpPr/>
          <p:nvPr/>
        </p:nvCxnSpPr>
        <p:spPr>
          <a:xfrm flipV="1">
            <a:off x="3116825" y="2394829"/>
            <a:ext cx="17354" cy="826043"/>
          </a:xfrm>
          <a:prstGeom prst="line">
            <a:avLst/>
          </a:prstGeom>
          <a:noFill/>
          <a:ln w="76200" cap="flat" cmpd="sng" algn="ctr">
            <a:solidFill>
              <a:srgbClr val="00B050"/>
            </a:solidFill>
            <a:prstDash val="solid"/>
          </a:ln>
          <a:effectLst/>
        </p:spPr>
      </p:cxnSp>
      <p:cxnSp>
        <p:nvCxnSpPr>
          <p:cNvPr id="73" name="Straight Connector 72"/>
          <p:cNvCxnSpPr/>
          <p:nvPr/>
        </p:nvCxnSpPr>
        <p:spPr>
          <a:xfrm flipV="1">
            <a:off x="7561055" y="2394829"/>
            <a:ext cx="8203" cy="863323"/>
          </a:xfrm>
          <a:prstGeom prst="line">
            <a:avLst/>
          </a:prstGeom>
          <a:noFill/>
          <a:ln w="76200" cap="flat" cmpd="sng" algn="ctr">
            <a:solidFill>
              <a:srgbClr val="00B050"/>
            </a:solidFill>
            <a:prstDash val="solid"/>
          </a:ln>
          <a:effectLst/>
        </p:spPr>
      </p:cxnSp>
      <p:cxnSp>
        <p:nvCxnSpPr>
          <p:cNvPr id="74" name="Straight Connector 73"/>
          <p:cNvCxnSpPr/>
          <p:nvPr/>
        </p:nvCxnSpPr>
        <p:spPr>
          <a:xfrm flipH="1" flipV="1">
            <a:off x="4716040" y="2123770"/>
            <a:ext cx="19344" cy="1210219"/>
          </a:xfrm>
          <a:prstGeom prst="line">
            <a:avLst/>
          </a:prstGeom>
          <a:noFill/>
          <a:ln w="76200" cap="flat" cmpd="sng" algn="ctr">
            <a:solidFill>
              <a:srgbClr val="00B050"/>
            </a:solidFill>
            <a:prstDash val="solid"/>
          </a:ln>
          <a:effectLst/>
        </p:spPr>
      </p:cxnSp>
      <p:cxnSp>
        <p:nvCxnSpPr>
          <p:cNvPr id="75" name="Straight Connector 74"/>
          <p:cNvCxnSpPr/>
          <p:nvPr/>
        </p:nvCxnSpPr>
        <p:spPr>
          <a:xfrm flipH="1" flipV="1">
            <a:off x="6067023" y="2140190"/>
            <a:ext cx="2085" cy="1143369"/>
          </a:xfrm>
          <a:prstGeom prst="line">
            <a:avLst/>
          </a:prstGeom>
          <a:noFill/>
          <a:ln w="76200" cap="flat" cmpd="sng" algn="ctr">
            <a:solidFill>
              <a:srgbClr val="00B050"/>
            </a:solidFill>
            <a:prstDash val="solid"/>
          </a:ln>
          <a:effectLst/>
        </p:spPr>
      </p:cxnSp>
      <p:cxnSp>
        <p:nvCxnSpPr>
          <p:cNvPr id="76" name="Straight Connector 75"/>
          <p:cNvCxnSpPr/>
          <p:nvPr/>
        </p:nvCxnSpPr>
        <p:spPr>
          <a:xfrm flipH="1">
            <a:off x="4633326" y="3386339"/>
            <a:ext cx="3742" cy="953097"/>
          </a:xfrm>
          <a:prstGeom prst="line">
            <a:avLst/>
          </a:prstGeom>
          <a:noFill/>
          <a:ln w="76200" cap="flat" cmpd="sng" algn="ctr">
            <a:solidFill>
              <a:srgbClr val="00B050"/>
            </a:solidFill>
            <a:prstDash val="solid"/>
          </a:ln>
          <a:effectLst/>
        </p:spPr>
      </p:cxnSp>
      <p:cxnSp>
        <p:nvCxnSpPr>
          <p:cNvPr id="77" name="Straight Connector 76"/>
          <p:cNvCxnSpPr/>
          <p:nvPr/>
        </p:nvCxnSpPr>
        <p:spPr>
          <a:xfrm flipH="1">
            <a:off x="4866625" y="3386339"/>
            <a:ext cx="211" cy="980267"/>
          </a:xfrm>
          <a:prstGeom prst="line">
            <a:avLst/>
          </a:prstGeom>
          <a:noFill/>
          <a:ln w="76200" cap="flat" cmpd="sng" algn="ctr">
            <a:solidFill>
              <a:srgbClr val="00B050"/>
            </a:solidFill>
            <a:prstDash val="solid"/>
          </a:ln>
          <a:effectLst/>
        </p:spPr>
      </p:cxnSp>
      <p:cxnSp>
        <p:nvCxnSpPr>
          <p:cNvPr id="78" name="Straight Connector 77"/>
          <p:cNvCxnSpPr/>
          <p:nvPr/>
        </p:nvCxnSpPr>
        <p:spPr>
          <a:xfrm flipH="1">
            <a:off x="5975545" y="3395518"/>
            <a:ext cx="3742" cy="953097"/>
          </a:xfrm>
          <a:prstGeom prst="line">
            <a:avLst/>
          </a:prstGeom>
          <a:noFill/>
          <a:ln w="76200" cap="flat" cmpd="sng" algn="ctr">
            <a:solidFill>
              <a:srgbClr val="00B050"/>
            </a:solidFill>
            <a:prstDash val="solid"/>
          </a:ln>
          <a:effectLst/>
        </p:spPr>
      </p:cxnSp>
      <p:cxnSp>
        <p:nvCxnSpPr>
          <p:cNvPr id="79" name="Straight Connector 78"/>
          <p:cNvCxnSpPr/>
          <p:nvPr/>
        </p:nvCxnSpPr>
        <p:spPr>
          <a:xfrm flipH="1">
            <a:off x="6208844" y="3395518"/>
            <a:ext cx="211" cy="980267"/>
          </a:xfrm>
          <a:prstGeom prst="line">
            <a:avLst/>
          </a:prstGeom>
          <a:noFill/>
          <a:ln w="76200" cap="flat" cmpd="sng" algn="ctr">
            <a:solidFill>
              <a:srgbClr val="00B050"/>
            </a:solidFill>
            <a:prstDash val="solid"/>
          </a:ln>
          <a:effectLst/>
        </p:spPr>
      </p:cxnSp>
      <p:cxnSp>
        <p:nvCxnSpPr>
          <p:cNvPr id="80" name="Straight Connector 79"/>
          <p:cNvCxnSpPr/>
          <p:nvPr/>
        </p:nvCxnSpPr>
        <p:spPr>
          <a:xfrm flipH="1">
            <a:off x="7528934" y="3384505"/>
            <a:ext cx="3742" cy="953097"/>
          </a:xfrm>
          <a:prstGeom prst="line">
            <a:avLst/>
          </a:prstGeom>
          <a:noFill/>
          <a:ln w="76200" cap="flat" cmpd="sng" algn="ctr">
            <a:solidFill>
              <a:srgbClr val="00B050"/>
            </a:solidFill>
            <a:prstDash val="solid"/>
          </a:ln>
          <a:effectLst/>
        </p:spPr>
      </p:cxnSp>
      <p:cxnSp>
        <p:nvCxnSpPr>
          <p:cNvPr id="81" name="Straight Connector 80"/>
          <p:cNvCxnSpPr/>
          <p:nvPr/>
        </p:nvCxnSpPr>
        <p:spPr>
          <a:xfrm flipH="1">
            <a:off x="7762233" y="3384505"/>
            <a:ext cx="211" cy="980267"/>
          </a:xfrm>
          <a:prstGeom prst="line">
            <a:avLst/>
          </a:prstGeom>
          <a:noFill/>
          <a:ln w="76200" cap="flat" cmpd="sng" algn="ctr">
            <a:solidFill>
              <a:srgbClr val="00B050"/>
            </a:solidFill>
            <a:prstDash val="solid"/>
          </a:ln>
          <a:effectLst/>
        </p:spPr>
      </p:cxnSp>
      <p:cxnSp>
        <p:nvCxnSpPr>
          <p:cNvPr id="82" name="Straight Connector 81"/>
          <p:cNvCxnSpPr/>
          <p:nvPr/>
        </p:nvCxnSpPr>
        <p:spPr>
          <a:xfrm flipH="1">
            <a:off x="3001000" y="3373484"/>
            <a:ext cx="3742" cy="953097"/>
          </a:xfrm>
          <a:prstGeom prst="line">
            <a:avLst/>
          </a:prstGeom>
          <a:noFill/>
          <a:ln w="76200" cap="flat" cmpd="sng" algn="ctr">
            <a:solidFill>
              <a:srgbClr val="00B050"/>
            </a:solidFill>
            <a:prstDash val="solid"/>
          </a:ln>
          <a:effectLst/>
        </p:spPr>
      </p:cxnSp>
      <p:cxnSp>
        <p:nvCxnSpPr>
          <p:cNvPr id="88" name="Straight Connector 87"/>
          <p:cNvCxnSpPr/>
          <p:nvPr/>
        </p:nvCxnSpPr>
        <p:spPr>
          <a:xfrm flipH="1">
            <a:off x="3234299" y="3373484"/>
            <a:ext cx="211" cy="980267"/>
          </a:xfrm>
          <a:prstGeom prst="line">
            <a:avLst/>
          </a:prstGeom>
          <a:noFill/>
          <a:ln w="76200" cap="flat" cmpd="sng" algn="ctr">
            <a:solidFill>
              <a:srgbClr val="00B050"/>
            </a:solidFill>
            <a:prstDash val="solid"/>
          </a:ln>
          <a:effectLst/>
        </p:spPr>
      </p:cxnSp>
      <p:cxnSp>
        <p:nvCxnSpPr>
          <p:cNvPr id="96" name="Straight Connector 95"/>
          <p:cNvCxnSpPr/>
          <p:nvPr/>
        </p:nvCxnSpPr>
        <p:spPr>
          <a:xfrm flipH="1">
            <a:off x="1500866" y="3382663"/>
            <a:ext cx="3742" cy="953097"/>
          </a:xfrm>
          <a:prstGeom prst="line">
            <a:avLst/>
          </a:prstGeom>
          <a:noFill/>
          <a:ln w="76200" cap="flat" cmpd="sng" algn="ctr">
            <a:solidFill>
              <a:srgbClr val="00B050"/>
            </a:solidFill>
            <a:prstDash val="solid"/>
          </a:ln>
          <a:effectLst/>
        </p:spPr>
      </p:cxnSp>
      <p:cxnSp>
        <p:nvCxnSpPr>
          <p:cNvPr id="97" name="Straight Connector 96"/>
          <p:cNvCxnSpPr/>
          <p:nvPr/>
        </p:nvCxnSpPr>
        <p:spPr>
          <a:xfrm flipH="1">
            <a:off x="1734165" y="3382663"/>
            <a:ext cx="211" cy="980267"/>
          </a:xfrm>
          <a:prstGeom prst="line">
            <a:avLst/>
          </a:prstGeom>
          <a:noFill/>
          <a:ln w="76200" cap="flat" cmpd="sng" algn="ctr">
            <a:solidFill>
              <a:srgbClr val="00B050"/>
            </a:solidFill>
            <a:prstDash val="solid"/>
          </a:ln>
          <a:effectLst/>
        </p:spPr>
      </p:cxnSp>
      <p:sp>
        <p:nvSpPr>
          <p:cNvPr id="98" name="Rectangle 97"/>
          <p:cNvSpPr/>
          <p:nvPr/>
        </p:nvSpPr>
        <p:spPr>
          <a:xfrm>
            <a:off x="744071" y="1401590"/>
            <a:ext cx="1653953" cy="1372090"/>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99" name="Rectangle 98"/>
          <p:cNvSpPr/>
          <p:nvPr/>
        </p:nvSpPr>
        <p:spPr>
          <a:xfrm>
            <a:off x="1257030" y="1417235"/>
            <a:ext cx="668453" cy="430887"/>
          </a:xfrm>
          <a:prstGeom prst="rect">
            <a:avLst/>
          </a:prstGeom>
        </p:spPr>
        <p:txBody>
          <a:bodyPr wrap="none" lIns="0" tIns="0" rIns="0" bIns="0">
            <a:spAutoFit/>
          </a:bodyPr>
          <a:lstStyle/>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a:t>
            </a:r>
          </a:p>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Hive</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00" name="Rectangle 99"/>
          <p:cNvSpPr/>
          <p:nvPr/>
        </p:nvSpPr>
        <p:spPr>
          <a:xfrm>
            <a:off x="798197" y="1829096"/>
            <a:ext cx="1546686" cy="575827"/>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YARN</a:t>
            </a:r>
            <a:endParaRPr lang="zh-CN" altLang="en-US"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01" name="Rectangle 100"/>
          <p:cNvSpPr/>
          <p:nvPr/>
        </p:nvSpPr>
        <p:spPr>
          <a:xfrm>
            <a:off x="816306" y="1458130"/>
            <a:ext cx="418832" cy="2582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000" dirty="0">
                <a:latin typeface="Intel Clear" panose="020B0604020203020204" pitchFamily="34" charset="0"/>
                <a:ea typeface="Intel Clear" panose="020B0604020203020204" pitchFamily="34" charset="0"/>
                <a:cs typeface="Intel Clear" panose="020B0604020203020204" pitchFamily="34" charset="0"/>
              </a:rPr>
              <a:t>DNS</a:t>
            </a:r>
            <a:endParaRPr lang="zh-CN" altLang="en-US" sz="1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09" name="Rectangle 108"/>
          <p:cNvSpPr/>
          <p:nvPr/>
        </p:nvSpPr>
        <p:spPr>
          <a:xfrm>
            <a:off x="2495351" y="1411799"/>
            <a:ext cx="1316068" cy="1361881"/>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0" name="Rectangle 109"/>
          <p:cNvSpPr/>
          <p:nvPr/>
        </p:nvSpPr>
        <p:spPr>
          <a:xfrm>
            <a:off x="2784735" y="1427094"/>
            <a:ext cx="668453" cy="430887"/>
          </a:xfrm>
          <a:prstGeom prst="rect">
            <a:avLst/>
          </a:prstGeom>
        </p:spPr>
        <p:txBody>
          <a:bodyPr wrap="none" lIns="0" tIns="0" rIns="0" bIns="0">
            <a:spAutoFit/>
          </a:bodyPr>
          <a:lstStyle/>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a:t>
            </a:r>
          </a:p>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Hive</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1" name="Rectangle 110"/>
          <p:cNvSpPr/>
          <p:nvPr/>
        </p:nvSpPr>
        <p:spPr>
          <a:xfrm>
            <a:off x="3921692" y="1405876"/>
            <a:ext cx="1327680" cy="1367804"/>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2" name="Rectangle 111"/>
          <p:cNvSpPr/>
          <p:nvPr/>
        </p:nvSpPr>
        <p:spPr>
          <a:xfrm>
            <a:off x="4211076" y="1421171"/>
            <a:ext cx="668453" cy="430887"/>
          </a:xfrm>
          <a:prstGeom prst="rect">
            <a:avLst/>
          </a:prstGeom>
        </p:spPr>
        <p:txBody>
          <a:bodyPr wrap="none" lIns="0" tIns="0" rIns="0" bIns="0">
            <a:spAutoFit/>
          </a:bodyPr>
          <a:lstStyle/>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a:t>
            </a:r>
          </a:p>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Hive</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3" name="Rectangle 112"/>
          <p:cNvSpPr/>
          <p:nvPr/>
        </p:nvSpPr>
        <p:spPr>
          <a:xfrm>
            <a:off x="5348032" y="1401940"/>
            <a:ext cx="1333823" cy="1371740"/>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1" name="Rectangle 130"/>
          <p:cNvSpPr/>
          <p:nvPr/>
        </p:nvSpPr>
        <p:spPr>
          <a:xfrm>
            <a:off x="5637417" y="1417235"/>
            <a:ext cx="668453" cy="430887"/>
          </a:xfrm>
          <a:prstGeom prst="rect">
            <a:avLst/>
          </a:prstGeom>
        </p:spPr>
        <p:txBody>
          <a:bodyPr wrap="none" lIns="0" tIns="0" rIns="0" bIns="0">
            <a:spAutoFit/>
          </a:bodyPr>
          <a:lstStyle/>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a:t>
            </a:r>
          </a:p>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Hive</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2" name="Rectangle 131"/>
          <p:cNvSpPr/>
          <p:nvPr/>
        </p:nvSpPr>
        <p:spPr>
          <a:xfrm>
            <a:off x="6771016" y="1401940"/>
            <a:ext cx="1310812" cy="1371740"/>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3" name="Rectangle 132"/>
          <p:cNvSpPr/>
          <p:nvPr/>
        </p:nvSpPr>
        <p:spPr>
          <a:xfrm>
            <a:off x="7060400" y="1417235"/>
            <a:ext cx="668453" cy="430887"/>
          </a:xfrm>
          <a:prstGeom prst="rect">
            <a:avLst/>
          </a:prstGeom>
        </p:spPr>
        <p:txBody>
          <a:bodyPr wrap="none" lIns="0" tIns="0" rIns="0" bIns="0">
            <a:spAutoFit/>
          </a:bodyPr>
          <a:lstStyle/>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a:t>
            </a:r>
          </a:p>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Hive</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4" name="Rounded Rectangle 133"/>
          <p:cNvSpPr/>
          <p:nvPr/>
        </p:nvSpPr>
        <p:spPr>
          <a:xfrm>
            <a:off x="330840" y="3197438"/>
            <a:ext cx="8693046" cy="206611"/>
          </a:xfrm>
          <a:prstGeom prst="roundRect">
            <a:avLst/>
          </a:prstGeom>
          <a:solidFill>
            <a:schemeClr val="tx2"/>
          </a:solidFill>
          <a:ln w="25400" cap="flat" cmpd="sng" algn="ctr">
            <a:noFill/>
            <a:prstDash val="solid"/>
          </a:ln>
          <a:effectLst/>
        </p:spPr>
        <p:txBody>
          <a:bodyPr rtlCol="0" anchor="ctr"/>
          <a:lstStyle/>
          <a:p>
            <a:pPr algn="ctr">
              <a:defRPr/>
            </a:pPr>
            <a:endParaRPr lang="zh-CN" altLang="en-US" sz="2400" kern="0">
              <a:latin typeface="Intel Clear" panose="020B0604020203020204" pitchFamily="34" charset="0"/>
              <a:cs typeface="Intel Clear" panose="020B0604020203020204" pitchFamily="34" charset="0"/>
            </a:endParaRPr>
          </a:p>
        </p:txBody>
      </p:sp>
      <p:sp>
        <p:nvSpPr>
          <p:cNvPr id="203" name="Rectangle 202"/>
          <p:cNvSpPr/>
          <p:nvPr/>
        </p:nvSpPr>
        <p:spPr>
          <a:xfrm>
            <a:off x="2540916" y="1829096"/>
            <a:ext cx="1196736" cy="575826"/>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YARN</a:t>
            </a:r>
            <a:endParaRPr lang="zh-CN" altLang="en-US"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209" name="Rectangle 208"/>
          <p:cNvSpPr/>
          <p:nvPr/>
        </p:nvSpPr>
        <p:spPr>
          <a:xfrm>
            <a:off x="3971790" y="1829794"/>
            <a:ext cx="1196736" cy="575826"/>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YARN</a:t>
            </a:r>
            <a:endParaRPr lang="zh-CN" altLang="en-US"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216" name="Rectangle 215"/>
          <p:cNvSpPr/>
          <p:nvPr/>
        </p:nvSpPr>
        <p:spPr>
          <a:xfrm>
            <a:off x="5401345" y="1819805"/>
            <a:ext cx="1196736" cy="575826"/>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YARN</a:t>
            </a:r>
            <a:endParaRPr lang="zh-CN" altLang="en-US"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222" name="Rectangle 221"/>
          <p:cNvSpPr/>
          <p:nvPr/>
        </p:nvSpPr>
        <p:spPr>
          <a:xfrm>
            <a:off x="6818455" y="1829096"/>
            <a:ext cx="1196736" cy="575826"/>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YARN</a:t>
            </a:r>
            <a:endParaRPr lang="zh-CN" altLang="en-US"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2" name="Rectangle 1"/>
          <p:cNvSpPr/>
          <p:nvPr/>
        </p:nvSpPr>
        <p:spPr>
          <a:xfrm>
            <a:off x="744071" y="2489191"/>
            <a:ext cx="1653953" cy="24553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t>Alluxio worker</a:t>
            </a:r>
            <a:endParaRPr lang="zh-CN" altLang="en-US" sz="1400" dirty="0"/>
          </a:p>
        </p:txBody>
      </p:sp>
      <p:sp>
        <p:nvSpPr>
          <p:cNvPr id="126" name="Rectangle 125"/>
          <p:cNvSpPr/>
          <p:nvPr/>
        </p:nvSpPr>
        <p:spPr>
          <a:xfrm>
            <a:off x="2504755" y="2489191"/>
            <a:ext cx="1306664" cy="24934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altLang="zh-CN" sz="1400" dirty="0" smtClean="0"/>
              <a:t>Alluxio worker</a:t>
            </a:r>
            <a:endParaRPr lang="zh-CN" altLang="en-US" sz="1400" dirty="0"/>
          </a:p>
        </p:txBody>
      </p:sp>
      <p:sp>
        <p:nvSpPr>
          <p:cNvPr id="127" name="Rectangle 126"/>
          <p:cNvSpPr/>
          <p:nvPr/>
        </p:nvSpPr>
        <p:spPr>
          <a:xfrm>
            <a:off x="3924234" y="2489191"/>
            <a:ext cx="1306664" cy="24934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altLang="zh-CN" sz="1400" dirty="0" smtClean="0"/>
              <a:t>Alluxio worker</a:t>
            </a:r>
            <a:endParaRPr lang="zh-CN" altLang="en-US" sz="1400" dirty="0"/>
          </a:p>
        </p:txBody>
      </p:sp>
      <p:sp>
        <p:nvSpPr>
          <p:cNvPr id="128" name="Rectangle 127"/>
          <p:cNvSpPr/>
          <p:nvPr/>
        </p:nvSpPr>
        <p:spPr>
          <a:xfrm>
            <a:off x="5356862" y="2489191"/>
            <a:ext cx="1306664" cy="24934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altLang="zh-CN" sz="1400" dirty="0" smtClean="0"/>
              <a:t>Alluxio worker</a:t>
            </a:r>
            <a:endParaRPr lang="zh-CN" altLang="en-US" sz="1400" dirty="0"/>
          </a:p>
        </p:txBody>
      </p:sp>
      <p:sp>
        <p:nvSpPr>
          <p:cNvPr id="129" name="Rectangle 128"/>
          <p:cNvSpPr/>
          <p:nvPr/>
        </p:nvSpPr>
        <p:spPr>
          <a:xfrm>
            <a:off x="6771930" y="2479536"/>
            <a:ext cx="1306664" cy="24934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altLang="zh-CN" sz="1400" dirty="0" smtClean="0"/>
              <a:t>Alluxio worker</a:t>
            </a:r>
            <a:endParaRPr lang="zh-CN" altLang="en-US" sz="1400" dirty="0"/>
          </a:p>
        </p:txBody>
      </p:sp>
      <p:grpSp>
        <p:nvGrpSpPr>
          <p:cNvPr id="4" name="Group 3"/>
          <p:cNvGrpSpPr/>
          <p:nvPr/>
        </p:nvGrpSpPr>
        <p:grpSpPr>
          <a:xfrm>
            <a:off x="1156664" y="3812668"/>
            <a:ext cx="862742" cy="1100470"/>
            <a:chOff x="126106" y="4606064"/>
            <a:chExt cx="862742" cy="1100470"/>
          </a:xfrm>
        </p:grpSpPr>
        <p:sp>
          <p:nvSpPr>
            <p:cNvPr id="63" name="Rectangle 62"/>
            <p:cNvSpPr/>
            <p:nvPr/>
          </p:nvSpPr>
          <p:spPr>
            <a:xfrm>
              <a:off x="126106" y="4606064"/>
              <a:ext cx="862742" cy="1100470"/>
            </a:xfrm>
            <a:prstGeom prst="rect">
              <a:avLst/>
            </a:prstGeom>
            <a:solidFill>
              <a:srgbClr val="A6CAE1">
                <a:lumMod val="75000"/>
              </a:srgbClr>
            </a:solidFill>
            <a:ln w="25400" cap="flat" cmpd="sng" algn="ctr">
              <a:noFill/>
              <a:prstDash val="solid"/>
            </a:ln>
            <a:effectLst/>
          </p:spPr>
          <p:txBody>
            <a:bodyPr rtlCol="0" anchor="ctr"/>
            <a:lstStyle/>
            <a:p>
              <a:pPr algn="ctr" defTabSz="1219140">
                <a:defRPr/>
              </a:pPr>
              <a:endParaRPr lang="en-US" altLang="zh-CN" sz="1400"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5" name="Rectangle 134"/>
            <p:cNvSpPr/>
            <p:nvPr/>
          </p:nvSpPr>
          <p:spPr>
            <a:xfrm>
              <a:off x="171783" y="4655191"/>
              <a:ext cx="775077" cy="935070"/>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smtClean="0">
                  <a:solidFill>
                    <a:schemeClr val="tx2"/>
                  </a:solidFill>
                </a:rPr>
                <a:t>CEPH</a:t>
              </a:r>
              <a:endParaRPr lang="zh-CN" altLang="en-US" sz="1100" dirty="0">
                <a:solidFill>
                  <a:schemeClr val="tx2"/>
                </a:solidFill>
              </a:endParaRPr>
            </a:p>
          </p:txBody>
        </p:sp>
        <p:sp>
          <p:nvSpPr>
            <p:cNvPr id="136" name="Rounded Rectangle 135"/>
            <p:cNvSpPr/>
            <p:nvPr/>
          </p:nvSpPr>
          <p:spPr>
            <a:xfrm>
              <a:off x="281776" y="5091723"/>
              <a:ext cx="555216" cy="17828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RGW1 </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37" name="Rounded Rectangle 136"/>
            <p:cNvSpPr/>
            <p:nvPr/>
          </p:nvSpPr>
          <p:spPr>
            <a:xfrm>
              <a:off x="276025" y="4850805"/>
              <a:ext cx="555216" cy="18617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MON </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30" name="Rounded Rectangle 129"/>
            <p:cNvSpPr/>
            <p:nvPr/>
          </p:nvSpPr>
          <p:spPr>
            <a:xfrm>
              <a:off x="281776" y="5301244"/>
              <a:ext cx="555216" cy="18617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OSD</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grpSp>
      <p:grpSp>
        <p:nvGrpSpPr>
          <p:cNvPr id="6" name="Group 5"/>
          <p:cNvGrpSpPr/>
          <p:nvPr/>
        </p:nvGrpSpPr>
        <p:grpSpPr>
          <a:xfrm>
            <a:off x="2704232" y="3809644"/>
            <a:ext cx="887378" cy="1089458"/>
            <a:chOff x="1927091" y="4617076"/>
            <a:chExt cx="887378" cy="1089458"/>
          </a:xfrm>
        </p:grpSpPr>
        <p:sp>
          <p:nvSpPr>
            <p:cNvPr id="144" name="Rectangle 143"/>
            <p:cNvSpPr/>
            <p:nvPr/>
          </p:nvSpPr>
          <p:spPr>
            <a:xfrm>
              <a:off x="1927091" y="4617076"/>
              <a:ext cx="887378" cy="1089458"/>
            </a:xfrm>
            <a:prstGeom prst="rect">
              <a:avLst/>
            </a:prstGeom>
            <a:solidFill>
              <a:srgbClr val="A6CAE1">
                <a:lumMod val="75000"/>
              </a:srgbClr>
            </a:solidFill>
            <a:ln w="25400" cap="flat" cmpd="sng" algn="ctr">
              <a:noFill/>
              <a:prstDash val="solid"/>
            </a:ln>
            <a:effectLst/>
          </p:spPr>
          <p:txBody>
            <a:bodyPr rtlCol="0" anchor="ctr"/>
            <a:lstStyle/>
            <a:p>
              <a:pPr algn="ctr" defTabSz="1219140">
                <a:defRPr/>
              </a:pPr>
              <a:endParaRPr lang="en-US" altLang="zh-CN" sz="1400"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50" name="Rectangle 149"/>
            <p:cNvSpPr/>
            <p:nvPr/>
          </p:nvSpPr>
          <p:spPr>
            <a:xfrm>
              <a:off x="1972768" y="4666203"/>
              <a:ext cx="775077" cy="924058"/>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a:solidFill>
                    <a:schemeClr val="tx2"/>
                  </a:solidFill>
                </a:rPr>
                <a:t>CEPH</a:t>
              </a:r>
              <a:endParaRPr lang="zh-CN" altLang="en-US" sz="1100" dirty="0">
                <a:solidFill>
                  <a:schemeClr val="tx2"/>
                </a:solidFill>
              </a:endParaRPr>
            </a:p>
          </p:txBody>
        </p:sp>
        <p:sp>
          <p:nvSpPr>
            <p:cNvPr id="151" name="Rounded Rectangle 150"/>
            <p:cNvSpPr/>
            <p:nvPr/>
          </p:nvSpPr>
          <p:spPr>
            <a:xfrm>
              <a:off x="2082761" y="4857331"/>
              <a:ext cx="555216" cy="17828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RGW2 </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48" name="Rounded Rectangle 147"/>
            <p:cNvSpPr/>
            <p:nvPr/>
          </p:nvSpPr>
          <p:spPr>
            <a:xfrm>
              <a:off x="2082761" y="5087782"/>
              <a:ext cx="555216" cy="18617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OSD</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grpSp>
      <p:grpSp>
        <p:nvGrpSpPr>
          <p:cNvPr id="7" name="Group 6"/>
          <p:cNvGrpSpPr/>
          <p:nvPr/>
        </p:nvGrpSpPr>
        <p:grpSpPr>
          <a:xfrm>
            <a:off x="4393429" y="3810429"/>
            <a:ext cx="890720" cy="1088673"/>
            <a:chOff x="3742606" y="4617860"/>
            <a:chExt cx="890720" cy="1088673"/>
          </a:xfrm>
        </p:grpSpPr>
        <p:sp>
          <p:nvSpPr>
            <p:cNvPr id="157" name="Rectangle 156"/>
            <p:cNvSpPr/>
            <p:nvPr/>
          </p:nvSpPr>
          <p:spPr>
            <a:xfrm>
              <a:off x="3742606" y="4617860"/>
              <a:ext cx="890720" cy="1088673"/>
            </a:xfrm>
            <a:prstGeom prst="rect">
              <a:avLst/>
            </a:prstGeom>
            <a:solidFill>
              <a:srgbClr val="A6CAE1">
                <a:lumMod val="75000"/>
              </a:srgbClr>
            </a:solidFill>
            <a:ln w="25400" cap="flat" cmpd="sng" algn="ctr">
              <a:noFill/>
              <a:prstDash val="solid"/>
            </a:ln>
            <a:effectLst/>
          </p:spPr>
          <p:txBody>
            <a:bodyPr rtlCol="0" anchor="ctr"/>
            <a:lstStyle/>
            <a:p>
              <a:pPr algn="ctr" defTabSz="1219140">
                <a:defRPr/>
              </a:pPr>
              <a:endParaRPr lang="en-US" altLang="zh-CN" sz="1400"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62" name="Rectangle 161"/>
            <p:cNvSpPr/>
            <p:nvPr/>
          </p:nvSpPr>
          <p:spPr>
            <a:xfrm>
              <a:off x="3788283" y="4666987"/>
              <a:ext cx="775077" cy="923273"/>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a:solidFill>
                    <a:schemeClr val="tx2"/>
                  </a:solidFill>
                </a:rPr>
                <a:t>CEPH</a:t>
              </a:r>
              <a:endParaRPr lang="zh-CN" altLang="en-US" sz="1100" dirty="0">
                <a:solidFill>
                  <a:schemeClr val="tx2"/>
                </a:solidFill>
              </a:endParaRPr>
            </a:p>
          </p:txBody>
        </p:sp>
        <p:sp>
          <p:nvSpPr>
            <p:cNvPr id="163" name="Rounded Rectangle 162"/>
            <p:cNvSpPr/>
            <p:nvPr/>
          </p:nvSpPr>
          <p:spPr>
            <a:xfrm>
              <a:off x="3898276" y="4858116"/>
              <a:ext cx="555216" cy="17828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RGW3 </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71" name="Rounded Rectangle 170"/>
            <p:cNvSpPr/>
            <p:nvPr/>
          </p:nvSpPr>
          <p:spPr>
            <a:xfrm>
              <a:off x="3896786" y="5076770"/>
              <a:ext cx="555216" cy="18617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OSD</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grpSp>
      <p:grpSp>
        <p:nvGrpSpPr>
          <p:cNvPr id="8" name="Group 7"/>
          <p:cNvGrpSpPr/>
          <p:nvPr/>
        </p:nvGrpSpPr>
        <p:grpSpPr>
          <a:xfrm>
            <a:off x="5824781" y="3807034"/>
            <a:ext cx="889082" cy="1094678"/>
            <a:chOff x="5559759" y="4611856"/>
            <a:chExt cx="889082" cy="1094678"/>
          </a:xfrm>
        </p:grpSpPr>
        <p:sp>
          <p:nvSpPr>
            <p:cNvPr id="169" name="Rectangle 168"/>
            <p:cNvSpPr/>
            <p:nvPr/>
          </p:nvSpPr>
          <p:spPr>
            <a:xfrm>
              <a:off x="5559759" y="4611856"/>
              <a:ext cx="889082" cy="1094678"/>
            </a:xfrm>
            <a:prstGeom prst="rect">
              <a:avLst/>
            </a:prstGeom>
            <a:solidFill>
              <a:srgbClr val="A6CAE1">
                <a:lumMod val="75000"/>
              </a:srgbClr>
            </a:solidFill>
            <a:ln w="25400" cap="flat" cmpd="sng" algn="ctr">
              <a:noFill/>
              <a:prstDash val="solid"/>
            </a:ln>
            <a:effectLst/>
          </p:spPr>
          <p:txBody>
            <a:bodyPr rtlCol="0" anchor="ctr"/>
            <a:lstStyle/>
            <a:p>
              <a:pPr algn="ctr" defTabSz="1219140">
                <a:defRPr/>
              </a:pPr>
              <a:endParaRPr lang="en-US" altLang="zh-CN" sz="1400"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76" name="Rectangle 175"/>
            <p:cNvSpPr/>
            <p:nvPr/>
          </p:nvSpPr>
          <p:spPr>
            <a:xfrm>
              <a:off x="5605436" y="4660983"/>
              <a:ext cx="775077" cy="929278"/>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a:solidFill>
                    <a:schemeClr val="tx2"/>
                  </a:solidFill>
                </a:rPr>
                <a:t>CEPH</a:t>
              </a:r>
              <a:endParaRPr lang="zh-CN" altLang="en-US" sz="1100" dirty="0">
                <a:solidFill>
                  <a:schemeClr val="tx2"/>
                </a:solidFill>
              </a:endParaRPr>
            </a:p>
          </p:txBody>
        </p:sp>
        <p:sp>
          <p:nvSpPr>
            <p:cNvPr id="177" name="Rounded Rectangle 176"/>
            <p:cNvSpPr/>
            <p:nvPr/>
          </p:nvSpPr>
          <p:spPr>
            <a:xfrm>
              <a:off x="5715429" y="4852111"/>
              <a:ext cx="555216" cy="17828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RGW4 </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75" name="Rounded Rectangle 174"/>
            <p:cNvSpPr/>
            <p:nvPr/>
          </p:nvSpPr>
          <p:spPr>
            <a:xfrm>
              <a:off x="5715644" y="5063360"/>
              <a:ext cx="555216" cy="18617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OSD</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grpSp>
      <p:grpSp>
        <p:nvGrpSpPr>
          <p:cNvPr id="9" name="Group 8"/>
          <p:cNvGrpSpPr/>
          <p:nvPr/>
        </p:nvGrpSpPr>
        <p:grpSpPr>
          <a:xfrm>
            <a:off x="7198306" y="3796279"/>
            <a:ext cx="933782" cy="1096207"/>
            <a:chOff x="7387084" y="4610326"/>
            <a:chExt cx="933782" cy="1096207"/>
          </a:xfrm>
        </p:grpSpPr>
        <p:sp>
          <p:nvSpPr>
            <p:cNvPr id="186" name="Rectangle 185"/>
            <p:cNvSpPr/>
            <p:nvPr/>
          </p:nvSpPr>
          <p:spPr>
            <a:xfrm>
              <a:off x="7387084" y="4610326"/>
              <a:ext cx="933782" cy="1096207"/>
            </a:xfrm>
            <a:prstGeom prst="rect">
              <a:avLst/>
            </a:prstGeom>
            <a:solidFill>
              <a:srgbClr val="A6CAE1">
                <a:lumMod val="75000"/>
              </a:srgbClr>
            </a:solidFill>
            <a:ln w="25400" cap="flat" cmpd="sng" algn="ctr">
              <a:noFill/>
              <a:prstDash val="solid"/>
            </a:ln>
            <a:effectLst/>
          </p:spPr>
          <p:txBody>
            <a:bodyPr rtlCol="0" anchor="ctr"/>
            <a:lstStyle/>
            <a:p>
              <a:pPr algn="ctr" defTabSz="1219140">
                <a:defRPr/>
              </a:pPr>
              <a:endParaRPr lang="en-US" altLang="zh-CN" sz="1400"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91" name="Rectangle 190"/>
            <p:cNvSpPr/>
            <p:nvPr/>
          </p:nvSpPr>
          <p:spPr>
            <a:xfrm>
              <a:off x="7432761" y="4659453"/>
              <a:ext cx="775077" cy="930807"/>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36000" tIns="18000" rIns="0" bIns="0" rtlCol="0" anchor="t"/>
            <a:lstStyle/>
            <a:p>
              <a:r>
                <a:rPr lang="en-US" altLang="zh-CN" sz="1100" dirty="0">
                  <a:solidFill>
                    <a:schemeClr val="tx2"/>
                  </a:solidFill>
                </a:rPr>
                <a:t>CEPH</a:t>
              </a:r>
              <a:endParaRPr lang="zh-CN" altLang="en-US" sz="1100" dirty="0">
                <a:solidFill>
                  <a:schemeClr val="tx2"/>
                </a:solidFill>
              </a:endParaRPr>
            </a:p>
          </p:txBody>
        </p:sp>
        <p:sp>
          <p:nvSpPr>
            <p:cNvPr id="192" name="Rounded Rectangle 191"/>
            <p:cNvSpPr/>
            <p:nvPr/>
          </p:nvSpPr>
          <p:spPr>
            <a:xfrm>
              <a:off x="7542754" y="4850582"/>
              <a:ext cx="555216" cy="17828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RGW5 </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78" name="Rounded Rectangle 177"/>
            <p:cNvSpPr/>
            <p:nvPr/>
          </p:nvSpPr>
          <p:spPr>
            <a:xfrm>
              <a:off x="7542754" y="5063360"/>
              <a:ext cx="555216" cy="18617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latin typeface="Intel Clear" panose="020B0604020203020204" pitchFamily="34" charset="0"/>
                  <a:ea typeface="Intel Clear" panose="020B0604020203020204" pitchFamily="34" charset="0"/>
                  <a:cs typeface="Intel Clear" panose="020B0604020203020204" pitchFamily="34" charset="0"/>
                </a:rPr>
                <a:t>OSD</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p:txBody>
        </p:sp>
      </p:grpSp>
      <p:sp>
        <p:nvSpPr>
          <p:cNvPr id="10" name="Rectangle 9"/>
          <p:cNvSpPr/>
          <p:nvPr/>
        </p:nvSpPr>
        <p:spPr>
          <a:xfrm>
            <a:off x="980358" y="2083902"/>
            <a:ext cx="1192954" cy="276999"/>
          </a:xfrm>
          <a:prstGeom prst="rect">
            <a:avLst/>
          </a:prstGeom>
        </p:spPr>
        <p:txBody>
          <a:bodyPr wrap="none">
            <a:spAutoFit/>
          </a:bodyPr>
          <a:lstStyle/>
          <a:p>
            <a:pPr algn="ctr" defTabSz="1219140">
              <a:defRPr/>
            </a:pPr>
            <a:r>
              <a:rPr lang="en-US" altLang="zh-CN" sz="12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5 * Spark exec</a:t>
            </a:r>
            <a:endParaRPr lang="en-US" altLang="zh-CN" sz="12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79" name="Rectangle 178"/>
          <p:cNvSpPr/>
          <p:nvPr/>
        </p:nvSpPr>
        <p:spPr>
          <a:xfrm>
            <a:off x="2554636" y="2092891"/>
            <a:ext cx="1183016" cy="276999"/>
          </a:xfrm>
          <a:prstGeom prst="rect">
            <a:avLst/>
          </a:prstGeom>
        </p:spPr>
        <p:txBody>
          <a:bodyPr wrap="square">
            <a:spAutoFit/>
          </a:bodyPr>
          <a:lstStyle/>
          <a:p>
            <a:pPr algn="ctr" defTabSz="1219140">
              <a:defRPr/>
            </a:pPr>
            <a:r>
              <a:rPr lang="en-US" altLang="zh-CN" sz="12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5 * Spark exec</a:t>
            </a:r>
            <a:endParaRPr lang="en-US" altLang="zh-CN" sz="12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80" name="Rectangle 179"/>
          <p:cNvSpPr/>
          <p:nvPr/>
        </p:nvSpPr>
        <p:spPr>
          <a:xfrm>
            <a:off x="3985313" y="2093686"/>
            <a:ext cx="1183016" cy="276999"/>
          </a:xfrm>
          <a:prstGeom prst="rect">
            <a:avLst/>
          </a:prstGeom>
        </p:spPr>
        <p:txBody>
          <a:bodyPr wrap="square">
            <a:spAutoFit/>
          </a:bodyPr>
          <a:lstStyle/>
          <a:p>
            <a:pPr algn="ctr" defTabSz="1219140">
              <a:defRPr/>
            </a:pPr>
            <a:r>
              <a:rPr lang="en-US" altLang="zh-CN" sz="12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5 * Spark exec</a:t>
            </a:r>
            <a:endParaRPr lang="en-US" altLang="zh-CN" sz="12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215" name="Rectangle 214"/>
          <p:cNvSpPr/>
          <p:nvPr/>
        </p:nvSpPr>
        <p:spPr>
          <a:xfrm>
            <a:off x="5398503" y="2101428"/>
            <a:ext cx="1183016" cy="276999"/>
          </a:xfrm>
          <a:prstGeom prst="rect">
            <a:avLst/>
          </a:prstGeom>
        </p:spPr>
        <p:txBody>
          <a:bodyPr wrap="square">
            <a:spAutoFit/>
          </a:bodyPr>
          <a:lstStyle/>
          <a:p>
            <a:pPr algn="ctr" defTabSz="1219140">
              <a:defRPr/>
            </a:pPr>
            <a:r>
              <a:rPr lang="en-US" altLang="zh-CN" sz="12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5 * Spark exec</a:t>
            </a:r>
            <a:endParaRPr lang="en-US" altLang="zh-CN" sz="12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227" name="Rectangle 226"/>
          <p:cNvSpPr/>
          <p:nvPr/>
        </p:nvSpPr>
        <p:spPr>
          <a:xfrm>
            <a:off x="6842698" y="2111059"/>
            <a:ext cx="1183016" cy="276999"/>
          </a:xfrm>
          <a:prstGeom prst="rect">
            <a:avLst/>
          </a:prstGeom>
        </p:spPr>
        <p:txBody>
          <a:bodyPr wrap="square">
            <a:spAutoFit/>
          </a:bodyPr>
          <a:lstStyle/>
          <a:p>
            <a:pPr algn="ctr" defTabSz="1219140">
              <a:defRPr/>
            </a:pPr>
            <a:r>
              <a:rPr lang="en-US" altLang="zh-CN" sz="12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5 * Spark exec</a:t>
            </a:r>
            <a:endParaRPr lang="en-US" altLang="zh-CN" sz="12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Tree>
    <p:extLst>
      <p:ext uri="{BB962C8B-B14F-4D97-AF65-F5344CB8AC3E}">
        <p14:creationId xmlns:p14="http://schemas.microsoft.com/office/powerpoint/2010/main" val="6306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latin typeface="Intel Clear Pro" panose="020B0804020202060201" pitchFamily="34" charset="0"/>
                <a:cs typeface="Intel Clear Pro" panose="020B0804020202060201" pitchFamily="34" charset="0"/>
              </a:rPr>
              <a:t>Performance overview</a:t>
            </a:r>
            <a:endParaRPr lang="zh-CN" altLang="en-US" dirty="0">
              <a:latin typeface="Intel Clear Pro" panose="020B0804020202060201" pitchFamily="34" charset="0"/>
              <a:cs typeface="Intel Clear Pro" panose="020B0804020202060201" pitchFamily="34" charset="0"/>
            </a:endParaRPr>
          </a:p>
        </p:txBody>
      </p:sp>
      <p:sp>
        <p:nvSpPr>
          <p:cNvPr id="2" name="TextBox 1"/>
          <p:cNvSpPr txBox="1"/>
          <p:nvPr/>
        </p:nvSpPr>
        <p:spPr>
          <a:xfrm>
            <a:off x="497417" y="4172495"/>
            <a:ext cx="11192933" cy="1077218"/>
          </a:xfrm>
          <a:prstGeom prst="rect">
            <a:avLst/>
          </a:prstGeom>
          <a:noFill/>
        </p:spPr>
        <p:txBody>
          <a:bodyPr vert="horz" wrap="square" lIns="0" tIns="0" rIns="0" bIns="0" rtlCol="0">
            <a:spAutoFit/>
          </a:bodyPr>
          <a:lstStyle/>
          <a:p>
            <a:r>
              <a:rPr lang="en-US" altLang="zh-CN" sz="1400" dirty="0" smtClean="0">
                <a:solidFill>
                  <a:srgbClr val="003C71"/>
                </a:solidFill>
              </a:rPr>
              <a:t>Using Alluxio IMDA as cache: </a:t>
            </a:r>
          </a:p>
          <a:p>
            <a:pPr marL="285750" indent="-285750">
              <a:buFont typeface="Arial" panose="020B0604020202020204" pitchFamily="34" charset="0"/>
              <a:buChar char="•"/>
            </a:pPr>
            <a:r>
              <a:rPr lang="en-US" altLang="zh-CN" sz="1400" dirty="0" smtClean="0">
                <a:solidFill>
                  <a:srgbClr val="003C71"/>
                </a:solidFill>
              </a:rPr>
              <a:t>For terasort, </a:t>
            </a:r>
            <a:r>
              <a:rPr lang="en-US" altLang="zh-CN" sz="1400" b="1" dirty="0" err="1" smtClean="0">
                <a:solidFill>
                  <a:srgbClr val="C00000"/>
                </a:solidFill>
              </a:rPr>
              <a:t>3.4x</a:t>
            </a:r>
            <a:r>
              <a:rPr lang="en-US" altLang="zh-CN" sz="1400" dirty="0" smtClean="0">
                <a:solidFill>
                  <a:srgbClr val="003C71"/>
                </a:solidFill>
              </a:rPr>
              <a:t> speedup over S3 object storage, </a:t>
            </a:r>
            <a:r>
              <a:rPr lang="en-US" altLang="zh-CN" sz="1400" b="1" dirty="0" err="1" smtClean="0">
                <a:solidFill>
                  <a:srgbClr val="C00000"/>
                </a:solidFill>
              </a:rPr>
              <a:t>1.36x</a:t>
            </a:r>
            <a:r>
              <a:rPr lang="en-US" altLang="zh-CN" sz="1400" dirty="0" smtClean="0">
                <a:solidFill>
                  <a:srgbClr val="003C71"/>
                </a:solidFill>
              </a:rPr>
              <a:t> speedup over local HDFS. </a:t>
            </a:r>
            <a:endParaRPr lang="en-US" altLang="zh-CN" sz="1400" dirty="0">
              <a:solidFill>
                <a:srgbClr val="003C71"/>
              </a:solidFill>
            </a:endParaRPr>
          </a:p>
          <a:p>
            <a:pPr marL="285750" indent="-285750">
              <a:buFont typeface="Arial" panose="020B0604020202020204" pitchFamily="34" charset="0"/>
              <a:buChar char="•"/>
            </a:pPr>
            <a:r>
              <a:rPr lang="en-US" altLang="zh-CN" sz="1400" dirty="0">
                <a:solidFill>
                  <a:srgbClr val="003C71"/>
                </a:solidFill>
              </a:rPr>
              <a:t>For </a:t>
            </a:r>
            <a:r>
              <a:rPr lang="en-US" altLang="zh-CN" sz="1400" dirty="0" err="1">
                <a:solidFill>
                  <a:srgbClr val="003C71"/>
                </a:solidFill>
              </a:rPr>
              <a:t>TPCDS</a:t>
            </a:r>
            <a:r>
              <a:rPr lang="en-US" altLang="zh-CN" sz="1400" dirty="0">
                <a:solidFill>
                  <a:srgbClr val="003C71"/>
                </a:solidFill>
              </a:rPr>
              <a:t> test, </a:t>
            </a:r>
            <a:r>
              <a:rPr lang="en-US" altLang="zh-CN" sz="1400" dirty="0" smtClean="0">
                <a:solidFill>
                  <a:srgbClr val="003C71"/>
                </a:solidFill>
              </a:rPr>
              <a:t>up to </a:t>
            </a:r>
            <a:r>
              <a:rPr lang="en-US" altLang="zh-CN" sz="1400" b="1" dirty="0" err="1" smtClean="0">
                <a:solidFill>
                  <a:srgbClr val="C00000"/>
                </a:solidFill>
              </a:rPr>
              <a:t>1.56x</a:t>
            </a:r>
            <a:r>
              <a:rPr lang="en-US" altLang="zh-CN" sz="1400" dirty="0" smtClean="0">
                <a:solidFill>
                  <a:srgbClr val="003C71"/>
                </a:solidFill>
              </a:rPr>
              <a:t> </a:t>
            </a:r>
            <a:r>
              <a:rPr lang="en-US" altLang="zh-CN" sz="1400" dirty="0">
                <a:solidFill>
                  <a:srgbClr val="003C71"/>
                </a:solidFill>
              </a:rPr>
              <a:t>performance </a:t>
            </a:r>
            <a:r>
              <a:rPr lang="en-US" altLang="zh-CN" sz="1400" dirty="0" smtClean="0">
                <a:solidFill>
                  <a:srgbClr val="003C71"/>
                </a:solidFill>
              </a:rPr>
              <a:t>speedup for IO intensive queries, slightly lower than local HDFS.  </a:t>
            </a:r>
            <a:endParaRPr lang="en-US" altLang="zh-CN" sz="1400" dirty="0">
              <a:solidFill>
                <a:srgbClr val="003C71"/>
              </a:solidFill>
            </a:endParaRPr>
          </a:p>
          <a:p>
            <a:pPr marL="285750" indent="-285750">
              <a:buFont typeface="Arial" panose="020B0604020202020204" pitchFamily="34" charset="0"/>
              <a:buChar char="•"/>
            </a:pPr>
            <a:r>
              <a:rPr lang="en-US" altLang="zh-CN" sz="1400" dirty="0">
                <a:solidFill>
                  <a:srgbClr val="003C71"/>
                </a:solidFill>
              </a:rPr>
              <a:t>For </a:t>
            </a:r>
            <a:r>
              <a:rPr lang="en-US" altLang="zh-CN" sz="1400" dirty="0" err="1">
                <a:solidFill>
                  <a:srgbClr val="003C71"/>
                </a:solidFill>
              </a:rPr>
              <a:t>KMeans</a:t>
            </a:r>
            <a:r>
              <a:rPr lang="en-US" altLang="zh-CN" sz="1400" dirty="0">
                <a:solidFill>
                  <a:srgbClr val="003C71"/>
                </a:solidFill>
              </a:rPr>
              <a:t> test, </a:t>
            </a:r>
            <a:r>
              <a:rPr lang="en-US" altLang="zh-CN" sz="1400" b="1" dirty="0" err="1" smtClean="0">
                <a:solidFill>
                  <a:srgbClr val="C00000"/>
                </a:solidFill>
              </a:rPr>
              <a:t>1.62x</a:t>
            </a:r>
            <a:r>
              <a:rPr lang="en-US" altLang="zh-CN" sz="1400" dirty="0" smtClean="0">
                <a:solidFill>
                  <a:srgbClr val="003C71"/>
                </a:solidFill>
              </a:rPr>
              <a:t> speedup over S3 object storage, 14% lower compared with local HDFS. </a:t>
            </a:r>
          </a:p>
          <a:p>
            <a:pPr marL="742950" lvl="1" indent="-285750">
              <a:buFont typeface="Arial" panose="020B0604020202020204" pitchFamily="34" charset="0"/>
              <a:buChar char="•"/>
            </a:pPr>
            <a:r>
              <a:rPr lang="en-US" altLang="zh-CN" sz="1400" dirty="0" err="1" smtClean="0">
                <a:solidFill>
                  <a:srgbClr val="003C71"/>
                </a:solidFill>
              </a:rPr>
              <a:t>KMeans</a:t>
            </a:r>
            <a:r>
              <a:rPr lang="en-US" altLang="zh-CN" sz="1400" dirty="0" smtClean="0">
                <a:solidFill>
                  <a:srgbClr val="003C71"/>
                </a:solidFill>
              </a:rPr>
              <a:t> is a CPU intensive workload</a:t>
            </a:r>
            <a:endParaRPr lang="en-US" altLang="zh-CN" sz="1400" dirty="0">
              <a:solidFill>
                <a:srgbClr val="003C71"/>
              </a:solidFill>
            </a:endParaRPr>
          </a:p>
        </p:txBody>
      </p:sp>
      <p:graphicFrame>
        <p:nvGraphicFramePr>
          <p:cNvPr id="8" name="Chart 7"/>
          <p:cNvGraphicFramePr>
            <a:graphicFrameLocks/>
          </p:cNvGraphicFramePr>
          <p:nvPr>
            <p:extLst/>
          </p:nvPr>
        </p:nvGraphicFramePr>
        <p:xfrm>
          <a:off x="2511426" y="1690166"/>
          <a:ext cx="69372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8218399" y="1701338"/>
            <a:ext cx="1230227" cy="2381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CN" sz="1000" b="1" dirty="0" smtClean="0"/>
              <a:t>higher is better</a:t>
            </a:r>
            <a:endParaRPr lang="zh-CN" altLang="en-US" sz="1000" b="1" dirty="0"/>
          </a:p>
        </p:txBody>
      </p:sp>
      <p:sp>
        <p:nvSpPr>
          <p:cNvPr id="6" name="Rectangle 5"/>
          <p:cNvSpPr/>
          <p:nvPr/>
        </p:nvSpPr>
        <p:spPr>
          <a:xfrm>
            <a:off x="600205" y="5688892"/>
            <a:ext cx="11090145" cy="6356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smtClean="0"/>
              <a:t>Using Alluxio IMDA cache improved in IO intensive workloads but remains headroom in other cases. </a:t>
            </a:r>
            <a:endParaRPr lang="zh-CN" altLang="en-US" dirty="0"/>
          </a:p>
        </p:txBody>
      </p:sp>
      <p:sp>
        <p:nvSpPr>
          <p:cNvPr id="3" name="Slide Number Placeholder 2"/>
          <p:cNvSpPr>
            <a:spLocks noGrp="1"/>
          </p:cNvSpPr>
          <p:nvPr>
            <p:ph type="sldNum" sz="quarter" idx="12"/>
          </p:nvPr>
        </p:nvSpPr>
        <p:spPr/>
        <p:txBody>
          <a:bodyPr/>
          <a:lstStyle/>
          <a:p>
            <a:fld id="{7779D59F-251B-4FC9-B41D-9A178CAF7BF3}" type="slidenum">
              <a:rPr lang="en-US" smtClean="0">
                <a:solidFill>
                  <a:prstClr val="white"/>
                </a:solidFill>
              </a:rPr>
              <a:pPr/>
              <a:t>32</a:t>
            </a:fld>
            <a:endParaRPr lang="en-US">
              <a:solidFill>
                <a:prstClr val="white"/>
              </a:solidFill>
            </a:endParaRPr>
          </a:p>
        </p:txBody>
      </p:sp>
    </p:spTree>
    <p:extLst>
      <p:ext uri="{BB962C8B-B14F-4D97-AF65-F5344CB8AC3E}">
        <p14:creationId xmlns:p14="http://schemas.microsoft.com/office/powerpoint/2010/main" val="403794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21272" y="248972"/>
            <a:ext cx="3796748" cy="6102095"/>
          </a:xfrm>
          <a:prstGeom prst="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12" name="Picture 11"/>
          <p:cNvPicPr>
            <a:picLocks noChangeAspect="1"/>
          </p:cNvPicPr>
          <p:nvPr/>
        </p:nvPicPr>
        <p:blipFill>
          <a:blip r:embed="rId3"/>
          <a:stretch>
            <a:fillRect/>
          </a:stretch>
        </p:blipFill>
        <p:spPr>
          <a:xfrm>
            <a:off x="8382597" y="231433"/>
            <a:ext cx="3596808" cy="2160000"/>
          </a:xfrm>
          <a:prstGeom prst="rect">
            <a:avLst/>
          </a:prstGeom>
        </p:spPr>
      </p:pic>
      <p:sp>
        <p:nvSpPr>
          <p:cNvPr id="4" name="Title 1"/>
          <p:cNvSpPr>
            <a:spLocks noGrp="1"/>
          </p:cNvSpPr>
          <p:nvPr>
            <p:ph type="title"/>
          </p:nvPr>
        </p:nvSpPr>
        <p:spPr>
          <a:xfrm>
            <a:off x="187924" y="222952"/>
            <a:ext cx="3837250" cy="976021"/>
          </a:xfrm>
        </p:spPr>
        <p:txBody>
          <a:bodyPr>
            <a:noAutofit/>
          </a:bodyPr>
          <a:lstStyle/>
          <a:p>
            <a:r>
              <a:rPr lang="en-US" altLang="zh-CN" sz="4400" dirty="0" err="1" smtClean="0">
                <a:latin typeface="Intel Clear Pro" panose="020B0804020202060201" pitchFamily="34" charset="0"/>
              </a:rPr>
              <a:t>TPCDS</a:t>
            </a:r>
            <a:r>
              <a:rPr lang="en-US" altLang="zh-CN" sz="4400" dirty="0" smtClean="0">
                <a:latin typeface="Intel Clear Pro" panose="020B0804020202060201" pitchFamily="34" charset="0"/>
              </a:rPr>
              <a:t/>
            </a:r>
            <a:br>
              <a:rPr lang="en-US" altLang="zh-CN" sz="4400" dirty="0" smtClean="0">
                <a:latin typeface="Intel Clear Pro" panose="020B0804020202060201" pitchFamily="34" charset="0"/>
              </a:rPr>
            </a:br>
            <a:r>
              <a:rPr lang="en-US" altLang="zh-CN" sz="4400" dirty="0" smtClean="0">
                <a:latin typeface="Intel Clear Pro" panose="020B0804020202060201" pitchFamily="34" charset="0"/>
              </a:rPr>
              <a:t>--Disk Statistics</a:t>
            </a:r>
            <a:endParaRPr lang="zh-CN" altLang="en-US" sz="4400" dirty="0">
              <a:latin typeface="Intel Clear Pro" panose="020B0804020202060201" pitchFamily="34" charset="0"/>
            </a:endParaRPr>
          </a:p>
        </p:txBody>
      </p:sp>
      <p:pic>
        <p:nvPicPr>
          <p:cNvPr id="3" name="Picture 2"/>
          <p:cNvPicPr>
            <a:picLocks noChangeAspect="1"/>
          </p:cNvPicPr>
          <p:nvPr/>
        </p:nvPicPr>
        <p:blipFill>
          <a:blip r:embed="rId4"/>
          <a:stretch>
            <a:fillRect/>
          </a:stretch>
        </p:blipFill>
        <p:spPr>
          <a:xfrm>
            <a:off x="8376867" y="2287454"/>
            <a:ext cx="3592018" cy="2160000"/>
          </a:xfrm>
          <a:prstGeom prst="rect">
            <a:avLst/>
          </a:prstGeom>
        </p:spPr>
      </p:pic>
      <p:pic>
        <p:nvPicPr>
          <p:cNvPr id="5" name="Picture 4"/>
          <p:cNvPicPr>
            <a:picLocks noChangeAspect="1"/>
          </p:cNvPicPr>
          <p:nvPr/>
        </p:nvPicPr>
        <p:blipFill>
          <a:blip r:embed="rId5"/>
          <a:stretch>
            <a:fillRect/>
          </a:stretch>
        </p:blipFill>
        <p:spPr>
          <a:xfrm>
            <a:off x="8382597" y="4261694"/>
            <a:ext cx="3596808" cy="2160000"/>
          </a:xfrm>
          <a:prstGeom prst="rect">
            <a:avLst/>
          </a:prstGeom>
        </p:spPr>
      </p:pic>
      <p:sp>
        <p:nvSpPr>
          <p:cNvPr id="8" name="Rectangle 7"/>
          <p:cNvSpPr/>
          <p:nvPr/>
        </p:nvSpPr>
        <p:spPr>
          <a:xfrm>
            <a:off x="4340760" y="254444"/>
            <a:ext cx="3796748" cy="610209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9" name="Rectangle 8"/>
          <p:cNvSpPr/>
          <p:nvPr/>
        </p:nvSpPr>
        <p:spPr>
          <a:xfrm>
            <a:off x="4349724" y="248972"/>
            <a:ext cx="1102526" cy="3261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b="1" dirty="0" smtClean="0"/>
              <a:t>S3A Ceph</a:t>
            </a:r>
            <a:endParaRPr lang="zh-CN" altLang="en-US" sz="1000" b="1" dirty="0"/>
          </a:p>
        </p:txBody>
      </p:sp>
      <p:pic>
        <p:nvPicPr>
          <p:cNvPr id="10" name="Picture 9"/>
          <p:cNvPicPr>
            <a:picLocks noChangeAspect="1"/>
          </p:cNvPicPr>
          <p:nvPr/>
        </p:nvPicPr>
        <p:blipFill>
          <a:blip r:embed="rId6"/>
          <a:stretch>
            <a:fillRect/>
          </a:stretch>
        </p:blipFill>
        <p:spPr>
          <a:xfrm>
            <a:off x="4418384" y="231433"/>
            <a:ext cx="3596808" cy="2160000"/>
          </a:xfrm>
          <a:prstGeom prst="rect">
            <a:avLst/>
          </a:prstGeom>
        </p:spPr>
      </p:pic>
      <p:pic>
        <p:nvPicPr>
          <p:cNvPr id="11" name="Picture 10"/>
          <p:cNvPicPr>
            <a:picLocks noChangeAspect="1"/>
          </p:cNvPicPr>
          <p:nvPr/>
        </p:nvPicPr>
        <p:blipFill>
          <a:blip r:embed="rId7"/>
          <a:stretch>
            <a:fillRect/>
          </a:stretch>
        </p:blipFill>
        <p:spPr>
          <a:xfrm>
            <a:off x="4439469" y="4261694"/>
            <a:ext cx="3596808" cy="2160000"/>
          </a:xfrm>
          <a:prstGeom prst="rect">
            <a:avLst/>
          </a:prstGeom>
        </p:spPr>
      </p:pic>
      <p:pic>
        <p:nvPicPr>
          <p:cNvPr id="13" name="Picture 12"/>
          <p:cNvPicPr>
            <a:picLocks noChangeAspect="1"/>
          </p:cNvPicPr>
          <p:nvPr/>
        </p:nvPicPr>
        <p:blipFill>
          <a:blip r:embed="rId8"/>
          <a:stretch>
            <a:fillRect/>
          </a:stretch>
        </p:blipFill>
        <p:spPr>
          <a:xfrm>
            <a:off x="4412654" y="2255767"/>
            <a:ext cx="3596808" cy="2160000"/>
          </a:xfrm>
          <a:prstGeom prst="rect">
            <a:avLst/>
          </a:prstGeom>
        </p:spPr>
      </p:pic>
      <p:sp>
        <p:nvSpPr>
          <p:cNvPr id="15" name="Rectangle 14"/>
          <p:cNvSpPr/>
          <p:nvPr/>
        </p:nvSpPr>
        <p:spPr>
          <a:xfrm>
            <a:off x="8321272" y="248971"/>
            <a:ext cx="1102526" cy="32615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b="1" dirty="0" smtClean="0"/>
              <a:t>S3A Ceph with </a:t>
            </a:r>
            <a:r>
              <a:rPr lang="en-US" altLang="zh-CN" sz="1000" b="1" dirty="0" err="1" smtClean="0"/>
              <a:t>alluxio</a:t>
            </a:r>
            <a:endParaRPr lang="zh-CN" altLang="en-US" sz="1000" b="1" dirty="0"/>
          </a:p>
        </p:txBody>
      </p:sp>
      <p:sp>
        <p:nvSpPr>
          <p:cNvPr id="2" name="Rectangle 1"/>
          <p:cNvSpPr/>
          <p:nvPr/>
        </p:nvSpPr>
        <p:spPr>
          <a:xfrm>
            <a:off x="259208" y="1916492"/>
            <a:ext cx="2767054" cy="13835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dirty="0" smtClean="0">
                <a:solidFill>
                  <a:schemeClr val="accent1"/>
                </a:solidFill>
              </a:rPr>
              <a:t>With Alluxio, </a:t>
            </a:r>
            <a:r>
              <a:rPr lang="en-US" altLang="zh-CN" dirty="0">
                <a:solidFill>
                  <a:schemeClr val="accent1"/>
                </a:solidFill>
              </a:rPr>
              <a:t>Ceph disk and network bandwidth is </a:t>
            </a:r>
            <a:r>
              <a:rPr lang="en-US" altLang="zh-CN" dirty="0" smtClean="0">
                <a:solidFill>
                  <a:schemeClr val="accent1"/>
                </a:solidFill>
              </a:rPr>
              <a:t>much lower</a:t>
            </a:r>
          </a:p>
          <a:p>
            <a:pPr marL="285750" indent="-285750">
              <a:buFont typeface="Arial" panose="020B0604020202020204" pitchFamily="34" charset="0"/>
              <a:buChar char="•"/>
            </a:pPr>
            <a:endParaRPr lang="zh-CN" altLang="en-US" dirty="0">
              <a:solidFill>
                <a:schemeClr val="accent1"/>
              </a:solidFill>
            </a:endParaRPr>
          </a:p>
        </p:txBody>
      </p:sp>
      <p:sp>
        <p:nvSpPr>
          <p:cNvPr id="6" name="Slide Number Placeholder 5"/>
          <p:cNvSpPr>
            <a:spLocks noGrp="1"/>
          </p:cNvSpPr>
          <p:nvPr>
            <p:ph type="sldNum" sz="quarter" idx="12"/>
          </p:nvPr>
        </p:nvSpPr>
        <p:spPr/>
        <p:txBody>
          <a:bodyPr/>
          <a:lstStyle/>
          <a:p>
            <a:fld id="{7779D59F-251B-4FC9-B41D-9A178CAF7BF3}" type="slidenum">
              <a:rPr lang="en-US" smtClean="0">
                <a:solidFill>
                  <a:prstClr val="white"/>
                </a:solidFill>
              </a:rPr>
              <a:pPr/>
              <a:t>33</a:t>
            </a:fld>
            <a:endParaRPr lang="en-US">
              <a:solidFill>
                <a:prstClr val="white"/>
              </a:solidFill>
            </a:endParaRPr>
          </a:p>
        </p:txBody>
      </p:sp>
    </p:spTree>
    <p:extLst>
      <p:ext uri="{BB962C8B-B14F-4D97-AF65-F5344CB8AC3E}">
        <p14:creationId xmlns:p14="http://schemas.microsoft.com/office/powerpoint/2010/main" val="380011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2984" y="198985"/>
            <a:ext cx="3763256" cy="976021"/>
          </a:xfrm>
        </p:spPr>
        <p:txBody>
          <a:bodyPr>
            <a:noAutofit/>
          </a:bodyPr>
          <a:lstStyle/>
          <a:p>
            <a:r>
              <a:rPr lang="en-US" altLang="zh-CN" sz="4400" dirty="0" smtClean="0">
                <a:latin typeface="Intel Clear Pro" panose="020B0804020202060201" pitchFamily="34" charset="0"/>
              </a:rPr>
              <a:t>Terasort (</a:t>
            </a:r>
            <a:r>
              <a:rPr lang="en-US" altLang="zh-CN" sz="4400" dirty="0" err="1" smtClean="0">
                <a:latin typeface="Intel Clear Pro" panose="020B0804020202060201" pitchFamily="34" charset="0"/>
              </a:rPr>
              <a:t>1000G</a:t>
            </a:r>
            <a:r>
              <a:rPr lang="en-US" altLang="zh-CN" sz="4400" dirty="0" smtClean="0">
                <a:latin typeface="Intel Clear Pro" panose="020B0804020202060201" pitchFamily="34" charset="0"/>
              </a:rPr>
              <a:t>)</a:t>
            </a:r>
            <a:br>
              <a:rPr lang="en-US" altLang="zh-CN" sz="4400" dirty="0" smtClean="0">
                <a:latin typeface="Intel Clear Pro" panose="020B0804020202060201" pitchFamily="34" charset="0"/>
              </a:rPr>
            </a:br>
            <a:r>
              <a:rPr lang="en-US" altLang="zh-CN" sz="4400" dirty="0">
                <a:latin typeface="Intel Clear Pro" panose="020B0804020202060201" pitchFamily="34" charset="0"/>
              </a:rPr>
              <a:t>Disk Statistics</a:t>
            </a:r>
            <a:endParaRPr lang="zh-CN" altLang="en-US" sz="4400" dirty="0">
              <a:latin typeface="Intel Clear Pro" panose="020B0804020202060201" pitchFamily="34" charset="0"/>
            </a:endParaRPr>
          </a:p>
        </p:txBody>
      </p:sp>
      <p:sp>
        <p:nvSpPr>
          <p:cNvPr id="8" name="Rectangle 7"/>
          <p:cNvSpPr/>
          <p:nvPr/>
        </p:nvSpPr>
        <p:spPr>
          <a:xfrm>
            <a:off x="4243178" y="198986"/>
            <a:ext cx="3796748" cy="622319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3600" dirty="0">
              <a:solidFill>
                <a:schemeClr val="accent5">
                  <a:lumMod val="75000"/>
                </a:schemeClr>
              </a:solidFill>
            </a:endParaRPr>
          </a:p>
        </p:txBody>
      </p:sp>
      <p:sp>
        <p:nvSpPr>
          <p:cNvPr id="9" name="Rectangle 8"/>
          <p:cNvSpPr/>
          <p:nvPr/>
        </p:nvSpPr>
        <p:spPr>
          <a:xfrm>
            <a:off x="4259784" y="207158"/>
            <a:ext cx="1102526" cy="332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b="1" dirty="0" smtClean="0"/>
              <a:t>S3A Ceph</a:t>
            </a:r>
            <a:endParaRPr lang="zh-CN" altLang="en-US" sz="1000" b="1" dirty="0"/>
          </a:p>
        </p:txBody>
      </p:sp>
      <p:grpSp>
        <p:nvGrpSpPr>
          <p:cNvPr id="10" name="Group 9"/>
          <p:cNvGrpSpPr/>
          <p:nvPr/>
        </p:nvGrpSpPr>
        <p:grpSpPr>
          <a:xfrm>
            <a:off x="4729898" y="600043"/>
            <a:ext cx="3094856" cy="1439575"/>
            <a:chOff x="7836668" y="2570065"/>
            <a:chExt cx="3494488" cy="1439575"/>
          </a:xfrm>
        </p:grpSpPr>
        <p:sp>
          <p:nvSpPr>
            <p:cNvPr id="11" name="TextBox 10"/>
            <p:cNvSpPr txBox="1"/>
            <p:nvPr/>
          </p:nvSpPr>
          <p:spPr>
            <a:xfrm>
              <a:off x="7836668" y="2570065"/>
              <a:ext cx="769901" cy="215444"/>
            </a:xfrm>
            <a:prstGeom prst="rect">
              <a:avLst/>
            </a:prstGeom>
            <a:noFill/>
            <a:ln w="19050">
              <a:noFill/>
            </a:ln>
          </p:spPr>
          <p:txBody>
            <a:bodyPr wrap="square" rtlCol="0">
              <a:spAutoFit/>
            </a:bodyPr>
            <a:lstStyle/>
            <a:p>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Stage 0 - 1</a:t>
              </a:r>
              <a:endParaRPr lang="zh-CN" altLang="en-US" sz="800" dirty="0">
                <a:latin typeface="Intel Clear" panose="020B0604020203020204" pitchFamily="34" charset="0"/>
                <a:cs typeface="Intel Clear" panose="020B0604020203020204" pitchFamily="34" charset="0"/>
              </a:endParaRPr>
            </a:p>
          </p:txBody>
        </p:sp>
        <p:sp>
          <p:nvSpPr>
            <p:cNvPr id="12" name="Rectangle 11"/>
            <p:cNvSpPr/>
            <p:nvPr/>
          </p:nvSpPr>
          <p:spPr>
            <a:xfrm>
              <a:off x="7997158" y="2760876"/>
              <a:ext cx="242888" cy="12487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13"/>
            <p:cNvSpPr/>
            <p:nvPr/>
          </p:nvSpPr>
          <p:spPr>
            <a:xfrm>
              <a:off x="8240047" y="2760876"/>
              <a:ext cx="3091109" cy="12487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9605662" y="2572451"/>
              <a:ext cx="518091" cy="215444"/>
            </a:xfrm>
            <a:prstGeom prst="rect">
              <a:avLst/>
            </a:prstGeom>
            <a:noFill/>
            <a:ln w="19050">
              <a:noFill/>
            </a:ln>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2</a:t>
              </a:r>
              <a:endParaRPr lang="zh-CN" altLang="en-US" sz="800" dirty="0">
                <a:latin typeface="Intel Clear" panose="020B0604020203020204" pitchFamily="34" charset="0"/>
                <a:cs typeface="Intel Clear" panose="020B0604020203020204" pitchFamily="34" charset="0"/>
              </a:endParaRPr>
            </a:p>
          </p:txBody>
        </p:sp>
      </p:grpSp>
      <p:grpSp>
        <p:nvGrpSpPr>
          <p:cNvPr id="16" name="Group 15"/>
          <p:cNvGrpSpPr/>
          <p:nvPr/>
        </p:nvGrpSpPr>
        <p:grpSpPr>
          <a:xfrm>
            <a:off x="4720124" y="2661618"/>
            <a:ext cx="3159095" cy="1439575"/>
            <a:chOff x="7836668" y="2570065"/>
            <a:chExt cx="3494488" cy="1439575"/>
          </a:xfrm>
        </p:grpSpPr>
        <p:sp>
          <p:nvSpPr>
            <p:cNvPr id="17" name="TextBox 16"/>
            <p:cNvSpPr txBox="1"/>
            <p:nvPr/>
          </p:nvSpPr>
          <p:spPr>
            <a:xfrm>
              <a:off x="7836668" y="2570065"/>
              <a:ext cx="769901" cy="215444"/>
            </a:xfrm>
            <a:prstGeom prst="rect">
              <a:avLst/>
            </a:prstGeom>
            <a:noFill/>
            <a:ln w="19050">
              <a:noFill/>
            </a:ln>
          </p:spPr>
          <p:txBody>
            <a:bodyPr wrap="square" rtlCol="0">
              <a:spAutoFit/>
            </a:bodyPr>
            <a:lstStyle/>
            <a:p>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Stage 0 - 1</a:t>
              </a:r>
              <a:endParaRPr lang="zh-CN" altLang="en-US" sz="800" dirty="0">
                <a:latin typeface="Intel Clear" panose="020B0604020203020204" pitchFamily="34" charset="0"/>
                <a:cs typeface="Intel Clear" panose="020B0604020203020204" pitchFamily="34" charset="0"/>
              </a:endParaRPr>
            </a:p>
          </p:txBody>
        </p:sp>
        <p:sp>
          <p:nvSpPr>
            <p:cNvPr id="18" name="Rectangle 17"/>
            <p:cNvSpPr/>
            <p:nvPr/>
          </p:nvSpPr>
          <p:spPr>
            <a:xfrm>
              <a:off x="7976577" y="2760876"/>
              <a:ext cx="262687" cy="12487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p:cNvSpPr/>
            <p:nvPr/>
          </p:nvSpPr>
          <p:spPr>
            <a:xfrm>
              <a:off x="8239264" y="2760876"/>
              <a:ext cx="3091892" cy="12487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9605662" y="2572451"/>
              <a:ext cx="518091" cy="215444"/>
            </a:xfrm>
            <a:prstGeom prst="rect">
              <a:avLst/>
            </a:prstGeom>
            <a:noFill/>
            <a:ln w="19050">
              <a:noFill/>
            </a:ln>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2</a:t>
              </a:r>
              <a:endParaRPr lang="zh-CN" altLang="en-US" sz="800" dirty="0">
                <a:latin typeface="Intel Clear" panose="020B0604020203020204" pitchFamily="34" charset="0"/>
                <a:cs typeface="Intel Clear" panose="020B0604020203020204" pitchFamily="34" charset="0"/>
              </a:endParaRPr>
            </a:p>
          </p:txBody>
        </p:sp>
      </p:grpSp>
      <p:grpSp>
        <p:nvGrpSpPr>
          <p:cNvPr id="21" name="Group 20"/>
          <p:cNvGrpSpPr/>
          <p:nvPr/>
        </p:nvGrpSpPr>
        <p:grpSpPr>
          <a:xfrm>
            <a:off x="4749104" y="4681890"/>
            <a:ext cx="3159095" cy="1439575"/>
            <a:chOff x="7836668" y="2570065"/>
            <a:chExt cx="3494488" cy="1439575"/>
          </a:xfrm>
        </p:grpSpPr>
        <p:sp>
          <p:nvSpPr>
            <p:cNvPr id="22" name="TextBox 21"/>
            <p:cNvSpPr txBox="1"/>
            <p:nvPr/>
          </p:nvSpPr>
          <p:spPr>
            <a:xfrm>
              <a:off x="7836668" y="2570065"/>
              <a:ext cx="769901" cy="215444"/>
            </a:xfrm>
            <a:prstGeom prst="rect">
              <a:avLst/>
            </a:prstGeom>
            <a:noFill/>
            <a:ln w="19050">
              <a:noFill/>
            </a:ln>
          </p:spPr>
          <p:txBody>
            <a:bodyPr wrap="square" rtlCol="0">
              <a:spAutoFit/>
            </a:bodyPr>
            <a:lstStyle/>
            <a:p>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Stage 0 - 1</a:t>
              </a:r>
              <a:endParaRPr lang="zh-CN" altLang="en-US" sz="800" dirty="0">
                <a:latin typeface="Intel Clear" panose="020B0604020203020204" pitchFamily="34" charset="0"/>
                <a:cs typeface="Intel Clear" panose="020B0604020203020204" pitchFamily="34" charset="0"/>
              </a:endParaRPr>
            </a:p>
          </p:txBody>
        </p:sp>
        <p:sp>
          <p:nvSpPr>
            <p:cNvPr id="23" name="Rectangle 22"/>
            <p:cNvSpPr/>
            <p:nvPr/>
          </p:nvSpPr>
          <p:spPr>
            <a:xfrm>
              <a:off x="7976577" y="2760876"/>
              <a:ext cx="229250" cy="12487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23"/>
            <p:cNvSpPr/>
            <p:nvPr/>
          </p:nvSpPr>
          <p:spPr>
            <a:xfrm>
              <a:off x="8207208" y="2760876"/>
              <a:ext cx="3123948" cy="12487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9605662" y="2572451"/>
              <a:ext cx="518091" cy="215444"/>
            </a:xfrm>
            <a:prstGeom prst="rect">
              <a:avLst/>
            </a:prstGeom>
            <a:noFill/>
            <a:ln w="19050">
              <a:noFill/>
            </a:ln>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2</a:t>
              </a:r>
              <a:endParaRPr lang="zh-CN" altLang="en-US" sz="800" dirty="0">
                <a:latin typeface="Intel Clear" panose="020B0604020203020204" pitchFamily="34" charset="0"/>
                <a:cs typeface="Intel Clear" panose="020B0604020203020204" pitchFamily="34" charset="0"/>
              </a:endParaRPr>
            </a:p>
          </p:txBody>
        </p:sp>
      </p:grpSp>
      <p:pic>
        <p:nvPicPr>
          <p:cNvPr id="28" name="Picture 27"/>
          <p:cNvPicPr>
            <a:picLocks noChangeAspect="1"/>
          </p:cNvPicPr>
          <p:nvPr/>
        </p:nvPicPr>
        <p:blipFill>
          <a:blip r:embed="rId3"/>
          <a:stretch>
            <a:fillRect/>
          </a:stretch>
        </p:blipFill>
        <p:spPr>
          <a:xfrm>
            <a:off x="4284999" y="225440"/>
            <a:ext cx="3621338" cy="2170364"/>
          </a:xfrm>
          <a:prstGeom prst="rect">
            <a:avLst/>
          </a:prstGeom>
        </p:spPr>
      </p:pic>
      <p:pic>
        <p:nvPicPr>
          <p:cNvPr id="29" name="Picture 28"/>
          <p:cNvPicPr>
            <a:picLocks noChangeAspect="1"/>
          </p:cNvPicPr>
          <p:nvPr/>
        </p:nvPicPr>
        <p:blipFill>
          <a:blip r:embed="rId4"/>
          <a:stretch>
            <a:fillRect/>
          </a:stretch>
        </p:blipFill>
        <p:spPr>
          <a:xfrm>
            <a:off x="4289497" y="2282600"/>
            <a:ext cx="3670110" cy="2194750"/>
          </a:xfrm>
          <a:prstGeom prst="rect">
            <a:avLst/>
          </a:prstGeom>
        </p:spPr>
      </p:pic>
      <p:pic>
        <p:nvPicPr>
          <p:cNvPr id="30" name="Picture 29"/>
          <p:cNvPicPr>
            <a:picLocks noChangeAspect="1"/>
          </p:cNvPicPr>
          <p:nvPr/>
        </p:nvPicPr>
        <p:blipFill>
          <a:blip r:embed="rId5"/>
          <a:stretch>
            <a:fillRect/>
          </a:stretch>
        </p:blipFill>
        <p:spPr>
          <a:xfrm>
            <a:off x="4295998" y="4324838"/>
            <a:ext cx="3621338" cy="2170364"/>
          </a:xfrm>
          <a:prstGeom prst="rect">
            <a:avLst/>
          </a:prstGeom>
        </p:spPr>
      </p:pic>
      <p:sp>
        <p:nvSpPr>
          <p:cNvPr id="31" name="Rectangle 30"/>
          <p:cNvSpPr/>
          <p:nvPr/>
        </p:nvSpPr>
        <p:spPr>
          <a:xfrm>
            <a:off x="8211188" y="198986"/>
            <a:ext cx="3796748" cy="6223198"/>
          </a:xfrm>
          <a:prstGeom prst="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2" name="Rectangle 31"/>
          <p:cNvSpPr/>
          <p:nvPr/>
        </p:nvSpPr>
        <p:spPr>
          <a:xfrm>
            <a:off x="8211188" y="198985"/>
            <a:ext cx="1102526" cy="32615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b="1" dirty="0" smtClean="0"/>
              <a:t>S3A Ceph with </a:t>
            </a:r>
            <a:r>
              <a:rPr lang="en-US" altLang="zh-CN" sz="1000" b="1" dirty="0" err="1" smtClean="0"/>
              <a:t>alluxio</a:t>
            </a:r>
            <a:endParaRPr lang="zh-CN" altLang="en-US" sz="1000" b="1" dirty="0"/>
          </a:p>
        </p:txBody>
      </p:sp>
      <p:pic>
        <p:nvPicPr>
          <p:cNvPr id="3" name="Picture 2"/>
          <p:cNvPicPr>
            <a:picLocks noChangeAspect="1"/>
          </p:cNvPicPr>
          <p:nvPr/>
        </p:nvPicPr>
        <p:blipFill>
          <a:blip r:embed="rId6"/>
          <a:stretch>
            <a:fillRect/>
          </a:stretch>
        </p:blipFill>
        <p:spPr>
          <a:xfrm>
            <a:off x="8273022" y="2317350"/>
            <a:ext cx="3596808" cy="2160000"/>
          </a:xfrm>
          <a:prstGeom prst="rect">
            <a:avLst/>
          </a:prstGeom>
        </p:spPr>
      </p:pic>
      <p:pic>
        <p:nvPicPr>
          <p:cNvPr id="5" name="Picture 4"/>
          <p:cNvPicPr>
            <a:picLocks noChangeAspect="1"/>
          </p:cNvPicPr>
          <p:nvPr/>
        </p:nvPicPr>
        <p:blipFill>
          <a:blip r:embed="rId7"/>
          <a:stretch>
            <a:fillRect/>
          </a:stretch>
        </p:blipFill>
        <p:spPr>
          <a:xfrm>
            <a:off x="8404506" y="360108"/>
            <a:ext cx="3431235" cy="2060568"/>
          </a:xfrm>
          <a:prstGeom prst="rect">
            <a:avLst/>
          </a:prstGeom>
        </p:spPr>
      </p:pic>
      <p:pic>
        <p:nvPicPr>
          <p:cNvPr id="13" name="Picture 12"/>
          <p:cNvPicPr>
            <a:picLocks noChangeAspect="1"/>
          </p:cNvPicPr>
          <p:nvPr/>
        </p:nvPicPr>
        <p:blipFill>
          <a:blip r:embed="rId8"/>
          <a:stretch>
            <a:fillRect/>
          </a:stretch>
        </p:blipFill>
        <p:spPr>
          <a:xfrm>
            <a:off x="8211188" y="4369767"/>
            <a:ext cx="3596808" cy="2160000"/>
          </a:xfrm>
          <a:prstGeom prst="rect">
            <a:avLst/>
          </a:prstGeom>
        </p:spPr>
      </p:pic>
      <p:sp>
        <p:nvSpPr>
          <p:cNvPr id="33" name="Rectangle 32"/>
          <p:cNvSpPr/>
          <p:nvPr/>
        </p:nvSpPr>
        <p:spPr>
          <a:xfrm>
            <a:off x="167632" y="1625586"/>
            <a:ext cx="3077155" cy="13835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dirty="0">
                <a:solidFill>
                  <a:schemeClr val="accent1"/>
                </a:solidFill>
              </a:rPr>
              <a:t>With Alluxio, data output in stage 2 will be written to Ceph asynchronously.</a:t>
            </a:r>
            <a:endParaRPr lang="zh-CN" altLang="en-US" dirty="0">
              <a:solidFill>
                <a:schemeClr val="accent1"/>
              </a:solidFill>
            </a:endParaRPr>
          </a:p>
        </p:txBody>
      </p:sp>
      <p:sp>
        <p:nvSpPr>
          <p:cNvPr id="2" name="Slide Number Placeholder 1"/>
          <p:cNvSpPr>
            <a:spLocks noGrp="1"/>
          </p:cNvSpPr>
          <p:nvPr>
            <p:ph type="sldNum" sz="quarter" idx="12"/>
          </p:nvPr>
        </p:nvSpPr>
        <p:spPr/>
        <p:txBody>
          <a:bodyPr/>
          <a:lstStyle/>
          <a:p>
            <a:fld id="{7779D59F-251B-4FC9-B41D-9A178CAF7BF3}" type="slidenum">
              <a:rPr lang="en-US" smtClean="0">
                <a:solidFill>
                  <a:prstClr val="white"/>
                </a:solidFill>
              </a:rPr>
              <a:pPr/>
              <a:t>34</a:t>
            </a:fld>
            <a:endParaRPr lang="en-US">
              <a:solidFill>
                <a:prstClr val="white"/>
              </a:solidFill>
            </a:endParaRPr>
          </a:p>
        </p:txBody>
      </p:sp>
    </p:spTree>
    <p:extLst>
      <p:ext uri="{BB962C8B-B14F-4D97-AF65-F5344CB8AC3E}">
        <p14:creationId xmlns:p14="http://schemas.microsoft.com/office/powerpoint/2010/main" val="38794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143805" y="110765"/>
            <a:ext cx="3796748" cy="6223198"/>
          </a:xfrm>
          <a:prstGeom prst="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7" name="Rectangle 26"/>
          <p:cNvSpPr/>
          <p:nvPr/>
        </p:nvSpPr>
        <p:spPr>
          <a:xfrm>
            <a:off x="8143805" y="110764"/>
            <a:ext cx="1102526" cy="32615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b="1" dirty="0" smtClean="0"/>
              <a:t>S3A Ceph with </a:t>
            </a:r>
            <a:r>
              <a:rPr lang="en-US" altLang="zh-CN" sz="1000" b="1" dirty="0" err="1" smtClean="0"/>
              <a:t>alluxio</a:t>
            </a:r>
            <a:endParaRPr lang="zh-CN" altLang="en-US" sz="1000" b="1" dirty="0"/>
          </a:p>
        </p:txBody>
      </p:sp>
      <p:sp>
        <p:nvSpPr>
          <p:cNvPr id="4" name="Title 1"/>
          <p:cNvSpPr>
            <a:spLocks noGrp="1"/>
          </p:cNvSpPr>
          <p:nvPr>
            <p:ph type="title"/>
          </p:nvPr>
        </p:nvSpPr>
        <p:spPr>
          <a:xfrm>
            <a:off x="151512" y="257596"/>
            <a:ext cx="3790443" cy="976021"/>
          </a:xfrm>
        </p:spPr>
        <p:txBody>
          <a:bodyPr>
            <a:noAutofit/>
          </a:bodyPr>
          <a:lstStyle/>
          <a:p>
            <a:r>
              <a:rPr lang="en-US" altLang="zh-CN" sz="4400" dirty="0" smtClean="0">
                <a:latin typeface="Intel Clear Pro" panose="020B0804020202060201" pitchFamily="34" charset="0"/>
              </a:rPr>
              <a:t>Kmeans (</a:t>
            </a:r>
            <a:r>
              <a:rPr lang="en-US" altLang="zh-CN" sz="4400" dirty="0" err="1" smtClean="0">
                <a:latin typeface="Intel Clear Pro" panose="020B0804020202060201" pitchFamily="34" charset="0"/>
              </a:rPr>
              <a:t>374.6G</a:t>
            </a:r>
            <a:r>
              <a:rPr lang="en-US" altLang="zh-CN" sz="4400" dirty="0" smtClean="0">
                <a:latin typeface="Intel Clear Pro" panose="020B0804020202060201" pitchFamily="34" charset="0"/>
              </a:rPr>
              <a:t>)</a:t>
            </a:r>
            <a:br>
              <a:rPr lang="en-US" altLang="zh-CN" sz="4400" dirty="0" smtClean="0">
                <a:latin typeface="Intel Clear Pro" panose="020B0804020202060201" pitchFamily="34" charset="0"/>
              </a:rPr>
            </a:br>
            <a:r>
              <a:rPr lang="en-US" altLang="zh-CN" sz="4400" dirty="0">
                <a:latin typeface="Intel Clear Pro" panose="020B0804020202060201" pitchFamily="34" charset="0"/>
              </a:rPr>
              <a:t>Disk Statistics</a:t>
            </a:r>
            <a:endParaRPr lang="zh-CN" altLang="en-US" sz="4400" dirty="0">
              <a:latin typeface="Intel Clear Pro" panose="020B0804020202060201" pitchFamily="34" charset="0"/>
            </a:endParaRPr>
          </a:p>
        </p:txBody>
      </p:sp>
      <p:pic>
        <p:nvPicPr>
          <p:cNvPr id="2" name="Picture 1"/>
          <p:cNvPicPr>
            <a:picLocks noChangeAspect="1"/>
          </p:cNvPicPr>
          <p:nvPr/>
        </p:nvPicPr>
        <p:blipFill>
          <a:blip r:embed="rId3"/>
          <a:stretch>
            <a:fillRect/>
          </a:stretch>
        </p:blipFill>
        <p:spPr>
          <a:xfrm>
            <a:off x="8283607" y="4217796"/>
            <a:ext cx="3596808" cy="2160000"/>
          </a:xfrm>
          <a:prstGeom prst="rect">
            <a:avLst/>
          </a:prstGeom>
        </p:spPr>
      </p:pic>
      <p:pic>
        <p:nvPicPr>
          <p:cNvPr id="6" name="Picture 5"/>
          <p:cNvPicPr>
            <a:picLocks noChangeAspect="1"/>
          </p:cNvPicPr>
          <p:nvPr/>
        </p:nvPicPr>
        <p:blipFill>
          <a:blip r:embed="rId4"/>
          <a:stretch>
            <a:fillRect/>
          </a:stretch>
        </p:blipFill>
        <p:spPr>
          <a:xfrm>
            <a:off x="8243775" y="274057"/>
            <a:ext cx="3596808" cy="2160000"/>
          </a:xfrm>
          <a:prstGeom prst="rect">
            <a:avLst/>
          </a:prstGeom>
        </p:spPr>
      </p:pic>
      <p:pic>
        <p:nvPicPr>
          <p:cNvPr id="8" name="Picture 7"/>
          <p:cNvPicPr>
            <a:picLocks noChangeAspect="1"/>
          </p:cNvPicPr>
          <p:nvPr/>
        </p:nvPicPr>
        <p:blipFill>
          <a:blip r:embed="rId5"/>
          <a:stretch>
            <a:fillRect/>
          </a:stretch>
        </p:blipFill>
        <p:spPr>
          <a:xfrm>
            <a:off x="8223468" y="2220660"/>
            <a:ext cx="3596808" cy="2160000"/>
          </a:xfrm>
          <a:prstGeom prst="rect">
            <a:avLst/>
          </a:prstGeom>
        </p:spPr>
      </p:pic>
      <p:grpSp>
        <p:nvGrpSpPr>
          <p:cNvPr id="9" name="Group 8"/>
          <p:cNvGrpSpPr/>
          <p:nvPr/>
        </p:nvGrpSpPr>
        <p:grpSpPr>
          <a:xfrm>
            <a:off x="4175795" y="110765"/>
            <a:ext cx="3796748" cy="6223198"/>
            <a:chOff x="287375" y="79649"/>
            <a:chExt cx="3796748" cy="6223198"/>
          </a:xfrm>
        </p:grpSpPr>
        <p:sp>
          <p:nvSpPr>
            <p:cNvPr id="10" name="Rectangle 9"/>
            <p:cNvSpPr/>
            <p:nvPr/>
          </p:nvSpPr>
          <p:spPr>
            <a:xfrm>
              <a:off x="287375" y="79649"/>
              <a:ext cx="3796748" cy="622319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3600" dirty="0">
                <a:solidFill>
                  <a:schemeClr val="accent5">
                    <a:lumMod val="75000"/>
                  </a:schemeClr>
                </a:solidFill>
              </a:endParaRPr>
            </a:p>
          </p:txBody>
        </p:sp>
        <p:sp>
          <p:nvSpPr>
            <p:cNvPr id="11" name="Rectangle 10"/>
            <p:cNvSpPr/>
            <p:nvPr/>
          </p:nvSpPr>
          <p:spPr>
            <a:xfrm>
              <a:off x="303981" y="87821"/>
              <a:ext cx="1102526" cy="332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b="1" dirty="0" smtClean="0"/>
                <a:t>S3A Ceph</a:t>
              </a:r>
              <a:endParaRPr lang="zh-CN" altLang="en-US" sz="1000" b="1" dirty="0"/>
            </a:p>
          </p:txBody>
        </p:sp>
      </p:grpSp>
      <p:grpSp>
        <p:nvGrpSpPr>
          <p:cNvPr id="12" name="Group 11"/>
          <p:cNvGrpSpPr/>
          <p:nvPr/>
        </p:nvGrpSpPr>
        <p:grpSpPr>
          <a:xfrm>
            <a:off x="4633744" y="378352"/>
            <a:ext cx="3169583" cy="1678614"/>
            <a:chOff x="745324" y="347236"/>
            <a:chExt cx="3169583" cy="1678614"/>
          </a:xfrm>
        </p:grpSpPr>
        <p:sp>
          <p:nvSpPr>
            <p:cNvPr id="13" name="Rectangle 12"/>
            <p:cNvSpPr/>
            <p:nvPr/>
          </p:nvSpPr>
          <p:spPr>
            <a:xfrm>
              <a:off x="1924273" y="646825"/>
              <a:ext cx="1871850" cy="137902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13"/>
            <p:cNvSpPr/>
            <p:nvPr/>
          </p:nvSpPr>
          <p:spPr>
            <a:xfrm>
              <a:off x="928441" y="646826"/>
              <a:ext cx="121802" cy="137902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p:cNvSpPr/>
            <p:nvPr/>
          </p:nvSpPr>
          <p:spPr>
            <a:xfrm>
              <a:off x="1050243" y="646826"/>
              <a:ext cx="183118" cy="137902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745324" y="478534"/>
              <a:ext cx="518091" cy="215444"/>
            </a:xfrm>
            <a:prstGeom prst="rect">
              <a:avLst/>
            </a:prstGeom>
            <a:noFill/>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0</a:t>
              </a:r>
              <a:endParaRPr lang="zh-CN" altLang="en-US" sz="800" dirty="0">
                <a:latin typeface="Intel Clear" panose="020B0604020203020204" pitchFamily="34" charset="0"/>
                <a:cs typeface="Intel Clear" panose="020B0604020203020204" pitchFamily="34" charset="0"/>
              </a:endParaRPr>
            </a:p>
          </p:txBody>
        </p:sp>
        <p:sp>
          <p:nvSpPr>
            <p:cNvPr id="17" name="TextBox 16"/>
            <p:cNvSpPr txBox="1"/>
            <p:nvPr/>
          </p:nvSpPr>
          <p:spPr>
            <a:xfrm>
              <a:off x="919171" y="347236"/>
              <a:ext cx="601447" cy="215444"/>
            </a:xfrm>
            <a:prstGeom prst="rect">
              <a:avLst/>
            </a:prstGeom>
            <a:noFill/>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1,2</a:t>
              </a:r>
              <a:endParaRPr lang="zh-CN" altLang="en-US" sz="800" dirty="0">
                <a:latin typeface="Intel Clear" panose="020B0604020203020204" pitchFamily="34" charset="0"/>
                <a:cs typeface="Intel Clear" panose="020B0604020203020204" pitchFamily="34" charset="0"/>
              </a:endParaRPr>
            </a:p>
          </p:txBody>
        </p:sp>
        <p:sp>
          <p:nvSpPr>
            <p:cNvPr id="18" name="TextBox 17"/>
            <p:cNvSpPr txBox="1"/>
            <p:nvPr/>
          </p:nvSpPr>
          <p:spPr>
            <a:xfrm>
              <a:off x="2523880" y="476353"/>
              <a:ext cx="731290" cy="215444"/>
            </a:xfrm>
            <a:prstGeom prst="rect">
              <a:avLst/>
            </a:prstGeom>
            <a:noFill/>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a:t>
              </a:r>
              <a:r>
                <a:rPr lang="en-US" altLang="zh-CN" sz="800" dirty="0">
                  <a:latin typeface="Intel Clear" panose="020B0604020203020204" pitchFamily="34" charset="0"/>
                  <a:ea typeface="Intel Clear" panose="020B0604020203020204" pitchFamily="34" charset="0"/>
                  <a:cs typeface="Intel Clear" panose="020B0604020203020204" pitchFamily="34" charset="0"/>
                </a:rPr>
                <a:t>8</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- 17</a:t>
              </a:r>
              <a:endParaRPr lang="zh-CN" altLang="en-US" sz="800" dirty="0">
                <a:latin typeface="Intel Clear" panose="020B0604020203020204" pitchFamily="34" charset="0"/>
                <a:cs typeface="Intel Clear" panose="020B0604020203020204" pitchFamily="34" charset="0"/>
              </a:endParaRPr>
            </a:p>
          </p:txBody>
        </p:sp>
        <p:sp>
          <p:nvSpPr>
            <p:cNvPr id="19" name="Rectangle 18"/>
            <p:cNvSpPr/>
            <p:nvPr/>
          </p:nvSpPr>
          <p:spPr>
            <a:xfrm>
              <a:off x="1232145" y="646825"/>
              <a:ext cx="572539" cy="137902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219894" y="476353"/>
              <a:ext cx="619080" cy="215444"/>
            </a:xfrm>
            <a:prstGeom prst="rect">
              <a:avLst/>
            </a:prstGeom>
            <a:noFill/>
          </p:spPr>
          <p:txBody>
            <a:bodyPr wrap="none" rtlCol="0">
              <a:spAutoFit/>
            </a:bodyPr>
            <a:lstStyle/>
            <a:p>
              <a:r>
                <a:rPr lang="en-US" altLang="zh-CN" sz="800" dirty="0">
                  <a:latin typeface="Intel Clear" panose="020B0604020203020204" pitchFamily="34" charset="0"/>
                  <a:ea typeface="Intel Clear" panose="020B0604020203020204" pitchFamily="34" charset="0"/>
                  <a:cs typeface="Intel Clear" panose="020B0604020203020204" pitchFamily="34" charset="0"/>
                </a:rPr>
                <a:t>stage</a:t>
              </a:r>
              <a:r>
                <a:rPr lang="en-US" altLang="zh-CN" sz="800" dirty="0" smtClean="0">
                  <a:latin typeface="Intel Clear" panose="020B0604020203020204" pitchFamily="34" charset="0"/>
                  <a:ea typeface="Intel Clear" panose="020B0604020203020204" pitchFamily="34" charset="0"/>
                  <a:cs typeface="Intel Clear" panose="020B0604020203020204" pitchFamily="34" charset="0"/>
                </a:rPr>
                <a:t> 3-6</a:t>
              </a:r>
              <a:endParaRPr lang="zh-CN" altLang="en-US" sz="800" dirty="0">
                <a:latin typeface="Intel Clear" panose="020B0604020203020204" pitchFamily="34" charset="0"/>
                <a:cs typeface="Intel Clear" panose="020B0604020203020204" pitchFamily="34" charset="0"/>
              </a:endParaRPr>
            </a:p>
          </p:txBody>
        </p:sp>
        <p:sp>
          <p:nvSpPr>
            <p:cNvPr id="21" name="Rectangle 20"/>
            <p:cNvSpPr/>
            <p:nvPr/>
          </p:nvSpPr>
          <p:spPr>
            <a:xfrm>
              <a:off x="1808047" y="646825"/>
              <a:ext cx="118001" cy="137902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p:cNvSpPr/>
            <p:nvPr/>
          </p:nvSpPr>
          <p:spPr>
            <a:xfrm>
              <a:off x="3796906" y="646824"/>
              <a:ext cx="118001" cy="137902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Picture 22"/>
          <p:cNvPicPr>
            <a:picLocks noChangeAspect="1"/>
          </p:cNvPicPr>
          <p:nvPr/>
        </p:nvPicPr>
        <p:blipFill>
          <a:blip r:embed="rId6"/>
          <a:stretch>
            <a:fillRect/>
          </a:stretch>
        </p:blipFill>
        <p:spPr>
          <a:xfrm>
            <a:off x="4213360" y="257596"/>
            <a:ext cx="3664014" cy="2176461"/>
          </a:xfrm>
          <a:prstGeom prst="rect">
            <a:avLst/>
          </a:prstGeom>
        </p:spPr>
      </p:pic>
      <p:pic>
        <p:nvPicPr>
          <p:cNvPr id="24" name="Picture 23"/>
          <p:cNvPicPr>
            <a:picLocks noChangeAspect="1"/>
          </p:cNvPicPr>
          <p:nvPr/>
        </p:nvPicPr>
        <p:blipFill>
          <a:blip r:embed="rId7"/>
          <a:stretch>
            <a:fillRect/>
          </a:stretch>
        </p:blipFill>
        <p:spPr>
          <a:xfrm>
            <a:off x="4199436" y="2283454"/>
            <a:ext cx="3657917" cy="2097206"/>
          </a:xfrm>
          <a:prstGeom prst="rect">
            <a:avLst/>
          </a:prstGeom>
        </p:spPr>
      </p:pic>
      <p:pic>
        <p:nvPicPr>
          <p:cNvPr id="25" name="Picture 24"/>
          <p:cNvPicPr>
            <a:picLocks noChangeAspect="1"/>
          </p:cNvPicPr>
          <p:nvPr/>
        </p:nvPicPr>
        <p:blipFill>
          <a:blip r:embed="rId8"/>
          <a:stretch>
            <a:fillRect/>
          </a:stretch>
        </p:blipFill>
        <p:spPr>
          <a:xfrm>
            <a:off x="4243349" y="4204258"/>
            <a:ext cx="3682303" cy="2170364"/>
          </a:xfrm>
          <a:prstGeom prst="rect">
            <a:avLst/>
          </a:prstGeom>
        </p:spPr>
      </p:pic>
      <p:sp>
        <p:nvSpPr>
          <p:cNvPr id="28" name="Rectangle 27"/>
          <p:cNvSpPr/>
          <p:nvPr/>
        </p:nvSpPr>
        <p:spPr>
          <a:xfrm>
            <a:off x="140228" y="2015164"/>
            <a:ext cx="3077155" cy="13835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dirty="0" smtClean="0">
                <a:solidFill>
                  <a:schemeClr val="accent1"/>
                </a:solidFill>
              </a:rPr>
              <a:t>With Alluxio, since data is cached in Alluxio, data won’t need to be repeatedly read from Ceph.</a:t>
            </a:r>
            <a:endParaRPr lang="zh-CN" altLang="en-US" dirty="0">
              <a:solidFill>
                <a:schemeClr val="accent1"/>
              </a:solidFill>
            </a:endParaRPr>
          </a:p>
        </p:txBody>
      </p:sp>
      <p:sp>
        <p:nvSpPr>
          <p:cNvPr id="3" name="Slide Number Placeholder 2"/>
          <p:cNvSpPr>
            <a:spLocks noGrp="1"/>
          </p:cNvSpPr>
          <p:nvPr>
            <p:ph type="sldNum" sz="quarter" idx="12"/>
          </p:nvPr>
        </p:nvSpPr>
        <p:spPr/>
        <p:txBody>
          <a:bodyPr/>
          <a:lstStyle/>
          <a:p>
            <a:fld id="{7779D59F-251B-4FC9-B41D-9A178CAF7BF3}" type="slidenum">
              <a:rPr lang="en-US" smtClean="0">
                <a:solidFill>
                  <a:prstClr val="white"/>
                </a:solidFill>
              </a:rPr>
              <a:pPr/>
              <a:t>35</a:t>
            </a:fld>
            <a:endParaRPr lang="en-US">
              <a:solidFill>
                <a:prstClr val="white"/>
              </a:solidFill>
            </a:endParaRPr>
          </a:p>
        </p:txBody>
      </p:sp>
    </p:spTree>
    <p:extLst>
      <p:ext uri="{BB962C8B-B14F-4D97-AF65-F5344CB8AC3E}">
        <p14:creationId xmlns:p14="http://schemas.microsoft.com/office/powerpoint/2010/main" val="3512702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36</a:t>
            </a:fld>
            <a:endParaRPr lang="en-US" dirty="0">
              <a:solidFill>
                <a:prstClr val="white"/>
              </a:solidFill>
            </a:endParaRPr>
          </a:p>
        </p:txBody>
      </p:sp>
      <p:sp>
        <p:nvSpPr>
          <p:cNvPr id="4" name="Title 3"/>
          <p:cNvSpPr>
            <a:spLocks noGrp="1"/>
          </p:cNvSpPr>
          <p:nvPr>
            <p:ph type="title"/>
          </p:nvPr>
        </p:nvSpPr>
        <p:spPr/>
        <p:txBody>
          <a:bodyPr/>
          <a:lstStyle/>
          <a:p>
            <a:r>
              <a:rPr lang="en-US" sz="4400" dirty="0"/>
              <a:t>Agenda</a:t>
            </a:r>
          </a:p>
        </p:txBody>
      </p:sp>
      <p:sp>
        <p:nvSpPr>
          <p:cNvPr id="5" name="Content Placeholder 4"/>
          <p:cNvSpPr>
            <a:spLocks noGrp="1"/>
          </p:cNvSpPr>
          <p:nvPr>
            <p:ph sz="quarter" idx="13"/>
          </p:nvPr>
        </p:nvSpPr>
        <p:spPr/>
        <p:txBody>
          <a:bodyPr/>
          <a:lstStyle/>
          <a:p>
            <a:pPr marL="342900" indent="-342900">
              <a:buFont typeface="Arial" panose="020B0604020202020204" pitchFamily="34" charset="0"/>
              <a:buChar char="•"/>
            </a:pPr>
            <a:r>
              <a:rPr lang="en-US" dirty="0" smtClean="0"/>
              <a:t>Background and motivation</a:t>
            </a:r>
            <a:endParaRPr lang="en-US" dirty="0"/>
          </a:p>
          <a:p>
            <a:pPr marL="342900" indent="-342900">
              <a:buFont typeface="Arial" panose="020B0604020202020204" pitchFamily="34" charset="0"/>
              <a:buChar char="•"/>
            </a:pPr>
            <a:r>
              <a:rPr lang="en-US" dirty="0"/>
              <a:t>Bigdata analytics on </a:t>
            </a:r>
            <a:r>
              <a:rPr lang="en-US" dirty="0" smtClean="0"/>
              <a:t>the cloud: the challenges &amp; optimizations</a:t>
            </a:r>
          </a:p>
          <a:p>
            <a:pPr marL="342900" indent="-342900">
              <a:buFont typeface="Arial" panose="020B0604020202020204" pitchFamily="34" charset="0"/>
              <a:buChar char="•"/>
            </a:pPr>
            <a:r>
              <a:rPr lang="en-US" dirty="0" smtClean="0"/>
              <a:t>Accelerate bigdata analytics on cloud with in memory data accelerator (IMDA)</a:t>
            </a:r>
          </a:p>
          <a:p>
            <a:pPr marL="643459" lvl="1" indent="-342900">
              <a:buFont typeface="Arial" panose="020B0604020202020204" pitchFamily="34" charset="0"/>
              <a:buChar char="•"/>
            </a:pPr>
            <a:r>
              <a:rPr lang="en-US" dirty="0">
                <a:solidFill>
                  <a:srgbClr val="0071C5"/>
                </a:solidFill>
              </a:rPr>
              <a:t>IMDA as Cache</a:t>
            </a:r>
          </a:p>
          <a:p>
            <a:pPr marL="643459" lvl="1" indent="-342900">
              <a:buFont typeface="Arial" panose="020B0604020202020204" pitchFamily="34" charset="0"/>
              <a:buChar char="•"/>
            </a:pPr>
            <a:r>
              <a:rPr lang="en-US" b="1" dirty="0">
                <a:solidFill>
                  <a:srgbClr val="0071C5"/>
                </a:solidFill>
              </a:rPr>
              <a:t>IMDA as shuffle </a:t>
            </a:r>
          </a:p>
          <a:p>
            <a:pPr marL="342900" indent="-342900">
              <a:buFont typeface="Arial" panose="020B0604020202020204" pitchFamily="34" charset="0"/>
              <a:buChar char="•"/>
            </a:pPr>
            <a:r>
              <a:rPr lang="en-US" dirty="0" smtClean="0"/>
              <a:t>Summary</a:t>
            </a:r>
            <a:endParaRPr lang="en-US" dirty="0"/>
          </a:p>
          <a:p>
            <a:endParaRPr lang="en-US" dirty="0"/>
          </a:p>
        </p:txBody>
      </p:sp>
    </p:spTree>
    <p:extLst>
      <p:ext uri="{BB962C8B-B14F-4D97-AF65-F5344CB8AC3E}">
        <p14:creationId xmlns:p14="http://schemas.microsoft.com/office/powerpoint/2010/main" val="376622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Spark-PMoF Design</a:t>
            </a:r>
            <a:endParaRPr lang="en-US" b="1" dirty="0"/>
          </a:p>
        </p:txBody>
      </p:sp>
      <p:sp>
        <p:nvSpPr>
          <p:cNvPr id="4" name="Rectangle 3">
            <a:extLst>
              <a:ext uri="{FF2B5EF4-FFF2-40B4-BE49-F238E27FC236}">
                <a16:creationId xmlns:a16="http://schemas.microsoft.com/office/drawing/2014/main" xmlns="" id="{D61894C5-8E76-412C-950D-65E89518B5A3}"/>
              </a:ext>
            </a:extLst>
          </p:cNvPr>
          <p:cNvSpPr/>
          <p:nvPr/>
        </p:nvSpPr>
        <p:spPr>
          <a:xfrm>
            <a:off x="6496481" y="2457001"/>
            <a:ext cx="3038682" cy="497322"/>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11">
            <a:extLst>
              <a:ext uri="{FF2B5EF4-FFF2-40B4-BE49-F238E27FC236}">
                <a16:creationId xmlns:a16="http://schemas.microsoft.com/office/drawing/2014/main" xmlns="" id="{1D0F3D36-6FA6-49D3-91B0-54DD874505B2}"/>
              </a:ext>
            </a:extLst>
          </p:cNvPr>
          <p:cNvSpPr/>
          <p:nvPr/>
        </p:nvSpPr>
        <p:spPr>
          <a:xfrm>
            <a:off x="1863285" y="1732277"/>
            <a:ext cx="3366275" cy="1451128"/>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11">
            <a:extLst>
              <a:ext uri="{FF2B5EF4-FFF2-40B4-BE49-F238E27FC236}">
                <a16:creationId xmlns:a16="http://schemas.microsoft.com/office/drawing/2014/main" xmlns="" id="{1D0F3D36-6FA6-49D3-91B0-54DD874505B2}"/>
              </a:ext>
            </a:extLst>
          </p:cNvPr>
          <p:cNvSpPr/>
          <p:nvPr/>
        </p:nvSpPr>
        <p:spPr>
          <a:xfrm>
            <a:off x="6252631" y="1673964"/>
            <a:ext cx="3386774" cy="1533910"/>
          </a:xfrm>
          <a:prstGeom prst="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967046" y="2574205"/>
            <a:ext cx="1495880" cy="349731"/>
          </a:xfrm>
          <a:prstGeom prst="rect">
            <a:avLst/>
          </a:prstGeom>
          <a:solidFill>
            <a:srgbClr val="FFC0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PMEM</a:t>
            </a:r>
            <a:endParaRPr lang="en-US" dirty="0"/>
          </a:p>
        </p:txBody>
      </p:sp>
      <p:sp>
        <p:nvSpPr>
          <p:cNvPr id="8" name="Rectangle 7"/>
          <p:cNvSpPr/>
          <p:nvPr/>
        </p:nvSpPr>
        <p:spPr>
          <a:xfrm>
            <a:off x="6489483" y="2107622"/>
            <a:ext cx="3038682" cy="349731"/>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28725" y="2484368"/>
            <a:ext cx="3003790" cy="462395"/>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034471" y="2142511"/>
            <a:ext cx="3013328" cy="349731"/>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127EC612-CC81-46B9-960A-5E8E6B2FAC7C}"/>
              </a:ext>
            </a:extLst>
          </p:cNvPr>
          <p:cNvSpPr/>
          <p:nvPr/>
        </p:nvSpPr>
        <p:spPr>
          <a:xfrm>
            <a:off x="2234188" y="3779271"/>
            <a:ext cx="1026545" cy="297065"/>
          </a:xfrm>
          <a:prstGeom prst="round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Shuffle file</a:t>
            </a:r>
          </a:p>
          <a:p>
            <a:pPr algn="ctr"/>
            <a:endParaRPr lang="en-US" sz="1200" dirty="0">
              <a:solidFill>
                <a:schemeClr val="tx1"/>
              </a:solidFill>
            </a:endParaRPr>
          </a:p>
        </p:txBody>
      </p:sp>
      <p:sp>
        <p:nvSpPr>
          <p:cNvPr id="12" name="Content Placeholder 173"/>
          <p:cNvSpPr>
            <a:spLocks noGrp="1"/>
          </p:cNvSpPr>
          <p:nvPr>
            <p:ph sz="quarter" idx="13"/>
          </p:nvPr>
        </p:nvSpPr>
        <p:spPr>
          <a:xfrm>
            <a:off x="1469764" y="4705015"/>
            <a:ext cx="3988838" cy="1257304"/>
          </a:xfrm>
        </p:spPr>
        <p:txBody>
          <a:bodyPr/>
          <a:lstStyle/>
          <a:p>
            <a:pPr>
              <a:spcBef>
                <a:spcPts val="0"/>
              </a:spcBef>
            </a:pPr>
            <a:r>
              <a:rPr lang="en-US" altLang="zh-CN" sz="1200" dirty="0"/>
              <a:t>1. </a:t>
            </a:r>
            <a:r>
              <a:rPr lang="en-US" sz="1200" dirty="0">
                <a:solidFill>
                  <a:schemeClr val="accent2"/>
                </a:solidFill>
                <a:cs typeface="Calibri" panose="020F0502020204030204" pitchFamily="34" charset="0"/>
              </a:rPr>
              <a:t>Serialize </a:t>
            </a:r>
            <a:r>
              <a:rPr lang="en-US" sz="1200" dirty="0" err="1">
                <a:solidFill>
                  <a:schemeClr val="accent2"/>
                </a:solidFill>
                <a:cs typeface="Calibri" panose="020F0502020204030204" pitchFamily="34" charset="0"/>
              </a:rPr>
              <a:t>obj</a:t>
            </a:r>
            <a:r>
              <a:rPr lang="en-US" sz="1200" dirty="0">
                <a:solidFill>
                  <a:schemeClr val="accent2"/>
                </a:solidFill>
                <a:cs typeface="Calibri" panose="020F0502020204030204" pitchFamily="34" charset="0"/>
              </a:rPr>
              <a:t> to off-heap memory</a:t>
            </a:r>
          </a:p>
          <a:p>
            <a:pPr>
              <a:spcBef>
                <a:spcPts val="0"/>
              </a:spcBef>
            </a:pPr>
            <a:r>
              <a:rPr lang="en-US" altLang="zh-CN" sz="1200" dirty="0"/>
              <a:t>2. </a:t>
            </a:r>
            <a:r>
              <a:rPr lang="en-US" sz="1200" dirty="0">
                <a:solidFill>
                  <a:schemeClr val="accent2"/>
                </a:solidFill>
                <a:cs typeface="Calibri" panose="020F0502020204030204" pitchFamily="34" charset="0"/>
              </a:rPr>
              <a:t>Write to local shuffle </a:t>
            </a:r>
            <a:r>
              <a:rPr lang="en-US" sz="1200" dirty="0" err="1">
                <a:solidFill>
                  <a:schemeClr val="accent2"/>
                </a:solidFill>
                <a:cs typeface="Calibri" panose="020F0502020204030204" pitchFamily="34" charset="0"/>
              </a:rPr>
              <a:t>dir</a:t>
            </a:r>
            <a:endParaRPr lang="en-US" sz="1200" dirty="0">
              <a:solidFill>
                <a:schemeClr val="accent2"/>
              </a:solidFill>
              <a:cs typeface="Calibri" panose="020F0502020204030204" pitchFamily="34" charset="0"/>
            </a:endParaRPr>
          </a:p>
          <a:p>
            <a:pPr>
              <a:spcBef>
                <a:spcPts val="0"/>
              </a:spcBef>
            </a:pPr>
            <a:r>
              <a:rPr lang="en-US" altLang="zh-CN" sz="1200" dirty="0"/>
              <a:t>3. </a:t>
            </a:r>
            <a:r>
              <a:rPr lang="en-US" sz="1200" dirty="0">
                <a:solidFill>
                  <a:schemeClr val="accent2"/>
                </a:solidFill>
                <a:cs typeface="Calibri" panose="020F0502020204030204" pitchFamily="34" charset="0"/>
              </a:rPr>
              <a:t>Read from local shuffle </a:t>
            </a:r>
            <a:r>
              <a:rPr lang="en-US" sz="1200" dirty="0" err="1">
                <a:solidFill>
                  <a:schemeClr val="accent2"/>
                </a:solidFill>
                <a:cs typeface="Calibri" panose="020F0502020204030204" pitchFamily="34" charset="0"/>
              </a:rPr>
              <a:t>dir</a:t>
            </a:r>
            <a:endParaRPr lang="en-US" sz="1200" dirty="0">
              <a:solidFill>
                <a:schemeClr val="accent2"/>
              </a:solidFill>
              <a:cs typeface="Calibri" panose="020F0502020204030204" pitchFamily="34" charset="0"/>
            </a:endParaRPr>
          </a:p>
          <a:p>
            <a:pPr>
              <a:spcBef>
                <a:spcPts val="0"/>
              </a:spcBef>
            </a:pPr>
            <a:r>
              <a:rPr lang="en-US" altLang="zh-CN" sz="1200" dirty="0">
                <a:solidFill>
                  <a:schemeClr val="accent2"/>
                </a:solidFill>
                <a:cs typeface="Calibri" panose="020F0502020204030204" pitchFamily="34" charset="0"/>
              </a:rPr>
              <a:t>4. </a:t>
            </a:r>
            <a:r>
              <a:rPr lang="en-US" sz="1200" dirty="0">
                <a:solidFill>
                  <a:schemeClr val="accent2"/>
                </a:solidFill>
                <a:cs typeface="Calibri" panose="020F0502020204030204" pitchFamily="34" charset="0"/>
              </a:rPr>
              <a:t>Send to remote reader through TCP-IP</a:t>
            </a:r>
          </a:p>
          <a:p>
            <a:pPr marL="285750" indent="-285750">
              <a:spcBef>
                <a:spcPts val="0"/>
              </a:spcBef>
              <a:buFont typeface="Wingdings" panose="05000000000000000000" pitchFamily="2" charset="2"/>
              <a:buChar char="Ø"/>
            </a:pPr>
            <a:r>
              <a:rPr lang="en-US" sz="1200" dirty="0">
                <a:solidFill>
                  <a:srgbClr val="003C71"/>
                </a:solidFill>
              </a:rPr>
              <a:t>Lots of context switch </a:t>
            </a:r>
          </a:p>
          <a:p>
            <a:pPr marL="285750" indent="-285750">
              <a:spcBef>
                <a:spcPts val="0"/>
              </a:spcBef>
              <a:buFont typeface="Wingdings" panose="05000000000000000000" pitchFamily="2" charset="2"/>
              <a:buChar char="Ø"/>
            </a:pPr>
            <a:r>
              <a:rPr lang="en-US" sz="1200" dirty="0">
                <a:solidFill>
                  <a:srgbClr val="003C71"/>
                </a:solidFill>
              </a:rPr>
              <a:t>POSIX buffered read/write on shuffle disk</a:t>
            </a:r>
          </a:p>
          <a:p>
            <a:pPr marL="285750" indent="-285750">
              <a:spcBef>
                <a:spcPts val="0"/>
              </a:spcBef>
              <a:buFont typeface="Wingdings" panose="05000000000000000000" pitchFamily="2" charset="2"/>
              <a:buChar char="Ø"/>
            </a:pPr>
            <a:r>
              <a:rPr lang="en-US" sz="1200" dirty="0">
                <a:solidFill>
                  <a:srgbClr val="003C71"/>
                </a:solidFill>
              </a:rPr>
              <a:t>TCP/IP based socket send for remote shuffle read</a:t>
            </a:r>
          </a:p>
          <a:p>
            <a:pPr>
              <a:spcBef>
                <a:spcPts val="0"/>
              </a:spcBef>
            </a:pPr>
            <a:endParaRPr lang="en-US" sz="1200" dirty="0">
              <a:solidFill>
                <a:schemeClr val="accent2"/>
              </a:solidFill>
              <a:cs typeface="Calibri" panose="020F0502020204030204" pitchFamily="34" charset="0"/>
            </a:endParaRPr>
          </a:p>
        </p:txBody>
      </p:sp>
      <p:sp>
        <p:nvSpPr>
          <p:cNvPr id="13" name="Rectangle: Rounded Corners 5">
            <a:extLst>
              <a:ext uri="{FF2B5EF4-FFF2-40B4-BE49-F238E27FC236}">
                <a16:creationId xmlns:a16="http://schemas.microsoft.com/office/drawing/2014/main" xmlns="" id="{4AEC42BE-D9EB-4D03-8230-D1D04E20F68C}"/>
              </a:ext>
            </a:extLst>
          </p:cNvPr>
          <p:cNvSpPr/>
          <p:nvPr/>
        </p:nvSpPr>
        <p:spPr>
          <a:xfrm>
            <a:off x="1528372" y="1517582"/>
            <a:ext cx="3791923" cy="1810474"/>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7">
            <a:extLst>
              <a:ext uri="{FF2B5EF4-FFF2-40B4-BE49-F238E27FC236}">
                <a16:creationId xmlns:a16="http://schemas.microsoft.com/office/drawing/2014/main" xmlns="" id="{65179266-DE1A-486D-9A50-A4D854AD213E}"/>
              </a:ext>
            </a:extLst>
          </p:cNvPr>
          <p:cNvSpPr/>
          <p:nvPr/>
        </p:nvSpPr>
        <p:spPr>
          <a:xfrm>
            <a:off x="1908769" y="3736939"/>
            <a:ext cx="1351963" cy="43566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xmlns="" id="{B7C3F1C0-363C-4EDF-A575-5CDEA650DA54}"/>
              </a:ext>
            </a:extLst>
          </p:cNvPr>
          <p:cNvSpPr txBox="1"/>
          <p:nvPr/>
        </p:nvSpPr>
        <p:spPr>
          <a:xfrm>
            <a:off x="3403204" y="3552264"/>
            <a:ext cx="958438" cy="169277"/>
          </a:xfrm>
          <a:prstGeom prst="rect">
            <a:avLst/>
          </a:prstGeom>
          <a:noFill/>
        </p:spPr>
        <p:txBody>
          <a:bodyPr vert="horz" wrap="square" lIns="0" tIns="0" rIns="0" bIns="0" rtlCol="0">
            <a:spAutoFit/>
          </a:bodyPr>
          <a:lstStyle/>
          <a:p>
            <a:r>
              <a:rPr lang="en-US" sz="1100" dirty="0" err="1">
                <a:solidFill>
                  <a:srgbClr val="003C71"/>
                </a:solidFill>
              </a:rPr>
              <a:t>Spark.Local.dir</a:t>
            </a:r>
            <a:endParaRPr lang="en-US" sz="1100" dirty="0">
              <a:solidFill>
                <a:srgbClr val="003C71"/>
              </a:solidFill>
            </a:endParaRPr>
          </a:p>
        </p:txBody>
      </p:sp>
      <p:sp>
        <p:nvSpPr>
          <p:cNvPr id="16" name="Rectangle: Rounded Corners 9">
            <a:extLst>
              <a:ext uri="{FF2B5EF4-FFF2-40B4-BE49-F238E27FC236}">
                <a16:creationId xmlns:a16="http://schemas.microsoft.com/office/drawing/2014/main" xmlns="" id="{C7D8E975-F3A3-4784-816C-84747771DC8B}"/>
              </a:ext>
            </a:extLst>
          </p:cNvPr>
          <p:cNvSpPr/>
          <p:nvPr/>
        </p:nvSpPr>
        <p:spPr>
          <a:xfrm>
            <a:off x="1993743" y="3850995"/>
            <a:ext cx="1075475" cy="273737"/>
          </a:xfrm>
          <a:prstGeom prst="round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Shuffle file</a:t>
            </a:r>
          </a:p>
        </p:txBody>
      </p:sp>
      <p:sp>
        <p:nvSpPr>
          <p:cNvPr id="17" name="TextBox 16">
            <a:extLst>
              <a:ext uri="{FF2B5EF4-FFF2-40B4-BE49-F238E27FC236}">
                <a16:creationId xmlns:a16="http://schemas.microsoft.com/office/drawing/2014/main" xmlns="" id="{267CD5AA-0A84-4206-8F59-667BC6213627}"/>
              </a:ext>
            </a:extLst>
          </p:cNvPr>
          <p:cNvSpPr txBox="1"/>
          <p:nvPr/>
        </p:nvSpPr>
        <p:spPr>
          <a:xfrm>
            <a:off x="2503593" y="1729261"/>
            <a:ext cx="1180849" cy="169277"/>
          </a:xfrm>
          <a:prstGeom prst="rect">
            <a:avLst/>
          </a:prstGeom>
          <a:noFill/>
        </p:spPr>
        <p:txBody>
          <a:bodyPr vert="horz" wrap="square" lIns="0" tIns="0" rIns="0" bIns="0" rtlCol="0">
            <a:spAutoFit/>
          </a:bodyPr>
          <a:lstStyle/>
          <a:p>
            <a:r>
              <a:rPr lang="en-US" sz="1100" dirty="0">
                <a:solidFill>
                  <a:srgbClr val="003C71"/>
                </a:solidFill>
              </a:rPr>
              <a:t>Executor JVM #1</a:t>
            </a:r>
          </a:p>
        </p:txBody>
      </p:sp>
      <p:cxnSp>
        <p:nvCxnSpPr>
          <p:cNvPr id="18" name="Straight Arrow Connector 17">
            <a:extLst>
              <a:ext uri="{FF2B5EF4-FFF2-40B4-BE49-F238E27FC236}">
                <a16:creationId xmlns:a16="http://schemas.microsoft.com/office/drawing/2014/main" xmlns="" id="{DCD6F8FB-20AF-40CF-A7D4-3330D81FE4B7}"/>
              </a:ext>
            </a:extLst>
          </p:cNvPr>
          <p:cNvCxnSpPr>
            <a:cxnSpLocks/>
          </p:cNvCxnSpPr>
          <p:nvPr/>
        </p:nvCxnSpPr>
        <p:spPr>
          <a:xfrm>
            <a:off x="3260732" y="2356253"/>
            <a:ext cx="0" cy="19867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xmlns="" id="{31511166-4C8A-4A2C-A439-FF21FC3271A9}"/>
              </a:ext>
            </a:extLst>
          </p:cNvPr>
          <p:cNvSpPr txBox="1"/>
          <p:nvPr/>
        </p:nvSpPr>
        <p:spPr>
          <a:xfrm>
            <a:off x="1552277" y="2939551"/>
            <a:ext cx="770626" cy="169277"/>
          </a:xfrm>
          <a:prstGeom prst="rect">
            <a:avLst/>
          </a:prstGeom>
          <a:noFill/>
        </p:spPr>
        <p:txBody>
          <a:bodyPr vert="horz" wrap="square" lIns="0" tIns="0" rIns="0" bIns="0" rtlCol="0">
            <a:spAutoFit/>
          </a:bodyPr>
          <a:lstStyle/>
          <a:p>
            <a:r>
              <a:rPr lang="en-US" sz="1100" dirty="0">
                <a:solidFill>
                  <a:srgbClr val="003C71"/>
                </a:solidFill>
              </a:rPr>
              <a:t>User</a:t>
            </a:r>
          </a:p>
        </p:txBody>
      </p:sp>
      <p:sp>
        <p:nvSpPr>
          <p:cNvPr id="20" name="TextBox 19">
            <a:extLst>
              <a:ext uri="{FF2B5EF4-FFF2-40B4-BE49-F238E27FC236}">
                <a16:creationId xmlns:a16="http://schemas.microsoft.com/office/drawing/2014/main" xmlns="" id="{B9675714-208B-44E8-A19D-D390157A6336}"/>
              </a:ext>
            </a:extLst>
          </p:cNvPr>
          <p:cNvSpPr txBox="1"/>
          <p:nvPr/>
        </p:nvSpPr>
        <p:spPr>
          <a:xfrm>
            <a:off x="1528373" y="3575464"/>
            <a:ext cx="770626" cy="169277"/>
          </a:xfrm>
          <a:prstGeom prst="rect">
            <a:avLst/>
          </a:prstGeom>
          <a:noFill/>
        </p:spPr>
        <p:txBody>
          <a:bodyPr vert="horz" wrap="square" lIns="0" tIns="0" rIns="0" bIns="0" rtlCol="0">
            <a:spAutoFit/>
          </a:bodyPr>
          <a:lstStyle/>
          <a:p>
            <a:r>
              <a:rPr lang="en-US" sz="1100" dirty="0">
                <a:solidFill>
                  <a:srgbClr val="003C71"/>
                </a:solidFill>
              </a:rPr>
              <a:t>Kernel</a:t>
            </a:r>
          </a:p>
        </p:txBody>
      </p:sp>
      <p:sp>
        <p:nvSpPr>
          <p:cNvPr id="21" name="Rectangle: Rounded Corners 43">
            <a:extLst>
              <a:ext uri="{FF2B5EF4-FFF2-40B4-BE49-F238E27FC236}">
                <a16:creationId xmlns:a16="http://schemas.microsoft.com/office/drawing/2014/main" xmlns="" id="{0FA80226-F9BD-4408-8CE2-2A5AEC0A5A69}"/>
              </a:ext>
            </a:extLst>
          </p:cNvPr>
          <p:cNvSpPr/>
          <p:nvPr/>
        </p:nvSpPr>
        <p:spPr>
          <a:xfrm>
            <a:off x="1863287" y="4414128"/>
            <a:ext cx="1326398" cy="18681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SSD </a:t>
            </a:r>
            <a:r>
              <a:rPr lang="en-US" altLang="zh-CN" sz="1100" dirty="0"/>
              <a:t>HDD</a:t>
            </a:r>
            <a:endParaRPr lang="en-US" sz="1100" dirty="0"/>
          </a:p>
        </p:txBody>
      </p:sp>
      <p:sp>
        <p:nvSpPr>
          <p:cNvPr id="22" name="Flowchart: Connector 21">
            <a:extLst>
              <a:ext uri="{FF2B5EF4-FFF2-40B4-BE49-F238E27FC236}">
                <a16:creationId xmlns:a16="http://schemas.microsoft.com/office/drawing/2014/main" xmlns="" id="{4BC486C9-3DD4-41D5-A476-826D96C8BA4B}"/>
              </a:ext>
            </a:extLst>
          </p:cNvPr>
          <p:cNvSpPr/>
          <p:nvPr/>
        </p:nvSpPr>
        <p:spPr>
          <a:xfrm>
            <a:off x="3140620" y="2898086"/>
            <a:ext cx="214611" cy="217649"/>
          </a:xfrm>
          <a:prstGeom prst="flowChartConnector">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1000" dirty="0"/>
              <a:t>3</a:t>
            </a:r>
            <a:endParaRPr lang="en-US" dirty="0"/>
          </a:p>
        </p:txBody>
      </p:sp>
      <p:cxnSp>
        <p:nvCxnSpPr>
          <p:cNvPr id="23" name="Straight Connector 22">
            <a:extLst>
              <a:ext uri="{FF2B5EF4-FFF2-40B4-BE49-F238E27FC236}">
                <a16:creationId xmlns:a16="http://schemas.microsoft.com/office/drawing/2014/main" xmlns="" id="{AFB2D968-2ED5-4C84-AE3E-B126DCBBE221}"/>
              </a:ext>
            </a:extLst>
          </p:cNvPr>
          <p:cNvCxnSpPr>
            <a:cxnSpLocks/>
          </p:cNvCxnSpPr>
          <p:nvPr/>
        </p:nvCxnSpPr>
        <p:spPr>
          <a:xfrm>
            <a:off x="10271634" y="1539659"/>
            <a:ext cx="845107" cy="75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xmlns="" id="{A30B7085-0D84-48A3-8375-12846635E06A}"/>
              </a:ext>
            </a:extLst>
          </p:cNvPr>
          <p:cNvSpPr txBox="1"/>
          <p:nvPr/>
        </p:nvSpPr>
        <p:spPr>
          <a:xfrm>
            <a:off x="10253224" y="1284737"/>
            <a:ext cx="922946" cy="169277"/>
          </a:xfrm>
          <a:prstGeom prst="rect">
            <a:avLst/>
          </a:prstGeom>
          <a:noFill/>
        </p:spPr>
        <p:txBody>
          <a:bodyPr vert="horz" wrap="square" lIns="0" tIns="0" rIns="0" bIns="0" rtlCol="0">
            <a:spAutoFit/>
          </a:bodyPr>
          <a:lstStyle/>
          <a:p>
            <a:r>
              <a:rPr lang="en-US" sz="1100" dirty="0">
                <a:solidFill>
                  <a:srgbClr val="003C71"/>
                </a:solidFill>
              </a:rPr>
              <a:t>Shuffle write</a:t>
            </a:r>
          </a:p>
        </p:txBody>
      </p:sp>
      <p:cxnSp>
        <p:nvCxnSpPr>
          <p:cNvPr id="25" name="Straight Connector 24">
            <a:extLst>
              <a:ext uri="{FF2B5EF4-FFF2-40B4-BE49-F238E27FC236}">
                <a16:creationId xmlns:a16="http://schemas.microsoft.com/office/drawing/2014/main" xmlns="" id="{F3737AF9-8FE5-4893-A49A-8B39F20005CC}"/>
              </a:ext>
            </a:extLst>
          </p:cNvPr>
          <p:cNvCxnSpPr>
            <a:cxnSpLocks/>
          </p:cNvCxnSpPr>
          <p:nvPr/>
        </p:nvCxnSpPr>
        <p:spPr>
          <a:xfrm>
            <a:off x="10292144" y="1831700"/>
            <a:ext cx="845107" cy="756"/>
          </a:xfrm>
          <a:prstGeom prst="line">
            <a:avLst/>
          </a:prstGeom>
          <a:ln/>
        </p:spPr>
        <p:style>
          <a:lnRef idx="1">
            <a:schemeClr val="accent5"/>
          </a:lnRef>
          <a:fillRef idx="0">
            <a:schemeClr val="accent5"/>
          </a:fillRef>
          <a:effectRef idx="0">
            <a:schemeClr val="accent5"/>
          </a:effectRef>
          <a:fontRef idx="minor">
            <a:schemeClr val="tx1"/>
          </a:fontRef>
        </p:style>
      </p:cxnSp>
      <p:sp>
        <p:nvSpPr>
          <p:cNvPr id="26" name="TextBox 25">
            <a:extLst>
              <a:ext uri="{FF2B5EF4-FFF2-40B4-BE49-F238E27FC236}">
                <a16:creationId xmlns:a16="http://schemas.microsoft.com/office/drawing/2014/main" xmlns="" id="{98D5493B-5026-4B60-94A0-B704C1367E6B}"/>
              </a:ext>
            </a:extLst>
          </p:cNvPr>
          <p:cNvSpPr txBox="1"/>
          <p:nvPr/>
        </p:nvSpPr>
        <p:spPr>
          <a:xfrm>
            <a:off x="10284714" y="1639385"/>
            <a:ext cx="922946" cy="169277"/>
          </a:xfrm>
          <a:prstGeom prst="rect">
            <a:avLst/>
          </a:prstGeom>
          <a:noFill/>
        </p:spPr>
        <p:txBody>
          <a:bodyPr vert="horz" wrap="square" lIns="0" tIns="0" rIns="0" bIns="0" rtlCol="0">
            <a:spAutoFit/>
          </a:bodyPr>
          <a:lstStyle/>
          <a:p>
            <a:r>
              <a:rPr lang="en-US" sz="1100" dirty="0">
                <a:solidFill>
                  <a:srgbClr val="FF0000"/>
                </a:solidFill>
              </a:rPr>
              <a:t>Shuffle read</a:t>
            </a:r>
          </a:p>
        </p:txBody>
      </p:sp>
      <p:sp>
        <p:nvSpPr>
          <p:cNvPr id="27" name="Flowchart: Connector 26">
            <a:extLst>
              <a:ext uri="{FF2B5EF4-FFF2-40B4-BE49-F238E27FC236}">
                <a16:creationId xmlns:a16="http://schemas.microsoft.com/office/drawing/2014/main" xmlns="" id="{63DA7B3A-9CF5-4653-AEC5-64957C336F90}"/>
              </a:ext>
            </a:extLst>
          </p:cNvPr>
          <p:cNvSpPr/>
          <p:nvPr/>
        </p:nvSpPr>
        <p:spPr>
          <a:xfrm>
            <a:off x="2902172" y="2909165"/>
            <a:ext cx="208696" cy="189462"/>
          </a:xfrm>
          <a:prstGeom prst="flowChartConnector">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a:t>2</a:t>
            </a:r>
            <a:endParaRPr lang="en-US" sz="100" dirty="0"/>
          </a:p>
        </p:txBody>
      </p:sp>
      <p:sp>
        <p:nvSpPr>
          <p:cNvPr id="28" name="Flowchart: Connector 27">
            <a:extLst>
              <a:ext uri="{FF2B5EF4-FFF2-40B4-BE49-F238E27FC236}">
                <a16:creationId xmlns:a16="http://schemas.microsoft.com/office/drawing/2014/main" xmlns="" id="{4BC486C9-3DD4-41D5-A476-826D96C8BA4B}"/>
              </a:ext>
            </a:extLst>
          </p:cNvPr>
          <p:cNvSpPr/>
          <p:nvPr/>
        </p:nvSpPr>
        <p:spPr>
          <a:xfrm>
            <a:off x="3641128" y="3728831"/>
            <a:ext cx="214611" cy="217649"/>
          </a:xfrm>
          <a:prstGeom prst="flowChartConnector">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1000" dirty="0"/>
              <a:t>4</a:t>
            </a:r>
            <a:endParaRPr lang="en-US" dirty="0"/>
          </a:p>
        </p:txBody>
      </p:sp>
      <p:sp>
        <p:nvSpPr>
          <p:cNvPr id="29" name="TextBox 28">
            <a:extLst>
              <a:ext uri="{FF2B5EF4-FFF2-40B4-BE49-F238E27FC236}">
                <a16:creationId xmlns:a16="http://schemas.microsoft.com/office/drawing/2014/main" xmlns="" id="{598D9C33-5436-4CF8-8D9F-DC9A97BC4C7C}"/>
              </a:ext>
            </a:extLst>
          </p:cNvPr>
          <p:cNvSpPr txBox="1"/>
          <p:nvPr/>
        </p:nvSpPr>
        <p:spPr>
          <a:xfrm>
            <a:off x="3841023" y="1526715"/>
            <a:ext cx="512779" cy="167976"/>
          </a:xfrm>
          <a:prstGeom prst="rect">
            <a:avLst/>
          </a:prstGeom>
          <a:noFill/>
        </p:spPr>
        <p:txBody>
          <a:bodyPr vert="horz" wrap="square" lIns="0" tIns="0" rIns="0" bIns="0" rtlCol="0">
            <a:spAutoFit/>
          </a:bodyPr>
          <a:lstStyle/>
          <a:p>
            <a:r>
              <a:rPr lang="en-US" altLang="zh-CN" sz="1100" dirty="0">
                <a:solidFill>
                  <a:srgbClr val="003C71"/>
                </a:solidFill>
              </a:rPr>
              <a:t>Worker</a:t>
            </a:r>
            <a:endParaRPr lang="en-US" sz="1100" dirty="0">
              <a:solidFill>
                <a:srgbClr val="003C71"/>
              </a:solidFill>
            </a:endParaRPr>
          </a:p>
        </p:txBody>
      </p:sp>
      <p:sp>
        <p:nvSpPr>
          <p:cNvPr id="30" name="Rectangle: Rounded Corners 76">
            <a:extLst>
              <a:ext uri="{FF2B5EF4-FFF2-40B4-BE49-F238E27FC236}">
                <a16:creationId xmlns:a16="http://schemas.microsoft.com/office/drawing/2014/main" xmlns="" id="{20C60066-674C-4EA2-92E5-85BB70B8D456}"/>
              </a:ext>
            </a:extLst>
          </p:cNvPr>
          <p:cNvSpPr/>
          <p:nvPr/>
        </p:nvSpPr>
        <p:spPr>
          <a:xfrm>
            <a:off x="1982017" y="1976921"/>
            <a:ext cx="3148932" cy="109325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r"/>
            <a:endParaRPr lang="en-US" sz="1100" dirty="0">
              <a:solidFill>
                <a:schemeClr val="tx1"/>
              </a:solidFill>
            </a:endParaRPr>
          </a:p>
        </p:txBody>
      </p:sp>
      <p:sp>
        <p:nvSpPr>
          <p:cNvPr id="31" name="Content Placeholder 173"/>
          <p:cNvSpPr txBox="1">
            <a:spLocks/>
          </p:cNvSpPr>
          <p:nvPr/>
        </p:nvSpPr>
        <p:spPr>
          <a:xfrm>
            <a:off x="6310752" y="4750568"/>
            <a:ext cx="3556092" cy="1257304"/>
          </a:xfrm>
          <a:prstGeom prst="rect">
            <a:avLst/>
          </a:prstGeom>
        </p:spPr>
        <p:txBody>
          <a:bodyPr vert="horz" lIns="0" tIns="0" rIns="0" bIns="0" rtlCol="0">
            <a:noAutofit/>
          </a:bodyPr>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400"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400"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2133"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28600" indent="-228600">
              <a:spcBef>
                <a:spcPts val="0"/>
              </a:spcBef>
              <a:buAutoNum type="arabicPeriod"/>
            </a:pPr>
            <a:r>
              <a:rPr lang="en-US" sz="1200" dirty="0">
                <a:solidFill>
                  <a:schemeClr val="accent2"/>
                </a:solidFill>
                <a:cs typeface="Calibri" panose="020F0502020204030204" pitchFamily="34" charset="0"/>
              </a:rPr>
              <a:t>Serialize </a:t>
            </a:r>
            <a:r>
              <a:rPr lang="en-US" sz="1200" dirty="0" err="1">
                <a:solidFill>
                  <a:schemeClr val="accent2"/>
                </a:solidFill>
                <a:cs typeface="Calibri" panose="020F0502020204030204" pitchFamily="34" charset="0"/>
              </a:rPr>
              <a:t>obj</a:t>
            </a:r>
            <a:r>
              <a:rPr lang="en-US" sz="1200" dirty="0">
                <a:solidFill>
                  <a:schemeClr val="accent2"/>
                </a:solidFill>
                <a:cs typeface="Calibri" panose="020F0502020204030204" pitchFamily="34" charset="0"/>
              </a:rPr>
              <a:t> to off-heap memory</a:t>
            </a:r>
          </a:p>
          <a:p>
            <a:pPr marL="228600" indent="-228600">
              <a:spcBef>
                <a:spcPts val="0"/>
              </a:spcBef>
              <a:buAutoNum type="arabicPeriod"/>
            </a:pPr>
            <a:r>
              <a:rPr lang="en-US" sz="1200" dirty="0">
                <a:solidFill>
                  <a:schemeClr val="accent2"/>
                </a:solidFill>
                <a:cs typeface="Calibri" panose="020F0502020204030204" pitchFamily="34" charset="0"/>
              </a:rPr>
              <a:t>Persistent to </a:t>
            </a:r>
            <a:r>
              <a:rPr lang="en-US" sz="1200" dirty="0" smtClean="0">
                <a:solidFill>
                  <a:schemeClr val="accent2"/>
                </a:solidFill>
                <a:cs typeface="Calibri" panose="020F0502020204030204" pitchFamily="34" charset="0"/>
              </a:rPr>
              <a:t>PMEM </a:t>
            </a:r>
          </a:p>
          <a:p>
            <a:pPr marL="228600" indent="-228600">
              <a:spcBef>
                <a:spcPts val="0"/>
              </a:spcBef>
              <a:buAutoNum type="arabicPeriod"/>
            </a:pPr>
            <a:r>
              <a:rPr lang="en-US" sz="1200" dirty="0" smtClean="0">
                <a:solidFill>
                  <a:schemeClr val="accent2"/>
                </a:solidFill>
                <a:cs typeface="Calibri" panose="020F0502020204030204" pitchFamily="34" charset="0"/>
              </a:rPr>
              <a:t>Read </a:t>
            </a:r>
            <a:r>
              <a:rPr lang="en-US" sz="1200" dirty="0">
                <a:solidFill>
                  <a:schemeClr val="accent2"/>
                </a:solidFill>
                <a:cs typeface="Calibri" panose="020F0502020204030204" pitchFamily="34" charset="0"/>
              </a:rPr>
              <a:t>from remote </a:t>
            </a:r>
            <a:r>
              <a:rPr lang="en-US" sz="1200" dirty="0" smtClean="0">
                <a:solidFill>
                  <a:schemeClr val="accent2"/>
                </a:solidFill>
                <a:cs typeface="Calibri" panose="020F0502020204030204" pitchFamily="34" charset="0"/>
              </a:rPr>
              <a:t>PMEM through </a:t>
            </a:r>
            <a:r>
              <a:rPr lang="en-US" sz="1200" dirty="0">
                <a:solidFill>
                  <a:schemeClr val="accent2"/>
                </a:solidFill>
                <a:cs typeface="Calibri" panose="020F0502020204030204" pitchFamily="34" charset="0"/>
              </a:rPr>
              <a:t>RDMA, </a:t>
            </a:r>
            <a:r>
              <a:rPr lang="en-US" sz="1200" dirty="0" smtClean="0">
                <a:solidFill>
                  <a:schemeClr val="accent2"/>
                </a:solidFill>
                <a:cs typeface="Calibri" panose="020F0502020204030204" pitchFamily="34" charset="0"/>
              </a:rPr>
              <a:t>PMEM </a:t>
            </a:r>
            <a:r>
              <a:rPr lang="en-US" sz="1200" dirty="0">
                <a:solidFill>
                  <a:schemeClr val="accent2"/>
                </a:solidFill>
                <a:cs typeface="Calibri" panose="020F0502020204030204" pitchFamily="34" charset="0"/>
              </a:rPr>
              <a:t>is used as RDMA memory buffer</a:t>
            </a:r>
          </a:p>
          <a:p>
            <a:pPr marL="285750" indent="-285750">
              <a:spcBef>
                <a:spcPts val="0"/>
              </a:spcBef>
              <a:buFont typeface="Wingdings" panose="05000000000000000000" pitchFamily="2" charset="2"/>
              <a:buChar char="Ø"/>
            </a:pPr>
            <a:r>
              <a:rPr lang="en-US" sz="1200" dirty="0">
                <a:solidFill>
                  <a:srgbClr val="003C71"/>
                </a:solidFill>
              </a:rPr>
              <a:t>No context switch </a:t>
            </a:r>
          </a:p>
          <a:p>
            <a:pPr marL="285750" indent="-285750">
              <a:spcBef>
                <a:spcPts val="0"/>
              </a:spcBef>
              <a:buFont typeface="Wingdings" panose="05000000000000000000" pitchFamily="2" charset="2"/>
              <a:buChar char="Ø"/>
            </a:pPr>
            <a:r>
              <a:rPr lang="en-US" sz="1200" dirty="0">
                <a:solidFill>
                  <a:srgbClr val="003C71"/>
                </a:solidFill>
              </a:rPr>
              <a:t>Efficient read/write on </a:t>
            </a:r>
            <a:r>
              <a:rPr lang="en-US" sz="1200" dirty="0" smtClean="0">
                <a:solidFill>
                  <a:srgbClr val="003C71"/>
                </a:solidFill>
              </a:rPr>
              <a:t>PMEM</a:t>
            </a:r>
            <a:endParaRPr lang="en-US" sz="1200" dirty="0">
              <a:solidFill>
                <a:srgbClr val="003C71"/>
              </a:solidFill>
            </a:endParaRPr>
          </a:p>
          <a:p>
            <a:pPr marL="285750" indent="-285750">
              <a:spcBef>
                <a:spcPts val="0"/>
              </a:spcBef>
              <a:buFont typeface="Wingdings" panose="05000000000000000000" pitchFamily="2" charset="2"/>
              <a:buChar char="Ø"/>
            </a:pPr>
            <a:r>
              <a:rPr lang="en-US" sz="1200" dirty="0">
                <a:solidFill>
                  <a:srgbClr val="003C71"/>
                </a:solidFill>
              </a:rPr>
              <a:t>RDMA read for remote shuffle read</a:t>
            </a:r>
          </a:p>
          <a:p>
            <a:pPr>
              <a:spcBef>
                <a:spcPts val="0"/>
              </a:spcBef>
            </a:pPr>
            <a:endParaRPr lang="en-US" sz="1200" dirty="0">
              <a:solidFill>
                <a:schemeClr val="accent2"/>
              </a:solidFill>
              <a:cs typeface="Calibri" panose="020F0502020204030204" pitchFamily="34" charset="0"/>
            </a:endParaRPr>
          </a:p>
        </p:txBody>
      </p:sp>
      <p:sp>
        <p:nvSpPr>
          <p:cNvPr id="32" name="Rectangle: Rounded Corners 5">
            <a:extLst>
              <a:ext uri="{FF2B5EF4-FFF2-40B4-BE49-F238E27FC236}">
                <a16:creationId xmlns:a16="http://schemas.microsoft.com/office/drawing/2014/main" xmlns="" id="{4AEC42BE-D9EB-4D03-8230-D1D04E20F68C}"/>
              </a:ext>
            </a:extLst>
          </p:cNvPr>
          <p:cNvSpPr/>
          <p:nvPr/>
        </p:nvSpPr>
        <p:spPr>
          <a:xfrm>
            <a:off x="6091808" y="1468402"/>
            <a:ext cx="3636005" cy="1859654"/>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xmlns="" id="{267CD5AA-0A84-4206-8F59-667BC6213627}"/>
              </a:ext>
            </a:extLst>
          </p:cNvPr>
          <p:cNvSpPr txBox="1"/>
          <p:nvPr/>
        </p:nvSpPr>
        <p:spPr>
          <a:xfrm>
            <a:off x="6960819" y="1659849"/>
            <a:ext cx="1180849" cy="169277"/>
          </a:xfrm>
          <a:prstGeom prst="rect">
            <a:avLst/>
          </a:prstGeom>
          <a:noFill/>
        </p:spPr>
        <p:txBody>
          <a:bodyPr vert="horz" wrap="square" lIns="0" tIns="0" rIns="0" bIns="0" rtlCol="0">
            <a:spAutoFit/>
          </a:bodyPr>
          <a:lstStyle/>
          <a:p>
            <a:r>
              <a:rPr lang="en-US" sz="1100" dirty="0">
                <a:solidFill>
                  <a:srgbClr val="003C71"/>
                </a:solidFill>
              </a:rPr>
              <a:t>Executor JVM #1</a:t>
            </a:r>
          </a:p>
        </p:txBody>
      </p:sp>
      <p:cxnSp>
        <p:nvCxnSpPr>
          <p:cNvPr id="34" name="Straight Arrow Connector 33">
            <a:extLst>
              <a:ext uri="{FF2B5EF4-FFF2-40B4-BE49-F238E27FC236}">
                <a16:creationId xmlns:a16="http://schemas.microsoft.com/office/drawing/2014/main" xmlns="" id="{DCD6F8FB-20AF-40CF-A7D4-3330D81FE4B7}"/>
              </a:ext>
            </a:extLst>
          </p:cNvPr>
          <p:cNvCxnSpPr>
            <a:cxnSpLocks/>
          </p:cNvCxnSpPr>
          <p:nvPr/>
        </p:nvCxnSpPr>
        <p:spPr>
          <a:xfrm>
            <a:off x="7795591" y="2297940"/>
            <a:ext cx="0" cy="19867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xmlns="" id="{31511166-4C8A-4A2C-A439-FF21FC3271A9}"/>
              </a:ext>
            </a:extLst>
          </p:cNvPr>
          <p:cNvSpPr txBox="1"/>
          <p:nvPr/>
        </p:nvSpPr>
        <p:spPr>
          <a:xfrm>
            <a:off x="6099146" y="2843198"/>
            <a:ext cx="770626" cy="169277"/>
          </a:xfrm>
          <a:prstGeom prst="rect">
            <a:avLst/>
          </a:prstGeom>
          <a:noFill/>
        </p:spPr>
        <p:txBody>
          <a:bodyPr vert="horz" wrap="square" lIns="0" tIns="0" rIns="0" bIns="0" rtlCol="0">
            <a:spAutoFit/>
          </a:bodyPr>
          <a:lstStyle/>
          <a:p>
            <a:r>
              <a:rPr lang="en-US" sz="1100" dirty="0">
                <a:solidFill>
                  <a:srgbClr val="003C71"/>
                </a:solidFill>
              </a:rPr>
              <a:t>User</a:t>
            </a:r>
          </a:p>
        </p:txBody>
      </p:sp>
      <p:sp>
        <p:nvSpPr>
          <p:cNvPr id="36" name="TextBox 35">
            <a:extLst>
              <a:ext uri="{FF2B5EF4-FFF2-40B4-BE49-F238E27FC236}">
                <a16:creationId xmlns:a16="http://schemas.microsoft.com/office/drawing/2014/main" xmlns="" id="{B9675714-208B-44E8-A19D-D390157A6336}"/>
              </a:ext>
            </a:extLst>
          </p:cNvPr>
          <p:cNvSpPr txBox="1"/>
          <p:nvPr/>
        </p:nvSpPr>
        <p:spPr>
          <a:xfrm>
            <a:off x="6128556" y="3613472"/>
            <a:ext cx="770626" cy="169277"/>
          </a:xfrm>
          <a:prstGeom prst="rect">
            <a:avLst/>
          </a:prstGeom>
          <a:noFill/>
        </p:spPr>
        <p:txBody>
          <a:bodyPr vert="horz" wrap="square" lIns="0" tIns="0" rIns="0" bIns="0" rtlCol="0">
            <a:spAutoFit/>
          </a:bodyPr>
          <a:lstStyle/>
          <a:p>
            <a:r>
              <a:rPr lang="en-US" sz="1100" dirty="0">
                <a:solidFill>
                  <a:srgbClr val="003C71"/>
                </a:solidFill>
              </a:rPr>
              <a:t>Kernel</a:t>
            </a:r>
          </a:p>
        </p:txBody>
      </p:sp>
      <p:sp>
        <p:nvSpPr>
          <p:cNvPr id="37" name="Flowchart: Connector 36">
            <a:extLst>
              <a:ext uri="{FF2B5EF4-FFF2-40B4-BE49-F238E27FC236}">
                <a16:creationId xmlns:a16="http://schemas.microsoft.com/office/drawing/2014/main" xmlns="" id="{4BC486C9-3DD4-41D5-A476-826D96C8BA4B}"/>
              </a:ext>
            </a:extLst>
          </p:cNvPr>
          <p:cNvSpPr/>
          <p:nvPr/>
        </p:nvSpPr>
        <p:spPr>
          <a:xfrm>
            <a:off x="8149578" y="3635884"/>
            <a:ext cx="214611" cy="217649"/>
          </a:xfrm>
          <a:prstGeom prst="flowChartConnector">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t>3</a:t>
            </a:r>
            <a:endParaRPr lang="en-US" dirty="0"/>
          </a:p>
        </p:txBody>
      </p:sp>
      <p:sp>
        <p:nvSpPr>
          <p:cNvPr id="38" name="TextBox 37">
            <a:extLst>
              <a:ext uri="{FF2B5EF4-FFF2-40B4-BE49-F238E27FC236}">
                <a16:creationId xmlns:a16="http://schemas.microsoft.com/office/drawing/2014/main" xmlns="" id="{598D9C33-5436-4CF8-8D9F-DC9A97BC4C7C}"/>
              </a:ext>
            </a:extLst>
          </p:cNvPr>
          <p:cNvSpPr txBox="1"/>
          <p:nvPr/>
        </p:nvSpPr>
        <p:spPr>
          <a:xfrm>
            <a:off x="8375882" y="1468402"/>
            <a:ext cx="512779" cy="167976"/>
          </a:xfrm>
          <a:prstGeom prst="rect">
            <a:avLst/>
          </a:prstGeom>
          <a:noFill/>
        </p:spPr>
        <p:txBody>
          <a:bodyPr vert="horz" wrap="square" lIns="0" tIns="0" rIns="0" bIns="0" rtlCol="0">
            <a:spAutoFit/>
          </a:bodyPr>
          <a:lstStyle/>
          <a:p>
            <a:r>
              <a:rPr lang="en-US" altLang="zh-CN" sz="1100" dirty="0">
                <a:solidFill>
                  <a:srgbClr val="003C71"/>
                </a:solidFill>
              </a:rPr>
              <a:t>Worker</a:t>
            </a:r>
            <a:endParaRPr lang="en-US" sz="1100" dirty="0">
              <a:solidFill>
                <a:srgbClr val="003C71"/>
              </a:solidFill>
            </a:endParaRPr>
          </a:p>
        </p:txBody>
      </p:sp>
      <p:sp>
        <p:nvSpPr>
          <p:cNvPr id="39" name="Rectangle 38"/>
          <p:cNvSpPr/>
          <p:nvPr/>
        </p:nvSpPr>
        <p:spPr>
          <a:xfrm>
            <a:off x="10268583" y="1931924"/>
            <a:ext cx="877744" cy="349731"/>
          </a:xfrm>
          <a:prstGeom prst="rect">
            <a:avLst/>
          </a:prstGeom>
          <a:solidFill>
            <a:srgbClr val="FFC0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PMEM</a:t>
            </a:r>
            <a:endParaRPr lang="en-US" dirty="0"/>
          </a:p>
        </p:txBody>
      </p:sp>
      <p:cxnSp>
        <p:nvCxnSpPr>
          <p:cNvPr id="40" name="Straight Arrow Connector 39"/>
          <p:cNvCxnSpPr>
            <a:cxnSpLocks/>
          </p:cNvCxnSpPr>
          <p:nvPr/>
        </p:nvCxnSpPr>
        <p:spPr>
          <a:xfrm>
            <a:off x="2897834" y="2839257"/>
            <a:ext cx="0" cy="8777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cxnSpLocks/>
          </p:cNvCxnSpPr>
          <p:nvPr/>
        </p:nvCxnSpPr>
        <p:spPr>
          <a:xfrm flipV="1">
            <a:off x="3149671" y="2836278"/>
            <a:ext cx="431" cy="942993"/>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cxnSpLocks/>
          </p:cNvCxnSpPr>
          <p:nvPr/>
        </p:nvCxnSpPr>
        <p:spPr>
          <a:xfrm flipH="1">
            <a:off x="4018781" y="2815349"/>
            <a:ext cx="7171" cy="1353902"/>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Rectangle: Rounded Corners 76">
            <a:extLst>
              <a:ext uri="{FF2B5EF4-FFF2-40B4-BE49-F238E27FC236}">
                <a16:creationId xmlns:a16="http://schemas.microsoft.com/office/drawing/2014/main" xmlns="" id="{20C60066-674C-4EA2-92E5-85BB70B8D456}"/>
              </a:ext>
            </a:extLst>
          </p:cNvPr>
          <p:cNvSpPr/>
          <p:nvPr/>
        </p:nvSpPr>
        <p:spPr>
          <a:xfrm>
            <a:off x="6368422" y="1878106"/>
            <a:ext cx="3205198" cy="123762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r"/>
            <a:endParaRPr lang="en-US" sz="1100" dirty="0">
              <a:solidFill>
                <a:schemeClr val="tx1"/>
              </a:solidFill>
            </a:endParaRPr>
          </a:p>
        </p:txBody>
      </p:sp>
      <p:cxnSp>
        <p:nvCxnSpPr>
          <p:cNvPr id="44" name="Straight Arrow Connector 43"/>
          <p:cNvCxnSpPr>
            <a:cxnSpLocks/>
          </p:cNvCxnSpPr>
          <p:nvPr/>
        </p:nvCxnSpPr>
        <p:spPr>
          <a:xfrm>
            <a:off x="8140818" y="2817769"/>
            <a:ext cx="8760" cy="1596359"/>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Rectangle: Rounded Corners 5">
            <a:extLst>
              <a:ext uri="{FF2B5EF4-FFF2-40B4-BE49-F238E27FC236}">
                <a16:creationId xmlns:a16="http://schemas.microsoft.com/office/drawing/2014/main" xmlns="" id="{4AEC42BE-D9EB-4D03-8230-D1D04E20F68C}"/>
              </a:ext>
            </a:extLst>
          </p:cNvPr>
          <p:cNvSpPr/>
          <p:nvPr/>
        </p:nvSpPr>
        <p:spPr>
          <a:xfrm>
            <a:off x="1528373" y="3574027"/>
            <a:ext cx="3791922" cy="807908"/>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Rounded Corners 5">
            <a:extLst>
              <a:ext uri="{FF2B5EF4-FFF2-40B4-BE49-F238E27FC236}">
                <a16:creationId xmlns:a16="http://schemas.microsoft.com/office/drawing/2014/main" xmlns="" id="{4AEC42BE-D9EB-4D03-8230-D1D04E20F68C}"/>
              </a:ext>
            </a:extLst>
          </p:cNvPr>
          <p:cNvSpPr/>
          <p:nvPr/>
        </p:nvSpPr>
        <p:spPr>
          <a:xfrm>
            <a:off x="6091809" y="3569225"/>
            <a:ext cx="3636004" cy="81614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46"/>
          <p:cNvSpPr txBox="1"/>
          <p:nvPr/>
        </p:nvSpPr>
        <p:spPr>
          <a:xfrm>
            <a:off x="7551243" y="1887271"/>
            <a:ext cx="1084330" cy="169277"/>
          </a:xfrm>
          <a:prstGeom prst="rect">
            <a:avLst/>
          </a:prstGeom>
          <a:noFill/>
        </p:spPr>
        <p:txBody>
          <a:bodyPr vert="horz" wrap="square" lIns="0" tIns="0" rIns="0" bIns="0" rtlCol="0">
            <a:spAutoFit/>
          </a:bodyPr>
          <a:lstStyle/>
          <a:p>
            <a:r>
              <a:rPr lang="en-US" sz="1100" dirty="0">
                <a:solidFill>
                  <a:srgbClr val="003C71"/>
                </a:solidFill>
              </a:rPr>
              <a:t>Shuffle Manager</a:t>
            </a:r>
          </a:p>
        </p:txBody>
      </p:sp>
      <p:sp>
        <p:nvSpPr>
          <p:cNvPr id="48" name="TextBox 47"/>
          <p:cNvSpPr txBox="1"/>
          <p:nvPr/>
        </p:nvSpPr>
        <p:spPr>
          <a:xfrm>
            <a:off x="3049275" y="1953284"/>
            <a:ext cx="1129924" cy="169277"/>
          </a:xfrm>
          <a:prstGeom prst="rect">
            <a:avLst/>
          </a:prstGeom>
          <a:noFill/>
        </p:spPr>
        <p:txBody>
          <a:bodyPr vert="horz" wrap="square" lIns="0" tIns="0" rIns="0" bIns="0" rtlCol="0">
            <a:spAutoFit/>
          </a:bodyPr>
          <a:lstStyle/>
          <a:p>
            <a:r>
              <a:rPr lang="en-US" sz="1100" dirty="0">
                <a:solidFill>
                  <a:srgbClr val="003C71"/>
                </a:solidFill>
              </a:rPr>
              <a:t>Shuffle Manager</a:t>
            </a:r>
          </a:p>
        </p:txBody>
      </p:sp>
      <p:sp>
        <p:nvSpPr>
          <p:cNvPr id="49" name="Rectangle: Rounded Corners 43">
            <a:extLst>
              <a:ext uri="{FF2B5EF4-FFF2-40B4-BE49-F238E27FC236}">
                <a16:creationId xmlns:a16="http://schemas.microsoft.com/office/drawing/2014/main" xmlns="" id="{0FA80226-F9BD-4408-8CE2-2A5AEC0A5A69}"/>
              </a:ext>
            </a:extLst>
          </p:cNvPr>
          <p:cNvSpPr/>
          <p:nvPr/>
        </p:nvSpPr>
        <p:spPr>
          <a:xfrm>
            <a:off x="3225777" y="4414128"/>
            <a:ext cx="1079629" cy="18681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NIC</a:t>
            </a:r>
          </a:p>
        </p:txBody>
      </p:sp>
      <p:sp>
        <p:nvSpPr>
          <p:cNvPr id="50" name="Rectangle: Rounded Corners 3">
            <a:extLst>
              <a:ext uri="{FF2B5EF4-FFF2-40B4-BE49-F238E27FC236}">
                <a16:creationId xmlns:a16="http://schemas.microsoft.com/office/drawing/2014/main" xmlns="" id="{A16DB1B7-A8A4-4505-9870-5276DAE6A8FE}"/>
              </a:ext>
            </a:extLst>
          </p:cNvPr>
          <p:cNvSpPr/>
          <p:nvPr/>
        </p:nvSpPr>
        <p:spPr>
          <a:xfrm>
            <a:off x="2062595" y="2213649"/>
            <a:ext cx="1180075" cy="667844"/>
          </a:xfrm>
          <a:prstGeom prst="roundRect">
            <a:avLst/>
          </a:prstGeom>
          <a:solidFill>
            <a:schemeClr val="tx2">
              <a:lumMod val="40000"/>
              <a:lumOff val="6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Shuffle</a:t>
            </a:r>
          </a:p>
          <a:p>
            <a:pPr algn="ctr"/>
            <a:r>
              <a:rPr lang="en-US" sz="1100" dirty="0"/>
              <a:t>Writer </a:t>
            </a:r>
          </a:p>
        </p:txBody>
      </p:sp>
      <p:sp>
        <p:nvSpPr>
          <p:cNvPr id="51" name="Rectangle: Rounded Corners 43">
            <a:extLst>
              <a:ext uri="{FF2B5EF4-FFF2-40B4-BE49-F238E27FC236}">
                <a16:creationId xmlns:a16="http://schemas.microsoft.com/office/drawing/2014/main" xmlns="" id="{0FA80226-F9BD-4408-8CE2-2A5AEC0A5A69}"/>
              </a:ext>
            </a:extLst>
          </p:cNvPr>
          <p:cNvSpPr/>
          <p:nvPr/>
        </p:nvSpPr>
        <p:spPr>
          <a:xfrm>
            <a:off x="7750950" y="4403703"/>
            <a:ext cx="1079629" cy="18681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RDMA NIC</a:t>
            </a:r>
          </a:p>
        </p:txBody>
      </p:sp>
      <p:sp>
        <p:nvSpPr>
          <p:cNvPr id="52" name="Rectangle: Rounded Corners 43">
            <a:extLst>
              <a:ext uri="{FF2B5EF4-FFF2-40B4-BE49-F238E27FC236}">
                <a16:creationId xmlns:a16="http://schemas.microsoft.com/office/drawing/2014/main" xmlns="" id="{0FA80226-F9BD-4408-8CE2-2A5AEC0A5A69}"/>
              </a:ext>
            </a:extLst>
          </p:cNvPr>
          <p:cNvSpPr/>
          <p:nvPr/>
        </p:nvSpPr>
        <p:spPr>
          <a:xfrm>
            <a:off x="6471614" y="4407440"/>
            <a:ext cx="1079629" cy="18681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PMEM</a:t>
            </a:r>
            <a:endParaRPr lang="en-US" sz="1100" dirty="0"/>
          </a:p>
        </p:txBody>
      </p:sp>
      <p:sp>
        <p:nvSpPr>
          <p:cNvPr id="53" name="Rectangle: Rounded Corners 43">
            <a:extLst>
              <a:ext uri="{FF2B5EF4-FFF2-40B4-BE49-F238E27FC236}">
                <a16:creationId xmlns:a16="http://schemas.microsoft.com/office/drawing/2014/main" xmlns="" id="{0FA80226-F9BD-4408-8CE2-2A5AEC0A5A69}"/>
              </a:ext>
            </a:extLst>
          </p:cNvPr>
          <p:cNvSpPr/>
          <p:nvPr/>
        </p:nvSpPr>
        <p:spPr>
          <a:xfrm>
            <a:off x="1863285" y="4192451"/>
            <a:ext cx="2435567" cy="18681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Drivers</a:t>
            </a:r>
          </a:p>
        </p:txBody>
      </p:sp>
      <p:sp>
        <p:nvSpPr>
          <p:cNvPr id="54" name="Rectangle: Rounded Corners 64">
            <a:extLst>
              <a:ext uri="{FF2B5EF4-FFF2-40B4-BE49-F238E27FC236}">
                <a16:creationId xmlns:a16="http://schemas.microsoft.com/office/drawing/2014/main" xmlns="" id="{1415F49E-882E-4A5F-B6BF-55264F795E2A}"/>
              </a:ext>
            </a:extLst>
          </p:cNvPr>
          <p:cNvSpPr/>
          <p:nvPr/>
        </p:nvSpPr>
        <p:spPr>
          <a:xfrm>
            <a:off x="3519919" y="2213649"/>
            <a:ext cx="1180075" cy="620326"/>
          </a:xfrm>
          <a:prstGeom prst="roundRect">
            <a:avLst/>
          </a:prstGeom>
          <a:solidFill>
            <a:schemeClr val="tx2">
              <a:lumMod val="40000"/>
              <a:lumOff val="6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Shuffle</a:t>
            </a:r>
          </a:p>
          <a:p>
            <a:pPr algn="ctr"/>
            <a:r>
              <a:rPr lang="en-US" sz="1100" dirty="0"/>
              <a:t>Reader </a:t>
            </a:r>
          </a:p>
        </p:txBody>
      </p:sp>
      <p:sp>
        <p:nvSpPr>
          <p:cNvPr id="55" name="Rounded Rectangle 13">
            <a:extLst>
              <a:ext uri="{FF2B5EF4-FFF2-40B4-BE49-F238E27FC236}">
                <a16:creationId xmlns:a16="http://schemas.microsoft.com/office/drawing/2014/main" xmlns="" id="{E40155EF-1E9F-4AFE-8A71-8AACEF01E968}"/>
              </a:ext>
            </a:extLst>
          </p:cNvPr>
          <p:cNvSpPr/>
          <p:nvPr/>
        </p:nvSpPr>
        <p:spPr>
          <a:xfrm>
            <a:off x="2867506" y="2505462"/>
            <a:ext cx="922052" cy="32851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schemeClr val="tx1"/>
                </a:solidFill>
              </a:rPr>
              <a:t>bytebuffer</a:t>
            </a:r>
            <a:endParaRPr lang="en-US" sz="1100" dirty="0">
              <a:solidFill>
                <a:schemeClr val="tx1"/>
              </a:solidFill>
            </a:endParaRPr>
          </a:p>
        </p:txBody>
      </p:sp>
      <p:sp>
        <p:nvSpPr>
          <p:cNvPr id="56" name="Flowchart: Connector 55">
            <a:extLst>
              <a:ext uri="{FF2B5EF4-FFF2-40B4-BE49-F238E27FC236}">
                <a16:creationId xmlns:a16="http://schemas.microsoft.com/office/drawing/2014/main" xmlns="" id="{63DA7B3A-9CF5-4653-AEC5-64957C336F90}"/>
              </a:ext>
            </a:extLst>
          </p:cNvPr>
          <p:cNvSpPr/>
          <p:nvPr/>
        </p:nvSpPr>
        <p:spPr>
          <a:xfrm>
            <a:off x="2772976" y="2163217"/>
            <a:ext cx="208696" cy="189462"/>
          </a:xfrm>
          <a:prstGeom prst="flowChartConnector">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1</a:t>
            </a:r>
            <a:endParaRPr lang="en-US" sz="100" dirty="0"/>
          </a:p>
        </p:txBody>
      </p:sp>
      <p:sp>
        <p:nvSpPr>
          <p:cNvPr id="57" name="Rounded Rectangle 13">
            <a:extLst>
              <a:ext uri="{FF2B5EF4-FFF2-40B4-BE49-F238E27FC236}">
                <a16:creationId xmlns:a16="http://schemas.microsoft.com/office/drawing/2014/main" xmlns="" id="{10A97E75-0115-40E9-92AE-E1E9DE17D735}"/>
              </a:ext>
            </a:extLst>
          </p:cNvPr>
          <p:cNvSpPr/>
          <p:nvPr/>
        </p:nvSpPr>
        <p:spPr>
          <a:xfrm>
            <a:off x="3024351" y="2211436"/>
            <a:ext cx="505516" cy="20205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schemeClr val="tx1"/>
                </a:solidFill>
              </a:rPr>
              <a:t>obj</a:t>
            </a:r>
            <a:endParaRPr lang="en-US" sz="1100" dirty="0">
              <a:solidFill>
                <a:schemeClr val="tx1"/>
              </a:solidFill>
            </a:endParaRPr>
          </a:p>
        </p:txBody>
      </p:sp>
      <p:sp>
        <p:nvSpPr>
          <p:cNvPr id="58" name="TextBox 57">
            <a:extLst>
              <a:ext uri="{FF2B5EF4-FFF2-40B4-BE49-F238E27FC236}">
                <a16:creationId xmlns:a16="http://schemas.microsoft.com/office/drawing/2014/main" xmlns="" id="{0DD12E89-D2B3-4A4C-8354-118D81F9183C}"/>
              </a:ext>
            </a:extLst>
          </p:cNvPr>
          <p:cNvSpPr txBox="1"/>
          <p:nvPr/>
        </p:nvSpPr>
        <p:spPr>
          <a:xfrm>
            <a:off x="4707761" y="2159062"/>
            <a:ext cx="889148" cy="169277"/>
          </a:xfrm>
          <a:prstGeom prst="rect">
            <a:avLst/>
          </a:prstGeom>
          <a:noFill/>
        </p:spPr>
        <p:txBody>
          <a:bodyPr vert="horz" wrap="square" lIns="0" tIns="0" rIns="0" bIns="0" rtlCol="0">
            <a:spAutoFit/>
          </a:bodyPr>
          <a:lstStyle/>
          <a:p>
            <a:r>
              <a:rPr lang="en-US" sz="1100" dirty="0">
                <a:solidFill>
                  <a:srgbClr val="003C71"/>
                </a:solidFill>
              </a:rPr>
              <a:t>Heap</a:t>
            </a:r>
          </a:p>
        </p:txBody>
      </p:sp>
      <p:sp>
        <p:nvSpPr>
          <p:cNvPr id="59" name="TextBox 58">
            <a:extLst>
              <a:ext uri="{FF2B5EF4-FFF2-40B4-BE49-F238E27FC236}">
                <a16:creationId xmlns:a16="http://schemas.microsoft.com/office/drawing/2014/main" xmlns="" id="{31F24638-93AF-4F8B-8FAF-7BCA1C57C97F}"/>
              </a:ext>
            </a:extLst>
          </p:cNvPr>
          <p:cNvSpPr txBox="1"/>
          <p:nvPr/>
        </p:nvSpPr>
        <p:spPr>
          <a:xfrm>
            <a:off x="4536550" y="2566792"/>
            <a:ext cx="922052" cy="173408"/>
          </a:xfrm>
          <a:prstGeom prst="rect">
            <a:avLst/>
          </a:prstGeom>
          <a:noFill/>
        </p:spPr>
        <p:txBody>
          <a:bodyPr vert="horz" wrap="square" lIns="0" tIns="0" rIns="0" bIns="0" rtlCol="0">
            <a:spAutoFit/>
          </a:bodyPr>
          <a:lstStyle/>
          <a:p>
            <a:r>
              <a:rPr lang="en-US" sz="1100" dirty="0">
                <a:solidFill>
                  <a:srgbClr val="003C71"/>
                </a:solidFill>
              </a:rPr>
              <a:t>Off-heap</a:t>
            </a:r>
          </a:p>
        </p:txBody>
      </p:sp>
      <p:sp>
        <p:nvSpPr>
          <p:cNvPr id="60" name="Rectangle: Rounded Corners 69">
            <a:extLst>
              <a:ext uri="{FF2B5EF4-FFF2-40B4-BE49-F238E27FC236}">
                <a16:creationId xmlns:a16="http://schemas.microsoft.com/office/drawing/2014/main" xmlns="" id="{C46FA5CF-AF06-4AA6-B59B-93FDB748FAE9}"/>
              </a:ext>
            </a:extLst>
          </p:cNvPr>
          <p:cNvSpPr/>
          <p:nvPr/>
        </p:nvSpPr>
        <p:spPr>
          <a:xfrm>
            <a:off x="6451426" y="2148058"/>
            <a:ext cx="1180075" cy="645683"/>
          </a:xfrm>
          <a:prstGeom prst="roundRect">
            <a:avLst/>
          </a:prstGeom>
          <a:solidFill>
            <a:schemeClr val="accent5">
              <a:lumMod val="60000"/>
              <a:lumOff val="4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Shuffle</a:t>
            </a:r>
          </a:p>
          <a:p>
            <a:pPr algn="ctr"/>
            <a:r>
              <a:rPr lang="en-US" sz="1100" dirty="0"/>
              <a:t>Writer(new)</a:t>
            </a:r>
          </a:p>
        </p:txBody>
      </p:sp>
      <p:sp>
        <p:nvSpPr>
          <p:cNvPr id="61" name="Rectangle: Rounded Corners 70">
            <a:extLst>
              <a:ext uri="{FF2B5EF4-FFF2-40B4-BE49-F238E27FC236}">
                <a16:creationId xmlns:a16="http://schemas.microsoft.com/office/drawing/2014/main" xmlns="" id="{21F37F91-EA71-43B9-9FE6-F0146758AB15}"/>
              </a:ext>
            </a:extLst>
          </p:cNvPr>
          <p:cNvSpPr/>
          <p:nvPr/>
        </p:nvSpPr>
        <p:spPr>
          <a:xfrm>
            <a:off x="8088798" y="2148893"/>
            <a:ext cx="1180075" cy="644848"/>
          </a:xfrm>
          <a:prstGeom prst="roundRect">
            <a:avLst/>
          </a:prstGeom>
          <a:solidFill>
            <a:schemeClr val="accent5">
              <a:lumMod val="60000"/>
              <a:lumOff val="4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Shuffle</a:t>
            </a:r>
          </a:p>
          <a:p>
            <a:pPr algn="ctr"/>
            <a:r>
              <a:rPr lang="en-US" sz="1100" dirty="0"/>
              <a:t>Reader(new)</a:t>
            </a:r>
          </a:p>
        </p:txBody>
      </p:sp>
      <p:sp>
        <p:nvSpPr>
          <p:cNvPr id="62" name="Rounded Rectangle 13">
            <a:extLst>
              <a:ext uri="{FF2B5EF4-FFF2-40B4-BE49-F238E27FC236}">
                <a16:creationId xmlns:a16="http://schemas.microsoft.com/office/drawing/2014/main" xmlns="" id="{10A97E75-0115-40E9-92AE-E1E9DE17D735}"/>
              </a:ext>
            </a:extLst>
          </p:cNvPr>
          <p:cNvSpPr/>
          <p:nvPr/>
        </p:nvSpPr>
        <p:spPr>
          <a:xfrm>
            <a:off x="7551244" y="2176547"/>
            <a:ext cx="505516" cy="20205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schemeClr val="tx1"/>
                </a:solidFill>
              </a:rPr>
              <a:t>obj</a:t>
            </a:r>
            <a:endParaRPr lang="en-US" sz="1100" dirty="0">
              <a:solidFill>
                <a:schemeClr val="tx1"/>
              </a:solidFill>
            </a:endParaRPr>
          </a:p>
        </p:txBody>
      </p:sp>
      <p:sp>
        <p:nvSpPr>
          <p:cNvPr id="63" name="Rounded Rectangle 13">
            <a:extLst>
              <a:ext uri="{FF2B5EF4-FFF2-40B4-BE49-F238E27FC236}">
                <a16:creationId xmlns:a16="http://schemas.microsoft.com/office/drawing/2014/main" xmlns="" id="{E40155EF-1E9F-4AFE-8A71-8AACEF01E968}"/>
              </a:ext>
            </a:extLst>
          </p:cNvPr>
          <p:cNvSpPr/>
          <p:nvPr/>
        </p:nvSpPr>
        <p:spPr>
          <a:xfrm>
            <a:off x="7394399" y="2470573"/>
            <a:ext cx="922052" cy="32851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schemeClr val="tx1"/>
                </a:solidFill>
              </a:rPr>
              <a:t>bytebuffer</a:t>
            </a:r>
            <a:endParaRPr lang="en-US" sz="1100" dirty="0">
              <a:solidFill>
                <a:schemeClr val="tx1"/>
              </a:solidFill>
            </a:endParaRPr>
          </a:p>
        </p:txBody>
      </p:sp>
      <p:sp>
        <p:nvSpPr>
          <p:cNvPr id="64" name="Flowchart: Connector 63">
            <a:extLst>
              <a:ext uri="{FF2B5EF4-FFF2-40B4-BE49-F238E27FC236}">
                <a16:creationId xmlns:a16="http://schemas.microsoft.com/office/drawing/2014/main" xmlns="" id="{63DA7B3A-9CF5-4653-AEC5-64957C336F90}"/>
              </a:ext>
            </a:extLst>
          </p:cNvPr>
          <p:cNvSpPr/>
          <p:nvPr/>
        </p:nvSpPr>
        <p:spPr>
          <a:xfrm>
            <a:off x="7307835" y="2104904"/>
            <a:ext cx="208696" cy="189462"/>
          </a:xfrm>
          <a:prstGeom prst="flowChartConnector">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1</a:t>
            </a:r>
            <a:endParaRPr lang="en-US" sz="100" dirty="0"/>
          </a:p>
        </p:txBody>
      </p:sp>
      <p:sp>
        <p:nvSpPr>
          <p:cNvPr id="65" name="TextBox 64">
            <a:extLst>
              <a:ext uri="{FF2B5EF4-FFF2-40B4-BE49-F238E27FC236}">
                <a16:creationId xmlns:a16="http://schemas.microsoft.com/office/drawing/2014/main" xmlns="" id="{1E3F1B67-20D9-4C48-B239-2481D98C93C9}"/>
              </a:ext>
            </a:extLst>
          </p:cNvPr>
          <p:cNvSpPr txBox="1"/>
          <p:nvPr/>
        </p:nvSpPr>
        <p:spPr>
          <a:xfrm>
            <a:off x="9226869" y="2186131"/>
            <a:ext cx="889148" cy="169277"/>
          </a:xfrm>
          <a:prstGeom prst="rect">
            <a:avLst/>
          </a:prstGeom>
          <a:noFill/>
        </p:spPr>
        <p:txBody>
          <a:bodyPr vert="horz" wrap="square" lIns="0" tIns="0" rIns="0" bIns="0" rtlCol="0">
            <a:spAutoFit/>
          </a:bodyPr>
          <a:lstStyle/>
          <a:p>
            <a:r>
              <a:rPr lang="en-US" sz="1100" dirty="0">
                <a:solidFill>
                  <a:srgbClr val="003C71"/>
                </a:solidFill>
              </a:rPr>
              <a:t>Heap</a:t>
            </a:r>
          </a:p>
        </p:txBody>
      </p:sp>
      <p:sp>
        <p:nvSpPr>
          <p:cNvPr id="66" name="TextBox 65">
            <a:extLst>
              <a:ext uri="{FF2B5EF4-FFF2-40B4-BE49-F238E27FC236}">
                <a16:creationId xmlns:a16="http://schemas.microsoft.com/office/drawing/2014/main" xmlns="" id="{F78BB9B5-186E-4465-8C6F-05DB5585BCC6}"/>
              </a:ext>
            </a:extLst>
          </p:cNvPr>
          <p:cNvSpPr txBox="1"/>
          <p:nvPr/>
        </p:nvSpPr>
        <p:spPr>
          <a:xfrm>
            <a:off x="9000519" y="2620333"/>
            <a:ext cx="922052" cy="173408"/>
          </a:xfrm>
          <a:prstGeom prst="rect">
            <a:avLst/>
          </a:prstGeom>
          <a:noFill/>
        </p:spPr>
        <p:txBody>
          <a:bodyPr vert="horz" wrap="square" lIns="0" tIns="0" rIns="0" bIns="0" rtlCol="0">
            <a:spAutoFit/>
          </a:bodyPr>
          <a:lstStyle/>
          <a:p>
            <a:r>
              <a:rPr lang="en-US" sz="1100" dirty="0">
                <a:solidFill>
                  <a:srgbClr val="003C71"/>
                </a:solidFill>
              </a:rPr>
              <a:t>Off-heap</a:t>
            </a:r>
          </a:p>
        </p:txBody>
      </p:sp>
      <p:sp>
        <p:nvSpPr>
          <p:cNvPr id="67" name="Flowchart: Connector 66">
            <a:extLst>
              <a:ext uri="{FF2B5EF4-FFF2-40B4-BE49-F238E27FC236}">
                <a16:creationId xmlns:a16="http://schemas.microsoft.com/office/drawing/2014/main" xmlns="" id="{A970C6A6-5A65-42BC-B97A-053F42F58899}"/>
              </a:ext>
            </a:extLst>
          </p:cNvPr>
          <p:cNvSpPr/>
          <p:nvPr/>
        </p:nvSpPr>
        <p:spPr>
          <a:xfrm>
            <a:off x="7185702" y="2657831"/>
            <a:ext cx="208696" cy="189462"/>
          </a:xfrm>
          <a:prstGeom prst="flowChartConnector">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a:t>2</a:t>
            </a:r>
            <a:endParaRPr lang="en-US" sz="100" dirty="0"/>
          </a:p>
        </p:txBody>
      </p:sp>
      <p:sp>
        <p:nvSpPr>
          <p:cNvPr id="68" name="Slide Number Placeholder 67"/>
          <p:cNvSpPr>
            <a:spLocks noGrp="1"/>
          </p:cNvSpPr>
          <p:nvPr>
            <p:ph type="sldNum" sz="quarter" idx="12"/>
          </p:nvPr>
        </p:nvSpPr>
        <p:spPr/>
        <p:txBody>
          <a:bodyPr/>
          <a:lstStyle/>
          <a:p>
            <a:fld id="{23DA1535-9662-4DA1-90E6-99F9E40A23BB}" type="slidenum">
              <a:rPr lang="en-US" smtClean="0"/>
              <a:t>37</a:t>
            </a:fld>
            <a:endParaRPr lang="en-US"/>
          </a:p>
        </p:txBody>
      </p:sp>
    </p:spTree>
    <p:extLst>
      <p:ext uri="{BB962C8B-B14F-4D97-AF65-F5344CB8AC3E}">
        <p14:creationId xmlns:p14="http://schemas.microsoft.com/office/powerpoint/2010/main" val="407171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495414" y="1604434"/>
            <a:ext cx="3132495" cy="1592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23DA1535-9662-4DA1-90E6-99F9E40A23BB}" type="slidenum">
              <a:rPr lang="en-US" smtClean="0">
                <a:solidFill>
                  <a:prstClr val="white"/>
                </a:solidFill>
              </a:rPr>
              <a:pPr/>
              <a:t>38</a:t>
            </a:fld>
            <a:endParaRPr lang="en-US">
              <a:solidFill>
                <a:prstClr val="white"/>
              </a:solidFill>
            </a:endParaRPr>
          </a:p>
        </p:txBody>
      </p:sp>
      <p:sp>
        <p:nvSpPr>
          <p:cNvPr id="3" name="Title 2"/>
          <p:cNvSpPr>
            <a:spLocks noGrp="1"/>
          </p:cNvSpPr>
          <p:nvPr>
            <p:ph type="title"/>
          </p:nvPr>
        </p:nvSpPr>
        <p:spPr/>
        <p:txBody>
          <a:bodyPr/>
          <a:lstStyle/>
          <a:p>
            <a:r>
              <a:rPr lang="en-US" altLang="zh-CN" dirty="0" smtClean="0"/>
              <a:t>PMoF Design </a:t>
            </a:r>
            <a:endParaRPr lang="en-US" dirty="0"/>
          </a:p>
        </p:txBody>
      </p:sp>
      <p:sp>
        <p:nvSpPr>
          <p:cNvPr id="4" name="Content Placeholder 3"/>
          <p:cNvSpPr>
            <a:spLocks noGrp="1"/>
          </p:cNvSpPr>
          <p:nvPr>
            <p:ph sz="quarter" idx="13"/>
          </p:nvPr>
        </p:nvSpPr>
        <p:spPr>
          <a:xfrm>
            <a:off x="607484" y="1604434"/>
            <a:ext cx="7213325" cy="4567767"/>
          </a:xfrm>
        </p:spPr>
        <p:txBody>
          <a:bodyPr/>
          <a:lstStyle/>
          <a:p>
            <a:pPr>
              <a:spcBef>
                <a:spcPts val="600"/>
              </a:spcBef>
            </a:pPr>
            <a:r>
              <a:rPr lang="en-US" sz="2000" dirty="0" smtClean="0"/>
              <a:t>A new PMoF shuffle manager</a:t>
            </a:r>
          </a:p>
          <a:p>
            <a:pPr marL="342900" indent="-342900">
              <a:spcBef>
                <a:spcPts val="600"/>
              </a:spcBef>
              <a:buFont typeface="Arial" panose="020B0604020202020204" pitchFamily="34" charset="0"/>
              <a:buChar char="•"/>
            </a:pPr>
            <a:r>
              <a:rPr lang="en-US" sz="2000" dirty="0" smtClean="0"/>
              <a:t>Implements both sort &amp; sort </a:t>
            </a:r>
            <a:r>
              <a:rPr lang="en-US" altLang="zh-CN" sz="2000" dirty="0" err="1" smtClean="0"/>
              <a:t>bypassmergesort</a:t>
            </a:r>
            <a:r>
              <a:rPr lang="en-US" sz="2000" dirty="0" err="1" smtClean="0"/>
              <a:t>shuffle</a:t>
            </a:r>
            <a:r>
              <a:rPr lang="en-US" sz="2000" dirty="0" smtClean="0"/>
              <a:t> </a:t>
            </a:r>
          </a:p>
          <a:p>
            <a:pPr marL="342900" indent="-342900">
              <a:spcBef>
                <a:spcPts val="600"/>
              </a:spcBef>
              <a:buFont typeface="Arial" panose="020B0604020202020204" pitchFamily="34" charset="0"/>
              <a:buChar char="•"/>
            </a:pPr>
            <a:r>
              <a:rPr lang="en-US" sz="2000" dirty="0" smtClean="0"/>
              <a:t>Leveraging PMDK libpmemobj library for write with efficient JNI wrapper</a:t>
            </a:r>
          </a:p>
          <a:p>
            <a:pPr marL="342900" indent="-342900">
              <a:spcBef>
                <a:spcPts val="600"/>
              </a:spcBef>
              <a:buFont typeface="Arial" panose="020B0604020202020204" pitchFamily="34" charset="0"/>
              <a:buChar char="•"/>
            </a:pPr>
            <a:r>
              <a:rPr lang="en-US" sz="2000" dirty="0" smtClean="0"/>
              <a:t>Transactional write support ensure high data consistency </a:t>
            </a:r>
          </a:p>
          <a:p>
            <a:pPr marL="342900" indent="-342900">
              <a:spcBef>
                <a:spcPts val="600"/>
              </a:spcBef>
              <a:buFont typeface="Arial" panose="020B0604020202020204" pitchFamily="34" charset="0"/>
              <a:buChar char="•"/>
            </a:pPr>
            <a:r>
              <a:rPr lang="en-US" altLang="zh-CN" sz="2000" dirty="0" smtClean="0"/>
              <a:t>Failover support: </a:t>
            </a:r>
            <a:r>
              <a:rPr lang="en-US" sz="2000" dirty="0"/>
              <a:t>support multiple executor processes to get </a:t>
            </a:r>
            <a:r>
              <a:rPr lang="en-US" sz="2000" dirty="0" smtClean="0"/>
              <a:t>multiple PMEM namespace in </a:t>
            </a:r>
            <a:r>
              <a:rPr lang="en-US" sz="2000" dirty="0" err="1" smtClean="0"/>
              <a:t>devdax</a:t>
            </a:r>
            <a:r>
              <a:rPr lang="en-US" sz="2000" dirty="0" smtClean="0"/>
              <a:t> mode and </a:t>
            </a:r>
            <a:r>
              <a:rPr lang="en-US" sz="2000" dirty="0"/>
              <a:t>also be able to </a:t>
            </a:r>
            <a:r>
              <a:rPr lang="en-US" sz="2000" dirty="0" smtClean="0"/>
              <a:t>re-open the </a:t>
            </a:r>
            <a:r>
              <a:rPr lang="en-US" sz="2000" dirty="0"/>
              <a:t>same device when </a:t>
            </a:r>
            <a:r>
              <a:rPr lang="en-US" sz="2000" dirty="0" smtClean="0"/>
              <a:t>failover</a:t>
            </a:r>
          </a:p>
          <a:p>
            <a:pPr marL="342900" indent="-342900">
              <a:spcBef>
                <a:spcPts val="600"/>
              </a:spcBef>
              <a:buFont typeface="Arial" panose="020B0604020202020204" pitchFamily="34" charset="0"/>
              <a:buChar char="•"/>
            </a:pPr>
            <a:r>
              <a:rPr lang="en-US" sz="2000" dirty="0" smtClean="0"/>
              <a:t>External sorter: support data spill to PMEM device </a:t>
            </a:r>
          </a:p>
          <a:p>
            <a:pPr>
              <a:spcBef>
                <a:spcPts val="600"/>
              </a:spcBef>
            </a:pPr>
            <a:r>
              <a:rPr lang="en-US" altLang="zh-CN" sz="2000" dirty="0" smtClean="0"/>
              <a:t>RDMA</a:t>
            </a:r>
            <a:endParaRPr lang="en-US" sz="2000" dirty="0" smtClean="0"/>
          </a:p>
          <a:p>
            <a:pPr marL="342900" indent="-342900">
              <a:spcBef>
                <a:spcPts val="600"/>
              </a:spcBef>
              <a:buFont typeface="Arial" panose="020B0604020202020204" pitchFamily="34" charset="0"/>
              <a:buChar char="•"/>
            </a:pPr>
            <a:r>
              <a:rPr lang="en-US" sz="2000" dirty="0" smtClean="0"/>
              <a:t>Using HPNL (high performance network library) for RDMA </a:t>
            </a:r>
            <a:r>
              <a:rPr lang="en-US" sz="2000" smtClean="0"/>
              <a:t>networking </a:t>
            </a:r>
            <a:endParaRPr lang="en-US" sz="2000" dirty="0" smtClean="0"/>
          </a:p>
        </p:txBody>
      </p:sp>
      <p:sp>
        <p:nvSpPr>
          <p:cNvPr id="5" name="Rectangle 4"/>
          <p:cNvSpPr/>
          <p:nvPr/>
        </p:nvSpPr>
        <p:spPr>
          <a:xfrm>
            <a:off x="8582836" y="2659495"/>
            <a:ext cx="1703351" cy="45369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600"/>
              </a:lnSpc>
            </a:pPr>
            <a:r>
              <a:rPr lang="en-US" dirty="0">
                <a:solidFill>
                  <a:prstClr val="white"/>
                </a:solidFill>
              </a:rPr>
              <a:t>PMDK: </a:t>
            </a:r>
            <a:r>
              <a:rPr lang="en-US" dirty="0" err="1">
                <a:solidFill>
                  <a:prstClr val="white"/>
                </a:solidFill>
              </a:rPr>
              <a:t>libpmemobj</a:t>
            </a:r>
            <a:endParaRPr lang="en-US" dirty="0">
              <a:solidFill>
                <a:prstClr val="white"/>
              </a:solidFill>
            </a:endParaRPr>
          </a:p>
        </p:txBody>
      </p:sp>
      <p:sp>
        <p:nvSpPr>
          <p:cNvPr id="7" name="Rectangle 6"/>
          <p:cNvSpPr/>
          <p:nvPr/>
        </p:nvSpPr>
        <p:spPr>
          <a:xfrm>
            <a:off x="8506048" y="3243099"/>
            <a:ext cx="1780140" cy="47333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prstClr val="white"/>
                </a:solidFill>
              </a:rPr>
              <a:t>DCPMM</a:t>
            </a:r>
          </a:p>
        </p:txBody>
      </p:sp>
      <p:sp>
        <p:nvSpPr>
          <p:cNvPr id="8" name="Rectangle 7"/>
          <p:cNvSpPr/>
          <p:nvPr/>
        </p:nvSpPr>
        <p:spPr>
          <a:xfrm>
            <a:off x="10339976" y="3242280"/>
            <a:ext cx="1266541" cy="47415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prstClr val="white"/>
                </a:solidFill>
              </a:rPr>
              <a:t>RNIC</a:t>
            </a:r>
            <a:endParaRPr lang="en-US" dirty="0">
              <a:solidFill>
                <a:prstClr val="white"/>
              </a:solidFill>
            </a:endParaRPr>
          </a:p>
        </p:txBody>
      </p:sp>
      <p:sp>
        <p:nvSpPr>
          <p:cNvPr id="9" name="Rectangle 8"/>
          <p:cNvSpPr/>
          <p:nvPr/>
        </p:nvSpPr>
        <p:spPr>
          <a:xfrm>
            <a:off x="10339976" y="2367652"/>
            <a:ext cx="1183341" cy="74553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prstClr val="white"/>
                </a:solidFill>
              </a:rPr>
              <a:t>HPNL</a:t>
            </a:r>
          </a:p>
        </p:txBody>
      </p:sp>
      <p:sp>
        <p:nvSpPr>
          <p:cNvPr id="10" name="Rectangle 9"/>
          <p:cNvSpPr/>
          <p:nvPr/>
        </p:nvSpPr>
        <p:spPr>
          <a:xfrm>
            <a:off x="8582835" y="1733523"/>
            <a:ext cx="2940481" cy="5050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prstClr val="white"/>
                </a:solidFill>
              </a:rPr>
              <a:t>Pmof</a:t>
            </a:r>
            <a:r>
              <a:rPr lang="en-US" dirty="0">
                <a:solidFill>
                  <a:prstClr val="white"/>
                </a:solidFill>
              </a:rPr>
              <a:t> Shuffle Manager</a:t>
            </a:r>
          </a:p>
        </p:txBody>
      </p:sp>
      <p:sp>
        <p:nvSpPr>
          <p:cNvPr id="11" name="Rectangle 10"/>
          <p:cNvSpPr/>
          <p:nvPr/>
        </p:nvSpPr>
        <p:spPr>
          <a:xfrm>
            <a:off x="8582836" y="2367652"/>
            <a:ext cx="1703352" cy="2453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prstClr val="white"/>
                </a:solidFill>
              </a:rPr>
              <a:t>JNI</a:t>
            </a:r>
          </a:p>
        </p:txBody>
      </p:sp>
    </p:spTree>
    <p:extLst>
      <p:ext uri="{BB962C8B-B14F-4D97-AF65-F5344CB8AC3E}">
        <p14:creationId xmlns:p14="http://schemas.microsoft.com/office/powerpoint/2010/main" val="105251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20" y="258217"/>
            <a:ext cx="10972800" cy="1158240"/>
          </a:xfrm>
        </p:spPr>
        <p:txBody>
          <a:bodyPr>
            <a:normAutofit/>
          </a:bodyPr>
          <a:lstStyle/>
          <a:p>
            <a:r>
              <a:rPr lang="en-US" altLang="zh-CN" dirty="0" smtClean="0"/>
              <a:t>Benchmark configuration </a:t>
            </a:r>
            <a:endParaRPr lang="en-US" sz="3200" dirty="0"/>
          </a:p>
        </p:txBody>
      </p:sp>
      <p:sp>
        <p:nvSpPr>
          <p:cNvPr id="119" name="TextBox 118"/>
          <p:cNvSpPr txBox="1"/>
          <p:nvPr/>
        </p:nvSpPr>
        <p:spPr>
          <a:xfrm>
            <a:off x="7487924" y="6441978"/>
            <a:ext cx="1934219" cy="261629"/>
          </a:xfrm>
          <a:prstGeom prst="rect">
            <a:avLst/>
          </a:prstGeom>
          <a:noFill/>
        </p:spPr>
        <p:txBody>
          <a:bodyPr vert="horz" wrap="square" lIns="0" tIns="0" rIns="0" bIns="0" rtlCol="0">
            <a:noAutofit/>
          </a:bodyPr>
          <a:lstStyle/>
          <a:p>
            <a:r>
              <a:rPr lang="en-US" sz="933" dirty="0">
                <a:solidFill>
                  <a:schemeClr val="bg1">
                    <a:lumMod val="75000"/>
                  </a:schemeClr>
                </a:solidFill>
                <a:latin typeface="Intel Clear" panose="020B0604020203020204" pitchFamily="34" charset="0"/>
                <a:ea typeface="Intel Clear" panose="020B0604020203020204" pitchFamily="34" charset="0"/>
                <a:cs typeface="Intel Clear" panose="020B0604020203020204" pitchFamily="34" charset="0"/>
              </a:rPr>
              <a:t>*Other names and brands may be claimed as the property of others.</a:t>
            </a:r>
          </a:p>
        </p:txBody>
      </p:sp>
      <p:sp>
        <p:nvSpPr>
          <p:cNvPr id="3" name="Slide Number Placeholder 2"/>
          <p:cNvSpPr>
            <a:spLocks noGrp="1"/>
          </p:cNvSpPr>
          <p:nvPr>
            <p:ph type="sldNum" sz="quarter" idx="12"/>
          </p:nvPr>
        </p:nvSpPr>
        <p:spPr/>
        <p:txBody>
          <a:bodyPr/>
          <a:lstStyle/>
          <a:p>
            <a:fld id="{23DA1535-9662-4DA1-90E6-99F9E40A23BB}" type="slidenum">
              <a:rPr lang="en-US" smtClean="0"/>
              <a:t>39</a:t>
            </a:fld>
            <a:endParaRPr lang="en-US"/>
          </a:p>
        </p:txBody>
      </p:sp>
      <p:sp>
        <p:nvSpPr>
          <p:cNvPr id="96" name="Rectangle 95"/>
          <p:cNvSpPr/>
          <p:nvPr/>
        </p:nvSpPr>
        <p:spPr>
          <a:xfrm>
            <a:off x="6913768" y="57039"/>
            <a:ext cx="5278231" cy="2519508"/>
          </a:xfrm>
          <a:prstGeom prst="rect">
            <a:avLst/>
          </a:prstGeom>
          <a:solidFill>
            <a:schemeClr val="accent2">
              <a:lumMod val="60000"/>
              <a:lumOff val="40000"/>
            </a:schemeClr>
          </a:solidFill>
          <a:ln w="12700" cap="flat" cmpd="sng" algn="ctr">
            <a:solidFill>
              <a:schemeClr val="tx2"/>
            </a:solidFill>
            <a:prstDash val="solid"/>
          </a:ln>
          <a:effectLst>
            <a:outerShdw blurRad="50800" dist="38100" dir="2700000" algn="tl" rotWithShape="0">
              <a:prstClr val="black">
                <a:alpha val="40000"/>
              </a:prstClr>
            </a:outerShdw>
          </a:effectLst>
        </p:spPr>
        <p:txBody>
          <a:bodyPr rtlCol="0" anchor="ctr"/>
          <a:lstStyle/>
          <a:p>
            <a:pPr algn="ctr" defTabSz="1219140"/>
            <a:r>
              <a:rPr lang="en-US" altLang="zh-CN" sz="16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3</a:t>
            </a:r>
            <a:r>
              <a:rPr lang="en-US" altLang="zh-CN" sz="16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 Node cluster</a:t>
            </a:r>
            <a:endParaRPr lang="en-US" altLang="zh-CN" sz="16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defTabSz="1219140"/>
            <a:r>
              <a:rPr lang="pt-BR" altLang="zh-CN" sz="12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Hardware:</a:t>
            </a:r>
          </a:p>
          <a:p>
            <a:pPr marL="285750" indent="-2857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Intel® Xeon™ processor  </a:t>
            </a:r>
            <a:r>
              <a:rPr lang="pt-BR"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Gold 6140 CPU @ 2.30GHz, </a:t>
            </a: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384GB Memory</a:t>
            </a:r>
          </a:p>
          <a:p>
            <a:pPr marL="285750" indent="-2857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Mellanox ConnectX-4 40Gb NIC</a:t>
            </a:r>
          </a:p>
          <a:p>
            <a:pPr marL="285750" indent="-285750" defTabSz="1219140">
              <a:buFont typeface="Arial" panose="020B0604020202020204" pitchFamily="34" charset="0"/>
              <a:buChar char="•"/>
            </a:pPr>
            <a:r>
              <a:rPr lang="en-US"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Shuffle Devices</a:t>
            </a:r>
            <a:r>
              <a:rPr lang="zh-CN" altLang="en-US"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a:t>
            </a:r>
            <a:endPar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742950" lvl="1" indent="-2857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1T HDD</a:t>
            </a:r>
            <a:r>
              <a:rPr lang="en-US"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/NVMe</a:t>
            </a: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 for shuffle</a:t>
            </a:r>
          </a:p>
          <a:p>
            <a:pPr marL="742950" lvl="1" indent="-2857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4x </a:t>
            </a:r>
            <a:r>
              <a:rPr lang="en-US"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256GB DCPMM for shuffle</a:t>
            </a:r>
          </a:p>
          <a:p>
            <a:pPr marL="285750" indent="-2857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4x 1T NVMe for HDFS</a:t>
            </a:r>
          </a:p>
          <a:p>
            <a:pPr defTabSz="1219140"/>
            <a:r>
              <a:rPr lang="pt-BR" altLang="zh-CN" sz="12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Software</a:t>
            </a:r>
            <a:r>
              <a:rPr lang="pt-BR" altLang="zh-CN" sz="12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a:t>
            </a:r>
          </a:p>
          <a:p>
            <a:pPr marL="171450" indent="-1714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2.7</a:t>
            </a:r>
          </a:p>
          <a:p>
            <a:pPr marL="171450" indent="-1714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Spark 2.3</a:t>
            </a:r>
          </a:p>
          <a:p>
            <a:pPr marL="171450" indent="-1714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Fedora 27 with WW26 BKC</a:t>
            </a:r>
          </a:p>
        </p:txBody>
      </p:sp>
      <p:cxnSp>
        <p:nvCxnSpPr>
          <p:cNvPr id="97" name="Straight Connector 96"/>
          <p:cNvCxnSpPr/>
          <p:nvPr/>
        </p:nvCxnSpPr>
        <p:spPr>
          <a:xfrm flipV="1">
            <a:off x="1594913" y="3421494"/>
            <a:ext cx="7863" cy="1118702"/>
          </a:xfrm>
          <a:prstGeom prst="line">
            <a:avLst/>
          </a:prstGeom>
          <a:noFill/>
          <a:ln w="76200" cap="flat" cmpd="sng" algn="ctr">
            <a:solidFill>
              <a:srgbClr val="00B050"/>
            </a:solidFill>
            <a:prstDash val="solid"/>
          </a:ln>
          <a:effectLst/>
        </p:spPr>
      </p:cxnSp>
      <p:cxnSp>
        <p:nvCxnSpPr>
          <p:cNvPr id="98" name="Straight Connector 97"/>
          <p:cNvCxnSpPr/>
          <p:nvPr/>
        </p:nvCxnSpPr>
        <p:spPr>
          <a:xfrm flipV="1">
            <a:off x="2969639" y="3414816"/>
            <a:ext cx="15218" cy="1125380"/>
          </a:xfrm>
          <a:prstGeom prst="line">
            <a:avLst/>
          </a:prstGeom>
          <a:noFill/>
          <a:ln w="76200" cap="flat" cmpd="sng" algn="ctr">
            <a:solidFill>
              <a:srgbClr val="00B050"/>
            </a:solidFill>
            <a:prstDash val="solid"/>
          </a:ln>
          <a:effectLst/>
        </p:spPr>
      </p:cxnSp>
      <p:cxnSp>
        <p:nvCxnSpPr>
          <p:cNvPr id="101" name="Straight Connector 100"/>
          <p:cNvCxnSpPr/>
          <p:nvPr/>
        </p:nvCxnSpPr>
        <p:spPr>
          <a:xfrm flipH="1" flipV="1">
            <a:off x="4498384" y="3433282"/>
            <a:ext cx="19344" cy="1210219"/>
          </a:xfrm>
          <a:prstGeom prst="line">
            <a:avLst/>
          </a:prstGeom>
          <a:noFill/>
          <a:ln w="76200" cap="flat" cmpd="sng" algn="ctr">
            <a:solidFill>
              <a:srgbClr val="00B050"/>
            </a:solidFill>
            <a:prstDash val="solid"/>
          </a:ln>
          <a:effectLst/>
        </p:spPr>
      </p:cxnSp>
      <p:cxnSp>
        <p:nvCxnSpPr>
          <p:cNvPr id="106" name="Straight Connector 105"/>
          <p:cNvCxnSpPr/>
          <p:nvPr/>
        </p:nvCxnSpPr>
        <p:spPr>
          <a:xfrm flipH="1" flipV="1">
            <a:off x="5917701" y="3439582"/>
            <a:ext cx="2085" cy="1143369"/>
          </a:xfrm>
          <a:prstGeom prst="line">
            <a:avLst/>
          </a:prstGeom>
          <a:noFill/>
          <a:ln w="76200" cap="flat" cmpd="sng" algn="ctr">
            <a:solidFill>
              <a:srgbClr val="00B050"/>
            </a:solidFill>
            <a:prstDash val="solid"/>
          </a:ln>
          <a:effectLst/>
        </p:spPr>
      </p:cxnSp>
      <p:sp>
        <p:nvSpPr>
          <p:cNvPr id="107" name="Rectangle 106"/>
          <p:cNvSpPr/>
          <p:nvPr/>
        </p:nvSpPr>
        <p:spPr>
          <a:xfrm>
            <a:off x="713815" y="1891020"/>
            <a:ext cx="1441097" cy="1902647"/>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08" name="Rectangle 107"/>
          <p:cNvSpPr/>
          <p:nvPr/>
        </p:nvSpPr>
        <p:spPr>
          <a:xfrm>
            <a:off x="770024" y="2019964"/>
            <a:ext cx="1320516" cy="430887"/>
          </a:xfrm>
          <a:prstGeom prst="rect">
            <a:avLst/>
          </a:prstGeom>
        </p:spPr>
        <p:txBody>
          <a:bodyPr wrap="square" lIns="0" tIns="0" rIns="0" bIns="0">
            <a:spAutoFit/>
          </a:bodyPr>
          <a:lstStyle/>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a:t>
            </a:r>
            <a:r>
              <a:rPr lang="en-US" altLang="zh-CN" sz="1400" b="1"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NN</a:t>
            </a:r>
            <a:endPar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Spark Master </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0" name="Rectangle 109"/>
          <p:cNvSpPr/>
          <p:nvPr/>
        </p:nvSpPr>
        <p:spPr>
          <a:xfrm>
            <a:off x="2297015" y="1891022"/>
            <a:ext cx="1356592" cy="1902646"/>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1" name="Rectangle 110"/>
          <p:cNvSpPr/>
          <p:nvPr/>
        </p:nvSpPr>
        <p:spPr>
          <a:xfrm>
            <a:off x="2516011" y="2030173"/>
            <a:ext cx="987450" cy="430887"/>
          </a:xfrm>
          <a:prstGeom prst="rect">
            <a:avLst/>
          </a:prstGeom>
        </p:spPr>
        <p:txBody>
          <a:bodyPr wrap="none" lIns="0" tIns="0" rIns="0" bIns="0">
            <a:spAutoFit/>
          </a:bodyPr>
          <a:lstStyle/>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a:t>
            </a:r>
            <a:r>
              <a:rPr lang="en-US" altLang="zh-CN" sz="1400" b="1"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DN</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Spark Slave</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2" name="Rectangle 111"/>
          <p:cNvSpPr/>
          <p:nvPr/>
        </p:nvSpPr>
        <p:spPr>
          <a:xfrm>
            <a:off x="3772370" y="1891021"/>
            <a:ext cx="1355262" cy="1902646"/>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3" name="Rectangle 112"/>
          <p:cNvSpPr/>
          <p:nvPr/>
        </p:nvSpPr>
        <p:spPr>
          <a:xfrm>
            <a:off x="3942351" y="2024250"/>
            <a:ext cx="987451" cy="646331"/>
          </a:xfrm>
          <a:prstGeom prst="rect">
            <a:avLst/>
          </a:prstGeom>
        </p:spPr>
        <p:txBody>
          <a:bodyPr wrap="none" lIns="0" tIns="0" rIns="0" bIns="0">
            <a:spAutoFit/>
          </a:bodyPr>
          <a:lstStyle/>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a:t>
            </a:r>
            <a:r>
              <a:rPr lang="en-US" altLang="zh-CN" sz="1400" b="1"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DN</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Spark Slave</a:t>
            </a:r>
          </a:p>
          <a:p>
            <a:pPr algn="ctr" defTabSz="1219140">
              <a:defRPr/>
            </a:pP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5" name="Rectangle 114"/>
          <p:cNvSpPr/>
          <p:nvPr/>
        </p:nvSpPr>
        <p:spPr>
          <a:xfrm>
            <a:off x="5198711" y="1891021"/>
            <a:ext cx="1399824" cy="1902646"/>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8" name="Rectangle 117"/>
          <p:cNvSpPr/>
          <p:nvPr/>
        </p:nvSpPr>
        <p:spPr>
          <a:xfrm>
            <a:off x="5368692" y="2020314"/>
            <a:ext cx="987450" cy="430887"/>
          </a:xfrm>
          <a:prstGeom prst="rect">
            <a:avLst/>
          </a:prstGeom>
        </p:spPr>
        <p:txBody>
          <a:bodyPr wrap="none" lIns="0" tIns="0" rIns="0" bIns="0">
            <a:spAutoFit/>
          </a:bodyPr>
          <a:lstStyle/>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a:t>
            </a:r>
            <a:r>
              <a:rPr lang="en-US" altLang="zh-CN" sz="1400" b="1"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DN</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Spark </a:t>
            </a: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Slave</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22" name="Rounded Rectangle 121"/>
          <p:cNvSpPr/>
          <p:nvPr/>
        </p:nvSpPr>
        <p:spPr>
          <a:xfrm>
            <a:off x="181518" y="4496831"/>
            <a:ext cx="6324771" cy="146306"/>
          </a:xfrm>
          <a:prstGeom prst="roundRect">
            <a:avLst/>
          </a:prstGeom>
          <a:solidFill>
            <a:schemeClr val="tx2"/>
          </a:solidFill>
          <a:ln w="25400" cap="flat" cmpd="sng" algn="ctr">
            <a:noFill/>
            <a:prstDash val="solid"/>
          </a:ln>
          <a:effectLst/>
        </p:spPr>
        <p:txBody>
          <a:bodyPr rtlCol="0" anchor="ctr"/>
          <a:lstStyle/>
          <a:p>
            <a:pPr algn="ctr">
              <a:defRPr/>
            </a:pPr>
            <a:endParaRPr lang="zh-CN" altLang="en-US" sz="2400" kern="0">
              <a:latin typeface="Intel Clear" panose="020B0604020203020204" pitchFamily="34" charset="0"/>
              <a:cs typeface="Intel Clear" panose="020B0604020203020204" pitchFamily="34" charset="0"/>
            </a:endParaRPr>
          </a:p>
        </p:txBody>
      </p:sp>
      <p:sp>
        <p:nvSpPr>
          <p:cNvPr id="123" name="TextBox 122"/>
          <p:cNvSpPr txBox="1"/>
          <p:nvPr/>
        </p:nvSpPr>
        <p:spPr>
          <a:xfrm>
            <a:off x="540901" y="4031301"/>
            <a:ext cx="2922855" cy="379656"/>
          </a:xfrm>
          <a:prstGeom prst="rect">
            <a:avLst/>
          </a:prstGeom>
          <a:noFill/>
        </p:spPr>
        <p:txBody>
          <a:bodyPr wrap="square" rtlCol="0">
            <a:spAutoFit/>
          </a:bodyPr>
          <a:lstStyle/>
          <a:p>
            <a:pPr>
              <a:defRPr/>
            </a:pPr>
            <a:r>
              <a:rPr lang="en-US" altLang="zh-CN" sz="1867" kern="0" dirty="0" smtClean="0">
                <a:latin typeface="Intel Clear" panose="020B0604020203020204" pitchFamily="34" charset="0"/>
                <a:ea typeface="Intel Clear" panose="020B0604020203020204" pitchFamily="34" charset="0"/>
                <a:cs typeface="Intel Clear" panose="020B0604020203020204" pitchFamily="34" charset="0"/>
              </a:rPr>
              <a:t>1x40Gb </a:t>
            </a:r>
            <a:r>
              <a:rPr lang="en-US" altLang="zh-CN" sz="1867" kern="0" dirty="0">
                <a:latin typeface="Intel Clear" panose="020B0604020203020204" pitchFamily="34" charset="0"/>
                <a:ea typeface="Intel Clear" panose="020B0604020203020204" pitchFamily="34" charset="0"/>
                <a:cs typeface="Intel Clear" panose="020B0604020203020204" pitchFamily="34" charset="0"/>
              </a:rPr>
              <a:t>NIC</a:t>
            </a:r>
            <a:endParaRPr lang="zh-CN" altLang="en-US" sz="1867" kern="0" dirty="0">
              <a:solidFill>
                <a:schemeClr val="bg1"/>
              </a:solidFill>
              <a:latin typeface="Intel Clear" panose="020B0604020203020204" pitchFamily="34" charset="0"/>
              <a:cs typeface="Intel Clear" panose="020B0604020203020204" pitchFamily="34" charset="0"/>
            </a:endParaRPr>
          </a:p>
        </p:txBody>
      </p:sp>
      <p:sp>
        <p:nvSpPr>
          <p:cNvPr id="133" name="Rectangle 132"/>
          <p:cNvSpPr/>
          <p:nvPr/>
        </p:nvSpPr>
        <p:spPr>
          <a:xfrm>
            <a:off x="2314677" y="3423660"/>
            <a:ext cx="1287969" cy="232260"/>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       4x NVMe	</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4" name="Rectangle 133"/>
          <p:cNvSpPr/>
          <p:nvPr/>
        </p:nvSpPr>
        <p:spPr>
          <a:xfrm>
            <a:off x="2314677" y="3032973"/>
            <a:ext cx="603829"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HDD</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6" name="Rectangle 135"/>
          <p:cNvSpPr/>
          <p:nvPr/>
        </p:nvSpPr>
        <p:spPr>
          <a:xfrm>
            <a:off x="2955418" y="3036806"/>
            <a:ext cx="689852"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4</a:t>
            </a: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x DCPMM</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7" name="Rectangle 136"/>
          <p:cNvSpPr/>
          <p:nvPr/>
        </p:nvSpPr>
        <p:spPr>
          <a:xfrm>
            <a:off x="3797039" y="3437275"/>
            <a:ext cx="1287969" cy="232260"/>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       4x NVMe	</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8" name="Rectangle 137"/>
          <p:cNvSpPr/>
          <p:nvPr/>
        </p:nvSpPr>
        <p:spPr>
          <a:xfrm>
            <a:off x="3797039" y="3046588"/>
            <a:ext cx="603829"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HDD</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40" name="Rectangle 139"/>
          <p:cNvSpPr/>
          <p:nvPr/>
        </p:nvSpPr>
        <p:spPr>
          <a:xfrm>
            <a:off x="4437780" y="3050421"/>
            <a:ext cx="689852"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4</a:t>
            </a: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x DCPMM</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41" name="Rectangle 140"/>
          <p:cNvSpPr/>
          <p:nvPr/>
        </p:nvSpPr>
        <p:spPr>
          <a:xfrm>
            <a:off x="5212905" y="3423660"/>
            <a:ext cx="1287969" cy="232260"/>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       4x NVMe	</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42" name="Rectangle 141"/>
          <p:cNvSpPr/>
          <p:nvPr/>
        </p:nvSpPr>
        <p:spPr>
          <a:xfrm>
            <a:off x="5212905" y="3032973"/>
            <a:ext cx="603829"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HDD</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43" name="Rectangle 142"/>
          <p:cNvSpPr/>
          <p:nvPr/>
        </p:nvSpPr>
        <p:spPr>
          <a:xfrm>
            <a:off x="5853646" y="3036806"/>
            <a:ext cx="689852"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4</a:t>
            </a: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x DCPMM</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34" name="Rectangle 33"/>
          <p:cNvSpPr/>
          <p:nvPr/>
        </p:nvSpPr>
        <p:spPr>
          <a:xfrm>
            <a:off x="2955418" y="2770106"/>
            <a:ext cx="689852"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NVMe</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36" name="Rectangle 35"/>
          <p:cNvSpPr/>
          <p:nvPr/>
        </p:nvSpPr>
        <p:spPr>
          <a:xfrm>
            <a:off x="4441318" y="2777726"/>
            <a:ext cx="689852"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NVMe</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38" name="Rectangle 37"/>
          <p:cNvSpPr/>
          <p:nvPr/>
        </p:nvSpPr>
        <p:spPr>
          <a:xfrm>
            <a:off x="5858638" y="2762486"/>
            <a:ext cx="689852"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NVMe</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39" name="Rectangle 38"/>
          <p:cNvSpPr/>
          <p:nvPr/>
        </p:nvSpPr>
        <p:spPr>
          <a:xfrm>
            <a:off x="6913768" y="2670581"/>
            <a:ext cx="5278232" cy="3709421"/>
          </a:xfrm>
          <a:prstGeom prst="rect">
            <a:avLst/>
          </a:prstGeom>
          <a:solidFill>
            <a:schemeClr val="accent2">
              <a:lumMod val="60000"/>
              <a:lumOff val="40000"/>
            </a:schemeClr>
          </a:solidFill>
          <a:ln w="12700" cap="flat" cmpd="sng" algn="ctr">
            <a:solidFill>
              <a:schemeClr val="tx2"/>
            </a:solidFill>
            <a:prstDash val="solid"/>
          </a:ln>
          <a:effectLst>
            <a:outerShdw blurRad="50800" dist="38100" dir="2700000" algn="tl" rotWithShape="0">
              <a:prstClr val="black">
                <a:alpha val="40000"/>
              </a:prstClr>
            </a:outerShdw>
          </a:effectLst>
        </p:spPr>
        <p:txBody>
          <a:bodyPr rtlCol="0" anchor="ctr"/>
          <a:lstStyle/>
          <a:p>
            <a:pPr algn="ctr" defTabSz="1219140"/>
            <a:r>
              <a:rPr lang="en-US" altLang="zh-CN" sz="16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Workloads</a:t>
            </a:r>
          </a:p>
          <a:p>
            <a:pPr lvl="0" defTabSz="1219140"/>
            <a:r>
              <a:rPr lang="pt-BR" altLang="zh-CN" sz="1200" kern="0" dirty="0" smtClean="0">
                <a:solidFill>
                  <a:srgbClr val="003C71"/>
                </a:solidFill>
                <a:latin typeface="Intel Clear" panose="020B0604020203020204" pitchFamily="34" charset="0"/>
                <a:ea typeface="Intel Clear" panose="020B0604020203020204" pitchFamily="34" charset="0"/>
                <a:cs typeface="Intel Clear" panose="020B0604020203020204" pitchFamily="34" charset="0"/>
              </a:rPr>
              <a:t>Terasort 1TB:</a:t>
            </a:r>
            <a:endParaRPr lang="pt-BR" altLang="zh-CN" sz="1200" kern="0" dirty="0">
              <a:solidFill>
                <a:srgbClr val="003C71"/>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hibench.spark.master</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yarn-client</a:t>
            </a: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hibench.yarn.executor.num</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12</a:t>
            </a: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yarn.executor.num</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12</a:t>
            </a: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hibench.yarn.executor.cores</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8</a:t>
            </a: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yarn.executor.cores</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8</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spark.shuffle.compress</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false</a:t>
            </a: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spark.shuffle.spill.compress</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false</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spark.executor.memory</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60g</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spark.executor.memoryoverhead</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10G</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spark.driver.memory</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80g</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spark.eventLog.compress</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 </a:t>
            </a:r>
            <a:r>
              <a:rPr lang="en-US"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false</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spark.executor.extraJavaOptions</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=-XX:+</a:t>
            </a:r>
            <a:r>
              <a:rPr lang="en-US" altLang="zh-CN" sz="1200"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UseG1GC</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spark.hadoop.yarn.timeline-service.enabled</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false</a:t>
            </a: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spark.serializer</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org.apache.spark.serializer.KryoSerializer</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hibench.default.map.parallelism</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200</a:t>
            </a: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hibench.default.shuffle.parallelism</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1000</a:t>
            </a:r>
          </a:p>
        </p:txBody>
      </p:sp>
    </p:spTree>
    <p:extLst>
      <p:ext uri="{BB962C8B-B14F-4D97-AF65-F5344CB8AC3E}">
        <p14:creationId xmlns:p14="http://schemas.microsoft.com/office/powerpoint/2010/main" val="128389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a:latin typeface="Intel Clear Pro" panose="020B0804020202060201" pitchFamily="34" charset="0"/>
              </a:rPr>
              <a:t>Discontinuity in bigdata infrastructure makes different solution</a:t>
            </a:r>
          </a:p>
        </p:txBody>
      </p:sp>
      <p:sp>
        <p:nvSpPr>
          <p:cNvPr id="5" name="Slide Number Placeholder 4"/>
          <p:cNvSpPr>
            <a:spLocks noGrp="1"/>
          </p:cNvSpPr>
          <p:nvPr>
            <p:ph type="sldNum" sz="quarter" idx="12"/>
          </p:nvPr>
        </p:nvSpPr>
        <p:spPr/>
        <p:txBody>
          <a:bodyPr/>
          <a:lstStyle/>
          <a:p>
            <a:fld id="{23DA1535-9662-4DA1-90E6-99F9E40A23BB}" type="slidenum">
              <a:rPr lang="en-US" smtClean="0"/>
              <a:t>4</a:t>
            </a:fld>
            <a:endParaRPr lang="en-US"/>
          </a:p>
        </p:txBody>
      </p:sp>
      <p:pic>
        <p:nvPicPr>
          <p:cNvPr id="13" name="Shape 461"/>
          <p:cNvPicPr preferRelativeResize="0"/>
          <p:nvPr/>
        </p:nvPicPr>
        <p:blipFill rotWithShape="1">
          <a:blip r:embed="rId3">
            <a:alphaModFix/>
          </a:blip>
          <a:srcRect l="-3521" t="-3821" r="-3521" b="-3832"/>
          <a:stretch/>
        </p:blipFill>
        <p:spPr>
          <a:xfrm>
            <a:off x="504041" y="1516597"/>
            <a:ext cx="3498195" cy="1529444"/>
          </a:xfrm>
          <a:prstGeom prst="rect">
            <a:avLst/>
          </a:prstGeom>
          <a:noFill/>
          <a:ln>
            <a:noFill/>
          </a:ln>
        </p:spPr>
      </p:pic>
      <p:pic>
        <p:nvPicPr>
          <p:cNvPr id="14" name="Shape 462"/>
          <p:cNvPicPr preferRelativeResize="0"/>
          <p:nvPr/>
        </p:nvPicPr>
        <p:blipFill rotWithShape="1">
          <a:blip r:embed="rId4">
            <a:alphaModFix/>
          </a:blip>
          <a:srcRect t="123" b="-3301"/>
          <a:stretch/>
        </p:blipFill>
        <p:spPr>
          <a:xfrm>
            <a:off x="8161573" y="1556189"/>
            <a:ext cx="3385614" cy="1797535"/>
          </a:xfrm>
          <a:prstGeom prst="rect">
            <a:avLst/>
          </a:prstGeom>
          <a:noFill/>
          <a:ln>
            <a:noFill/>
          </a:ln>
        </p:spPr>
      </p:pic>
      <p:grpSp>
        <p:nvGrpSpPr>
          <p:cNvPr id="16" name="Shape 463"/>
          <p:cNvGrpSpPr/>
          <p:nvPr/>
        </p:nvGrpSpPr>
        <p:grpSpPr>
          <a:xfrm>
            <a:off x="4306283" y="1530210"/>
            <a:ext cx="3385614" cy="1515830"/>
            <a:chOff x="3425450" y="1390305"/>
            <a:chExt cx="2133601" cy="955270"/>
          </a:xfrm>
        </p:grpSpPr>
        <p:pic>
          <p:nvPicPr>
            <p:cNvPr id="17" name="Shape 464"/>
            <p:cNvPicPr preferRelativeResize="0"/>
            <p:nvPr/>
          </p:nvPicPr>
          <p:blipFill rotWithShape="1">
            <a:blip r:embed="rId3">
              <a:alphaModFix/>
            </a:blip>
            <a:srcRect l="-3521" t="-3821" r="-3521" b="-3832"/>
            <a:stretch/>
          </p:blipFill>
          <p:spPr>
            <a:xfrm>
              <a:off x="4028103" y="1390305"/>
              <a:ext cx="941340" cy="411564"/>
            </a:xfrm>
            <a:prstGeom prst="rect">
              <a:avLst/>
            </a:prstGeom>
            <a:noFill/>
            <a:ln>
              <a:noFill/>
            </a:ln>
          </p:spPr>
        </p:pic>
        <p:pic>
          <p:nvPicPr>
            <p:cNvPr id="18" name="Shape 465"/>
            <p:cNvPicPr preferRelativeResize="0"/>
            <p:nvPr/>
          </p:nvPicPr>
          <p:blipFill rotWithShape="1">
            <a:blip r:embed="rId3">
              <a:alphaModFix/>
            </a:blip>
            <a:srcRect l="-3521" t="-3821" r="-3521" b="-3832"/>
            <a:stretch/>
          </p:blipFill>
          <p:spPr>
            <a:xfrm>
              <a:off x="4617711" y="1934012"/>
              <a:ext cx="941340" cy="411564"/>
            </a:xfrm>
            <a:prstGeom prst="rect">
              <a:avLst/>
            </a:prstGeom>
            <a:noFill/>
            <a:ln>
              <a:noFill/>
            </a:ln>
          </p:spPr>
        </p:pic>
        <p:pic>
          <p:nvPicPr>
            <p:cNvPr id="19" name="Shape 466"/>
            <p:cNvPicPr preferRelativeResize="0"/>
            <p:nvPr/>
          </p:nvPicPr>
          <p:blipFill rotWithShape="1">
            <a:blip r:embed="rId3">
              <a:alphaModFix/>
            </a:blip>
            <a:srcRect l="-3521" t="-3821" r="-3521" b="-3832"/>
            <a:stretch/>
          </p:blipFill>
          <p:spPr>
            <a:xfrm>
              <a:off x="3425450" y="1934012"/>
              <a:ext cx="941340" cy="411564"/>
            </a:xfrm>
            <a:prstGeom prst="rect">
              <a:avLst/>
            </a:prstGeom>
            <a:noFill/>
            <a:ln>
              <a:noFill/>
            </a:ln>
          </p:spPr>
        </p:pic>
      </p:grpSp>
      <p:sp>
        <p:nvSpPr>
          <p:cNvPr id="20" name="Shape 470"/>
          <p:cNvSpPr txBox="1"/>
          <p:nvPr/>
        </p:nvSpPr>
        <p:spPr>
          <a:xfrm>
            <a:off x="-176670" y="4046223"/>
            <a:ext cx="4135379" cy="8320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chemeClr val="accent1"/>
                </a:solidFill>
                <a:ea typeface="Overpass Light"/>
                <a:cs typeface="Overpass Light"/>
                <a:sym typeface="Overpass Light"/>
              </a:rPr>
              <a:t>Get a bigger cluster</a:t>
            </a:r>
            <a:endParaRPr dirty="0">
              <a:solidFill>
                <a:schemeClr val="accent1"/>
              </a:solidFill>
              <a:ea typeface="Overpass Light"/>
              <a:cs typeface="Overpass Light"/>
              <a:sym typeface="Overpass Light"/>
            </a:endParaRPr>
          </a:p>
          <a:p>
            <a:pPr marL="0" lvl="0" indent="0" algn="ctr" rtl="0">
              <a:spcBef>
                <a:spcPts val="0"/>
              </a:spcBef>
              <a:spcAft>
                <a:spcPts val="0"/>
              </a:spcAft>
              <a:buClr>
                <a:schemeClr val="dk1"/>
              </a:buClr>
              <a:buSzPts val="1100"/>
              <a:buFont typeface="Arial"/>
              <a:buNone/>
            </a:pPr>
            <a:r>
              <a:rPr lang="en" dirty="0">
                <a:solidFill>
                  <a:schemeClr val="accent1"/>
                </a:solidFill>
                <a:ea typeface="Overpass Light"/>
                <a:cs typeface="Overpass Light"/>
                <a:sym typeface="Overpass Light"/>
              </a:rPr>
              <a:t>for many teams to share.</a:t>
            </a:r>
            <a:endParaRPr dirty="0">
              <a:solidFill>
                <a:schemeClr val="accent1"/>
              </a:solidFill>
              <a:ea typeface="Overpass Light"/>
              <a:cs typeface="Overpass Light"/>
              <a:sym typeface="Overpass Light"/>
            </a:endParaRPr>
          </a:p>
          <a:p>
            <a:pPr marL="0" lvl="0" indent="0" algn="ctr">
              <a:spcBef>
                <a:spcPts val="0"/>
              </a:spcBef>
              <a:spcAft>
                <a:spcPts val="0"/>
              </a:spcAft>
              <a:buNone/>
            </a:pPr>
            <a:endParaRPr dirty="0">
              <a:solidFill>
                <a:schemeClr val="accent1"/>
              </a:solidFill>
              <a:ea typeface="Overpass Light"/>
              <a:cs typeface="Overpass Light"/>
              <a:sym typeface="Overpass Light"/>
            </a:endParaRPr>
          </a:p>
        </p:txBody>
      </p:sp>
      <p:sp>
        <p:nvSpPr>
          <p:cNvPr id="21" name="Shape 471"/>
          <p:cNvSpPr txBox="1"/>
          <p:nvPr/>
        </p:nvSpPr>
        <p:spPr>
          <a:xfrm>
            <a:off x="3732318" y="4030012"/>
            <a:ext cx="4135379" cy="16699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solidFill>
                <a:ea typeface="Overpass Light"/>
                <a:cs typeface="Overpass Light"/>
                <a:sym typeface="Overpass Light"/>
              </a:rPr>
              <a:t>Give each team their </a:t>
            </a:r>
            <a:endParaRPr dirty="0">
              <a:solidFill>
                <a:schemeClr val="accent1"/>
              </a:solidFill>
              <a:ea typeface="Overpass Light"/>
              <a:cs typeface="Overpass Light"/>
              <a:sym typeface="Overpass Light"/>
            </a:endParaRPr>
          </a:p>
          <a:p>
            <a:pPr marL="0" lvl="0" indent="0" algn="ctr" rtl="0">
              <a:spcBef>
                <a:spcPts val="0"/>
              </a:spcBef>
              <a:spcAft>
                <a:spcPts val="0"/>
              </a:spcAft>
              <a:buNone/>
            </a:pPr>
            <a:r>
              <a:rPr lang="en" dirty="0">
                <a:solidFill>
                  <a:schemeClr val="accent1"/>
                </a:solidFill>
                <a:ea typeface="Overpass Light"/>
                <a:cs typeface="Overpass Light"/>
                <a:sym typeface="Overpass Light"/>
              </a:rPr>
              <a:t>own dedicated cluster, </a:t>
            </a:r>
            <a:endParaRPr dirty="0">
              <a:solidFill>
                <a:schemeClr val="accent1"/>
              </a:solidFill>
              <a:ea typeface="Overpass Light"/>
              <a:cs typeface="Overpass Light"/>
              <a:sym typeface="Overpass Light"/>
            </a:endParaRPr>
          </a:p>
          <a:p>
            <a:pPr marL="0" lvl="0" indent="0" algn="ctr" rtl="0">
              <a:spcBef>
                <a:spcPts val="0"/>
              </a:spcBef>
              <a:spcAft>
                <a:spcPts val="0"/>
              </a:spcAft>
              <a:buNone/>
            </a:pPr>
            <a:r>
              <a:rPr lang="en" dirty="0">
                <a:solidFill>
                  <a:schemeClr val="accent1"/>
                </a:solidFill>
                <a:ea typeface="Overpass Light"/>
                <a:cs typeface="Overpass Light"/>
                <a:sym typeface="Overpass Light"/>
              </a:rPr>
              <a:t>each with a copy of </a:t>
            </a:r>
            <a:endParaRPr dirty="0">
              <a:solidFill>
                <a:schemeClr val="accent1"/>
              </a:solidFill>
              <a:ea typeface="Overpass Light"/>
              <a:cs typeface="Overpass Light"/>
              <a:sym typeface="Overpass Light"/>
            </a:endParaRPr>
          </a:p>
          <a:p>
            <a:pPr marL="0" lvl="0" indent="0" algn="ctr" rtl="0">
              <a:spcBef>
                <a:spcPts val="0"/>
              </a:spcBef>
              <a:spcAft>
                <a:spcPts val="0"/>
              </a:spcAft>
              <a:buNone/>
            </a:pPr>
            <a:r>
              <a:rPr lang="en" dirty="0">
                <a:solidFill>
                  <a:schemeClr val="accent1"/>
                </a:solidFill>
                <a:ea typeface="Overpass Light"/>
                <a:cs typeface="Overpass Light"/>
                <a:sym typeface="Overpass Light"/>
              </a:rPr>
              <a:t>PBs of data.</a:t>
            </a:r>
            <a:endParaRPr dirty="0">
              <a:solidFill>
                <a:schemeClr val="accent1"/>
              </a:solidFill>
              <a:ea typeface="Overpass Light"/>
              <a:cs typeface="Overpass Light"/>
              <a:sym typeface="Overpass Light"/>
            </a:endParaRPr>
          </a:p>
          <a:p>
            <a:pPr marL="0" lvl="0" indent="0" algn="ctr" rtl="0">
              <a:spcBef>
                <a:spcPts val="0"/>
              </a:spcBef>
              <a:spcAft>
                <a:spcPts val="0"/>
              </a:spcAft>
              <a:buNone/>
            </a:pPr>
            <a:endParaRPr dirty="0">
              <a:solidFill>
                <a:schemeClr val="accent1"/>
              </a:solidFill>
              <a:ea typeface="Overpass Light"/>
              <a:cs typeface="Overpass Light"/>
              <a:sym typeface="Overpass Light"/>
            </a:endParaRPr>
          </a:p>
          <a:p>
            <a:pPr marL="0" lvl="0" indent="0" algn="ctr" rtl="0">
              <a:spcBef>
                <a:spcPts val="0"/>
              </a:spcBef>
              <a:spcAft>
                <a:spcPts val="0"/>
              </a:spcAft>
              <a:buNone/>
            </a:pPr>
            <a:endParaRPr dirty="0">
              <a:solidFill>
                <a:schemeClr val="accent1"/>
              </a:solidFill>
              <a:ea typeface="Overpass Light"/>
              <a:cs typeface="Overpass Light"/>
              <a:sym typeface="Overpass Light"/>
            </a:endParaRPr>
          </a:p>
        </p:txBody>
      </p:sp>
      <p:sp>
        <p:nvSpPr>
          <p:cNvPr id="22" name="Shape 472"/>
          <p:cNvSpPr txBox="1"/>
          <p:nvPr/>
        </p:nvSpPr>
        <p:spPr>
          <a:xfrm>
            <a:off x="8056621" y="4034547"/>
            <a:ext cx="4135379" cy="16699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solidFill>
                <a:ea typeface="Overpass Light"/>
                <a:cs typeface="Overpass Light"/>
                <a:sym typeface="Overpass Light"/>
              </a:rPr>
              <a:t>Give teams ability to</a:t>
            </a:r>
            <a:endParaRPr dirty="0">
              <a:solidFill>
                <a:schemeClr val="accent1"/>
              </a:solidFill>
              <a:ea typeface="Overpass Light"/>
              <a:cs typeface="Overpass Light"/>
              <a:sym typeface="Overpass Light"/>
            </a:endParaRPr>
          </a:p>
          <a:p>
            <a:pPr marL="0" lvl="0" indent="0" algn="ctr" rtl="0">
              <a:spcBef>
                <a:spcPts val="0"/>
              </a:spcBef>
              <a:spcAft>
                <a:spcPts val="0"/>
              </a:spcAft>
              <a:buNone/>
            </a:pPr>
            <a:r>
              <a:rPr lang="en" dirty="0">
                <a:solidFill>
                  <a:schemeClr val="accent1"/>
                </a:solidFill>
                <a:ea typeface="Overpass Light"/>
                <a:cs typeface="Overpass Light"/>
                <a:sym typeface="Overpass Light"/>
              </a:rPr>
              <a:t>spin-up/spin-down</a:t>
            </a:r>
            <a:endParaRPr dirty="0">
              <a:solidFill>
                <a:schemeClr val="accent1"/>
              </a:solidFill>
              <a:ea typeface="Overpass Light"/>
              <a:cs typeface="Overpass Light"/>
              <a:sym typeface="Overpass Light"/>
            </a:endParaRPr>
          </a:p>
          <a:p>
            <a:pPr marL="0" lvl="0" indent="0" algn="ctr" rtl="0">
              <a:spcBef>
                <a:spcPts val="0"/>
              </a:spcBef>
              <a:spcAft>
                <a:spcPts val="0"/>
              </a:spcAft>
              <a:buNone/>
            </a:pPr>
            <a:r>
              <a:rPr lang="en" dirty="0">
                <a:solidFill>
                  <a:schemeClr val="accent1"/>
                </a:solidFill>
                <a:ea typeface="Overpass Light"/>
                <a:cs typeface="Overpass Light"/>
                <a:sym typeface="Overpass Light"/>
              </a:rPr>
              <a:t>clusters which can</a:t>
            </a:r>
            <a:endParaRPr dirty="0">
              <a:solidFill>
                <a:schemeClr val="accent1"/>
              </a:solidFill>
              <a:ea typeface="Overpass Light"/>
              <a:cs typeface="Overpass Light"/>
              <a:sym typeface="Overpass Light"/>
            </a:endParaRPr>
          </a:p>
          <a:p>
            <a:pPr marL="0" lvl="0" indent="0" algn="ctr" rtl="0">
              <a:spcBef>
                <a:spcPts val="0"/>
              </a:spcBef>
              <a:spcAft>
                <a:spcPts val="0"/>
              </a:spcAft>
              <a:buNone/>
            </a:pPr>
            <a:r>
              <a:rPr lang="en" dirty="0">
                <a:solidFill>
                  <a:schemeClr val="accent1"/>
                </a:solidFill>
                <a:ea typeface="Overpass Light"/>
                <a:cs typeface="Overpass Light"/>
                <a:sym typeface="Overpass Light"/>
              </a:rPr>
              <a:t>share data sets.</a:t>
            </a:r>
            <a:endParaRPr dirty="0">
              <a:solidFill>
                <a:schemeClr val="accent1"/>
              </a:solidFill>
              <a:ea typeface="Overpass Light"/>
              <a:cs typeface="Overpass Light"/>
              <a:sym typeface="Overpass Light"/>
            </a:endParaRPr>
          </a:p>
          <a:p>
            <a:pPr marL="0" lvl="0" indent="0" algn="ctr" rtl="0">
              <a:spcBef>
                <a:spcPts val="0"/>
              </a:spcBef>
              <a:spcAft>
                <a:spcPts val="0"/>
              </a:spcAft>
              <a:buNone/>
            </a:pPr>
            <a:endParaRPr dirty="0">
              <a:solidFill>
                <a:schemeClr val="accent1"/>
              </a:solidFill>
              <a:ea typeface="Overpass Light"/>
              <a:cs typeface="Overpass Light"/>
              <a:sym typeface="Overpass Light"/>
            </a:endParaRPr>
          </a:p>
          <a:p>
            <a:pPr marL="0" lvl="0" indent="0" algn="ctr" rtl="0">
              <a:spcBef>
                <a:spcPts val="0"/>
              </a:spcBef>
              <a:spcAft>
                <a:spcPts val="0"/>
              </a:spcAft>
              <a:buNone/>
            </a:pPr>
            <a:endParaRPr dirty="0">
              <a:solidFill>
                <a:schemeClr val="accent1"/>
              </a:solidFill>
              <a:ea typeface="Overpass Light"/>
              <a:cs typeface="Overpass Light"/>
              <a:sym typeface="Overpass Light"/>
            </a:endParaRPr>
          </a:p>
          <a:p>
            <a:pPr marL="0" lvl="0" indent="0" algn="ctr" rtl="0">
              <a:spcBef>
                <a:spcPts val="0"/>
              </a:spcBef>
              <a:spcAft>
                <a:spcPts val="0"/>
              </a:spcAft>
              <a:buNone/>
            </a:pPr>
            <a:endParaRPr dirty="0">
              <a:solidFill>
                <a:schemeClr val="accent1"/>
              </a:solidFill>
              <a:ea typeface="Overpass Light"/>
              <a:cs typeface="Overpass Light"/>
              <a:sym typeface="Overpass Light"/>
            </a:endParaRPr>
          </a:p>
        </p:txBody>
      </p:sp>
      <p:sp>
        <p:nvSpPr>
          <p:cNvPr id="23" name="Shape 473"/>
          <p:cNvSpPr txBox="1"/>
          <p:nvPr/>
        </p:nvSpPr>
        <p:spPr>
          <a:xfrm>
            <a:off x="52831" y="3165289"/>
            <a:ext cx="3949405" cy="826885"/>
          </a:xfrm>
          <a:prstGeom prst="rect">
            <a:avLst/>
          </a:prstGeom>
          <a:noFill/>
          <a:ln>
            <a:noFill/>
          </a:ln>
        </p:spPr>
        <p:txBody>
          <a:bodyPr spcFirstLastPara="1" wrap="square" lIns="91425" tIns="91425" rIns="91425" bIns="91425" anchor="t" anchorCtr="0">
            <a:noAutofit/>
          </a:bodyPr>
          <a:lstStyle/>
          <a:p>
            <a:pPr lvl="0" algn="ctr"/>
            <a:r>
              <a:rPr lang="en-US" sz="2000" b="1" dirty="0" smtClean="0">
                <a:solidFill>
                  <a:schemeClr val="accent1"/>
                </a:solidFill>
                <a:latin typeface="+mj-lt"/>
                <a:ea typeface="Overpass"/>
                <a:cs typeface="Overpass"/>
              </a:rPr>
              <a:t>SINGLE </a:t>
            </a:r>
            <a:r>
              <a:rPr lang="en-US" sz="2000" b="1" dirty="0">
                <a:solidFill>
                  <a:schemeClr val="accent1"/>
                </a:solidFill>
                <a:latin typeface="+mj-lt"/>
                <a:ea typeface="Overpass"/>
                <a:cs typeface="Overpass"/>
              </a:rPr>
              <a:t>LARGE CLUSTER</a:t>
            </a:r>
            <a:endParaRPr sz="2000" b="1" dirty="0">
              <a:solidFill>
                <a:schemeClr val="accent1"/>
              </a:solidFill>
              <a:latin typeface="+mj-lt"/>
              <a:ea typeface="Overpass"/>
              <a:cs typeface="Overpass"/>
              <a:sym typeface="Overpass"/>
            </a:endParaRPr>
          </a:p>
        </p:txBody>
      </p:sp>
      <p:sp>
        <p:nvSpPr>
          <p:cNvPr id="24" name="Shape 474"/>
          <p:cNvSpPr txBox="1"/>
          <p:nvPr/>
        </p:nvSpPr>
        <p:spPr>
          <a:xfrm>
            <a:off x="3543450" y="3124584"/>
            <a:ext cx="4748517" cy="826885"/>
          </a:xfrm>
          <a:prstGeom prst="rect">
            <a:avLst/>
          </a:prstGeom>
          <a:noFill/>
          <a:ln>
            <a:noFill/>
          </a:ln>
        </p:spPr>
        <p:txBody>
          <a:bodyPr spcFirstLastPara="1" wrap="square" lIns="91425" tIns="91425" rIns="91425" bIns="91425" anchor="t" anchorCtr="0">
            <a:noAutofit/>
          </a:bodyPr>
          <a:lstStyle/>
          <a:p>
            <a:pPr algn="ctr"/>
            <a:r>
              <a:rPr lang="en-US" sz="2000" b="1" dirty="0" smtClean="0">
                <a:solidFill>
                  <a:schemeClr val="accent1"/>
                </a:solidFill>
                <a:latin typeface="+mj-lt"/>
                <a:ea typeface="Overpass"/>
                <a:cs typeface="Overpass"/>
              </a:rPr>
              <a:t>MULTIPLE </a:t>
            </a:r>
            <a:r>
              <a:rPr lang="en-US" sz="2000" b="1" dirty="0">
                <a:solidFill>
                  <a:schemeClr val="accent1"/>
                </a:solidFill>
                <a:latin typeface="+mj-lt"/>
                <a:ea typeface="Overpass"/>
                <a:cs typeface="Overpass"/>
              </a:rPr>
              <a:t>SMALL CLUSTERS</a:t>
            </a:r>
            <a:endParaRPr sz="2000" b="1" dirty="0">
              <a:solidFill>
                <a:schemeClr val="accent1"/>
              </a:solidFill>
              <a:latin typeface="+mj-lt"/>
              <a:ea typeface="Overpass"/>
              <a:cs typeface="Overpass"/>
              <a:sym typeface="Overpass"/>
            </a:endParaRPr>
          </a:p>
        </p:txBody>
      </p:sp>
      <p:sp>
        <p:nvSpPr>
          <p:cNvPr id="25" name="Shape 475"/>
          <p:cNvSpPr txBox="1"/>
          <p:nvPr/>
        </p:nvSpPr>
        <p:spPr>
          <a:xfrm>
            <a:off x="7959216" y="2867250"/>
            <a:ext cx="4330187" cy="8268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sz="2000" b="1" dirty="0" smtClean="0">
              <a:solidFill>
                <a:schemeClr val="accent1"/>
              </a:solidFill>
              <a:latin typeface="+mj-lt"/>
              <a:ea typeface="Overpass"/>
              <a:cs typeface="Overpass"/>
              <a:sym typeface="Overpass"/>
            </a:endParaRPr>
          </a:p>
          <a:p>
            <a:pPr lvl="0" algn="ctr"/>
            <a:r>
              <a:rPr lang="en-US" sz="2000" b="1" dirty="0">
                <a:solidFill>
                  <a:schemeClr val="accent1"/>
                </a:solidFill>
                <a:latin typeface="+mj-lt"/>
                <a:ea typeface="Overpass"/>
                <a:cs typeface="Overpass"/>
              </a:rPr>
              <a:t>ON DEMAND ANALYTIC CLUSTERS</a:t>
            </a:r>
            <a:br>
              <a:rPr lang="en-US" sz="2000" b="1" dirty="0">
                <a:solidFill>
                  <a:schemeClr val="accent1"/>
                </a:solidFill>
                <a:latin typeface="+mj-lt"/>
                <a:ea typeface="Overpass"/>
                <a:cs typeface="Overpass"/>
              </a:rPr>
            </a:br>
            <a:endParaRPr sz="2000" b="1" dirty="0">
              <a:solidFill>
                <a:schemeClr val="accent1"/>
              </a:solidFill>
              <a:latin typeface="+mj-lt"/>
              <a:ea typeface="Overpass"/>
              <a:cs typeface="Overpass"/>
              <a:sym typeface="Overpass"/>
            </a:endParaRPr>
          </a:p>
        </p:txBody>
      </p:sp>
    </p:spTree>
    <p:extLst>
      <p:ext uri="{BB962C8B-B14F-4D97-AF65-F5344CB8AC3E}">
        <p14:creationId xmlns:p14="http://schemas.microsoft.com/office/powerpoint/2010/main" val="1866096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shuffle with PMoF - End-to-end time</a:t>
            </a:r>
            <a:endParaRPr lang="en-US" dirty="0"/>
          </a:p>
        </p:txBody>
      </p:sp>
      <p:sp>
        <p:nvSpPr>
          <p:cNvPr id="10" name="Content Placeholder 9"/>
          <p:cNvSpPr>
            <a:spLocks noGrp="1"/>
          </p:cNvSpPr>
          <p:nvPr>
            <p:ph sz="quarter" idx="13"/>
          </p:nvPr>
        </p:nvSpPr>
        <p:spPr>
          <a:xfrm>
            <a:off x="607484" y="4389121"/>
            <a:ext cx="10970683" cy="1493520"/>
          </a:xfrm>
        </p:spPr>
        <p:txBody>
          <a:bodyPr/>
          <a:lstStyle/>
          <a:p>
            <a:pPr marL="342900" indent="-342900">
              <a:spcBef>
                <a:spcPts val="0"/>
              </a:spcBef>
              <a:buFont typeface="Wingdings" panose="05000000000000000000" pitchFamily="2" charset="2"/>
              <a:buChar char="§"/>
            </a:pPr>
            <a:r>
              <a:rPr lang="en-US" sz="1800" dirty="0" smtClean="0"/>
              <a:t>Spark-PMoF is </a:t>
            </a:r>
            <a:r>
              <a:rPr lang="en-US" sz="1800" dirty="0" smtClean="0">
                <a:solidFill>
                  <a:srgbClr val="FF0000"/>
                </a:solidFill>
              </a:rPr>
              <a:t>~</a:t>
            </a:r>
            <a:r>
              <a:rPr lang="en-US" sz="1800" dirty="0" err="1">
                <a:solidFill>
                  <a:srgbClr val="FF0000"/>
                </a:solidFill>
              </a:rPr>
              <a:t>9</a:t>
            </a:r>
            <a:r>
              <a:rPr lang="en-US" sz="1800" dirty="0" err="1" smtClean="0">
                <a:solidFill>
                  <a:srgbClr val="FF0000"/>
                </a:solidFill>
              </a:rPr>
              <a:t>.35x</a:t>
            </a:r>
            <a:r>
              <a:rPr lang="en-US" sz="1800" dirty="0" smtClean="0">
                <a:solidFill>
                  <a:srgbClr val="FF0000"/>
                </a:solidFill>
              </a:rPr>
              <a:t> </a:t>
            </a:r>
            <a:r>
              <a:rPr lang="en-US" sz="1800" dirty="0" smtClean="0"/>
              <a:t>faster than Spark with HDD as shuffle device, </a:t>
            </a:r>
            <a:r>
              <a:rPr lang="en-US" sz="1800" dirty="0" smtClean="0">
                <a:solidFill>
                  <a:srgbClr val="FF0000"/>
                </a:solidFill>
              </a:rPr>
              <a:t>~16% </a:t>
            </a:r>
            <a:r>
              <a:rPr lang="en-US" sz="1800" dirty="0" smtClean="0"/>
              <a:t>faster than Spark with NVMe as shuffle device, 50% faster than NVMe for stage 1. </a:t>
            </a:r>
          </a:p>
          <a:p>
            <a:pPr marL="342900" indent="-342900">
              <a:spcBef>
                <a:spcPts val="0"/>
              </a:spcBef>
              <a:buFont typeface="Wingdings" panose="05000000000000000000" pitchFamily="2" charset="2"/>
              <a:buChar char="§"/>
            </a:pPr>
            <a:r>
              <a:rPr lang="en-US" sz="1800" dirty="0" smtClean="0"/>
              <a:t>Expected </a:t>
            </a:r>
            <a:r>
              <a:rPr lang="en-US" sz="1800" dirty="0"/>
              <a:t>to have higher benefit with larger dataset </a:t>
            </a:r>
            <a:endParaRPr lang="en-US" sz="1800" dirty="0" smtClean="0"/>
          </a:p>
          <a:p>
            <a:pPr marL="643459" lvl="1" indent="-342900">
              <a:spcBef>
                <a:spcPts val="0"/>
              </a:spcBef>
              <a:buFont typeface="Wingdings" panose="05000000000000000000" pitchFamily="2" charset="2"/>
              <a:buChar char="§"/>
            </a:pPr>
            <a:r>
              <a:rPr lang="en-US" sz="1800" dirty="0" smtClean="0">
                <a:solidFill>
                  <a:srgbClr val="0071C5"/>
                </a:solidFill>
              </a:rPr>
              <a:t>Optimization </a:t>
            </a:r>
            <a:r>
              <a:rPr lang="en-US" sz="1800" dirty="0">
                <a:solidFill>
                  <a:srgbClr val="0071C5"/>
                </a:solidFill>
              </a:rPr>
              <a:t>headroom: RDMA registration is time consuming. 250GB memory registration consumes 20 (+/- 10) </a:t>
            </a:r>
            <a:r>
              <a:rPr lang="en-US" sz="1800" dirty="0" smtClean="0">
                <a:solidFill>
                  <a:srgbClr val="0071C5"/>
                </a:solidFill>
              </a:rPr>
              <a:t>seconds</a:t>
            </a:r>
          </a:p>
          <a:p>
            <a:pPr marL="342900" lvl="1" indent="-342900">
              <a:spcBef>
                <a:spcPts val="0"/>
              </a:spcBef>
              <a:buFont typeface="Wingdings" panose="05000000000000000000" pitchFamily="2" charset="2"/>
              <a:buChar char="§"/>
            </a:pPr>
            <a:endParaRPr lang="en-US" sz="1800" dirty="0">
              <a:solidFill>
                <a:srgbClr val="0071C5"/>
              </a:solidFill>
            </a:endParaRPr>
          </a:p>
        </p:txBody>
      </p:sp>
      <p:sp>
        <p:nvSpPr>
          <p:cNvPr id="3" name="Slide Number Placeholder 2"/>
          <p:cNvSpPr>
            <a:spLocks noGrp="1"/>
          </p:cNvSpPr>
          <p:nvPr>
            <p:ph type="sldNum" sz="quarter" idx="12"/>
          </p:nvPr>
        </p:nvSpPr>
        <p:spPr/>
        <p:txBody>
          <a:bodyPr/>
          <a:lstStyle/>
          <a:p>
            <a:fld id="{23DA1535-9662-4DA1-90E6-99F9E40A23BB}" type="slidenum">
              <a:rPr lang="en-US" smtClean="0"/>
              <a:t>40</a:t>
            </a:fld>
            <a:endParaRPr lang="en-US"/>
          </a:p>
        </p:txBody>
      </p:sp>
      <p:graphicFrame>
        <p:nvGraphicFramePr>
          <p:cNvPr id="14" name="Chart 13"/>
          <p:cNvGraphicFramePr>
            <a:graphicFrameLocks/>
          </p:cNvGraphicFramePr>
          <p:nvPr>
            <p:extLst/>
          </p:nvPr>
        </p:nvGraphicFramePr>
        <p:xfrm>
          <a:off x="1532642" y="1098494"/>
          <a:ext cx="4419600" cy="29282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nvPr>
        </p:nvGraphicFramePr>
        <p:xfrm>
          <a:off x="5952242" y="1103937"/>
          <a:ext cx="4460022" cy="29228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074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shuffle with PMoF – stage 2</a:t>
            </a:r>
            <a:endParaRPr lang="en-US" dirty="0"/>
          </a:p>
        </p:txBody>
      </p:sp>
      <p:sp>
        <p:nvSpPr>
          <p:cNvPr id="6" name="Content Placeholder 9"/>
          <p:cNvSpPr>
            <a:spLocks noGrp="1"/>
          </p:cNvSpPr>
          <p:nvPr>
            <p:ph sz="quarter" idx="13"/>
          </p:nvPr>
        </p:nvSpPr>
        <p:spPr>
          <a:xfrm>
            <a:off x="607484" y="4389121"/>
            <a:ext cx="10970683" cy="1493520"/>
          </a:xfrm>
        </p:spPr>
        <p:txBody>
          <a:bodyPr/>
          <a:lstStyle/>
          <a:p>
            <a:pPr marL="342900" indent="-342900">
              <a:spcBef>
                <a:spcPts val="600"/>
              </a:spcBef>
              <a:buFont typeface="Wingdings" panose="05000000000000000000" pitchFamily="2" charset="2"/>
              <a:buChar char="§"/>
            </a:pPr>
            <a:r>
              <a:rPr lang="en-US" sz="1800" dirty="0" smtClean="0"/>
              <a:t>Spark-PMoF showed </a:t>
            </a:r>
            <a:r>
              <a:rPr lang="en-US" altLang="zh-CN" sz="1800" dirty="0" smtClean="0">
                <a:solidFill>
                  <a:srgbClr val="FF0000"/>
                </a:solidFill>
              </a:rPr>
              <a:t>~4%</a:t>
            </a:r>
            <a:r>
              <a:rPr lang="en-US" altLang="zh-CN" sz="1800" dirty="0" smtClean="0"/>
              <a:t> performance benefit than Spark with NVMe as shuffle device (for stage 2), which depends on the ratio of the time that shuffle read IO (disk/network) consumes in a single task.</a:t>
            </a:r>
          </a:p>
          <a:p>
            <a:pPr marL="342900" indent="-342900">
              <a:spcBef>
                <a:spcPts val="600"/>
              </a:spcBef>
              <a:buFont typeface="Wingdings" panose="05000000000000000000" pitchFamily="2" charset="2"/>
              <a:buChar char="§"/>
            </a:pPr>
            <a:r>
              <a:rPr lang="en-US" altLang="zh-CN" sz="1800" dirty="0" smtClean="0"/>
              <a:t>But </a:t>
            </a:r>
            <a:r>
              <a:rPr lang="en-US" altLang="zh-CN" sz="1800" dirty="0" smtClean="0">
                <a:solidFill>
                  <a:srgbClr val="FF0000"/>
                </a:solidFill>
              </a:rPr>
              <a:t>1300+ </a:t>
            </a:r>
            <a:r>
              <a:rPr lang="en-US" altLang="zh-CN" sz="1800" dirty="0" smtClean="0"/>
              <a:t>latency reduction (read block time)</a:t>
            </a:r>
          </a:p>
          <a:p>
            <a:pPr marL="342900" indent="-342900">
              <a:spcBef>
                <a:spcPts val="600"/>
              </a:spcBef>
              <a:buFont typeface="Wingdings" panose="05000000000000000000" pitchFamily="2" charset="2"/>
              <a:buChar char="§"/>
            </a:pPr>
            <a:r>
              <a:rPr lang="en-US" sz="1800" dirty="0"/>
              <a:t>For latency sensitive workload, RDMA can significant improve the performance.</a:t>
            </a:r>
          </a:p>
        </p:txBody>
      </p:sp>
      <p:graphicFrame>
        <p:nvGraphicFramePr>
          <p:cNvPr id="9" name="Chart 8"/>
          <p:cNvGraphicFramePr>
            <a:graphicFrameLocks/>
          </p:cNvGraphicFramePr>
          <p:nvPr>
            <p:extLst/>
          </p:nvPr>
        </p:nvGraphicFramePr>
        <p:xfrm>
          <a:off x="5970060" y="1144120"/>
          <a:ext cx="4706905" cy="295812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23DA1535-9662-4DA1-90E6-99F9E40A23BB}" type="slidenum">
              <a:rPr lang="en-US" smtClean="0"/>
              <a:t>41</a:t>
            </a:fld>
            <a:endParaRPr lang="en-US"/>
          </a:p>
        </p:txBody>
      </p:sp>
      <p:graphicFrame>
        <p:nvGraphicFramePr>
          <p:cNvPr id="7" name="Chart 6"/>
          <p:cNvGraphicFramePr>
            <a:graphicFrameLocks/>
          </p:cNvGraphicFramePr>
          <p:nvPr>
            <p:extLst/>
          </p:nvPr>
        </p:nvGraphicFramePr>
        <p:xfrm>
          <a:off x="1544297" y="1144120"/>
          <a:ext cx="4425763" cy="29581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31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A1535-9662-4DA1-90E6-99F9E40A23BB}" type="slidenum">
              <a:rPr lang="en-US" smtClean="0"/>
              <a:t>42</a:t>
            </a:fld>
            <a:endParaRPr lang="en-US"/>
          </a:p>
        </p:txBody>
      </p:sp>
      <p:sp>
        <p:nvSpPr>
          <p:cNvPr id="3" name="Title 2"/>
          <p:cNvSpPr>
            <a:spLocks noGrp="1"/>
          </p:cNvSpPr>
          <p:nvPr>
            <p:ph type="title"/>
          </p:nvPr>
        </p:nvSpPr>
        <p:spPr/>
        <p:txBody>
          <a:bodyPr/>
          <a:lstStyle/>
          <a:p>
            <a:r>
              <a:rPr lang="en-US" altLang="zh-CN" dirty="0"/>
              <a:t>Stage 2 performance breakdown </a:t>
            </a:r>
            <a:r>
              <a:rPr lang="en-US" altLang="zh-CN" dirty="0" smtClean="0"/>
              <a:t>(</a:t>
            </a:r>
            <a:r>
              <a:rPr lang="en-US" altLang="zh-CN" dirty="0" err="1" smtClean="0"/>
              <a:t>HDD+TCP</a:t>
            </a:r>
            <a:r>
              <a:rPr lang="en-US" altLang="zh-CN" dirty="0" smtClean="0"/>
              <a:t>/IP)</a:t>
            </a:r>
            <a:endParaRPr lang="en-US" dirty="0"/>
          </a:p>
        </p:txBody>
      </p:sp>
      <p:pic>
        <p:nvPicPr>
          <p:cNvPr id="1027"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89" y="2133601"/>
            <a:ext cx="11069349" cy="354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01201" y="4855676"/>
            <a:ext cx="10974446" cy="249486"/>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94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t>Stage 2 performance breakdown (</a:t>
            </a:r>
            <a:r>
              <a:rPr lang="en-US" altLang="zh-CN" dirty="0" err="1" smtClean="0"/>
              <a:t>PMEM+RDMA</a:t>
            </a:r>
            <a:r>
              <a:rPr lang="en-US" altLang="zh-CN" dirty="0"/>
              <a:t>)</a:t>
            </a:r>
            <a:endParaRPr lang="en-US" dirty="0"/>
          </a:p>
        </p:txBody>
      </p:sp>
      <p:pic>
        <p:nvPicPr>
          <p:cNvPr id="3" name="Picture 2"/>
          <p:cNvPicPr>
            <a:picLocks noChangeAspect="1"/>
          </p:cNvPicPr>
          <p:nvPr/>
        </p:nvPicPr>
        <p:blipFill>
          <a:blip r:embed="rId2"/>
          <a:stretch>
            <a:fillRect/>
          </a:stretch>
        </p:blipFill>
        <p:spPr>
          <a:xfrm>
            <a:off x="620798" y="2251365"/>
            <a:ext cx="9943294" cy="3289666"/>
          </a:xfrm>
          <a:prstGeom prst="rect">
            <a:avLst/>
          </a:prstGeom>
        </p:spPr>
      </p:pic>
      <p:sp>
        <p:nvSpPr>
          <p:cNvPr id="2" name="Rectangle 1"/>
          <p:cNvSpPr/>
          <p:nvPr/>
        </p:nvSpPr>
        <p:spPr>
          <a:xfrm>
            <a:off x="642120" y="4787446"/>
            <a:ext cx="10026269" cy="24032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23DA1535-9662-4DA1-90E6-99F9E40A23BB}" type="slidenum">
              <a:rPr lang="en-US" smtClean="0"/>
              <a:t>43</a:t>
            </a:fld>
            <a:endParaRPr lang="en-US"/>
          </a:p>
        </p:txBody>
      </p:sp>
    </p:spTree>
    <p:extLst>
      <p:ext uri="{BB962C8B-B14F-4D97-AF65-F5344CB8AC3E}">
        <p14:creationId xmlns:p14="http://schemas.microsoft.com/office/powerpoint/2010/main" val="37319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A1535-9662-4DA1-90E6-99F9E40A23BB}" type="slidenum">
              <a:rPr lang="en-US" smtClean="0"/>
              <a:t>44</a:t>
            </a:fld>
            <a:endParaRPr lang="en-US"/>
          </a:p>
        </p:txBody>
      </p:sp>
      <p:sp>
        <p:nvSpPr>
          <p:cNvPr id="3" name="Title 2"/>
          <p:cNvSpPr>
            <a:spLocks noGrp="1"/>
          </p:cNvSpPr>
          <p:nvPr>
            <p:ph type="title"/>
          </p:nvPr>
        </p:nvSpPr>
        <p:spPr/>
        <p:txBody>
          <a:bodyPr/>
          <a:lstStyle/>
          <a:p>
            <a:r>
              <a:rPr lang="en-US" altLang="zh-CN" dirty="0" smtClean="0"/>
              <a:t>Spark PMoF with shuffle intensive workloads </a:t>
            </a:r>
            <a:endParaRPr lang="en-US" dirty="0"/>
          </a:p>
        </p:txBody>
      </p:sp>
      <p:sp>
        <p:nvSpPr>
          <p:cNvPr id="4" name="Content Placeholder 3"/>
          <p:cNvSpPr>
            <a:spLocks noGrp="1"/>
          </p:cNvSpPr>
          <p:nvPr>
            <p:ph sz="quarter" idx="13"/>
          </p:nvPr>
        </p:nvSpPr>
        <p:spPr>
          <a:xfrm>
            <a:off x="5963821" y="1884133"/>
            <a:ext cx="5464885" cy="3580752"/>
          </a:xfrm>
        </p:spPr>
        <p:txBody>
          <a:bodyPr/>
          <a:lstStyle/>
          <a:p>
            <a:pPr marL="342900" indent="-342900">
              <a:spcBef>
                <a:spcPts val="0"/>
              </a:spcBef>
              <a:spcAft>
                <a:spcPts val="600"/>
              </a:spcAft>
              <a:buFont typeface="Arial" panose="020B0604020202020204" pitchFamily="34" charset="0"/>
              <a:buChar char="•"/>
            </a:pPr>
            <a:r>
              <a:rPr lang="en-US" dirty="0" smtClean="0"/>
              <a:t>Modified terasort </a:t>
            </a:r>
          </a:p>
          <a:p>
            <a:pPr marL="643459" lvl="1" indent="-342900">
              <a:spcBef>
                <a:spcPts val="0"/>
              </a:spcBef>
              <a:spcAft>
                <a:spcPts val="600"/>
              </a:spcAft>
              <a:buFont typeface="Arial" panose="020B0604020202020204" pitchFamily="34" charset="0"/>
              <a:buChar char="•"/>
            </a:pPr>
            <a:r>
              <a:rPr lang="en-US" altLang="zh-CN" sz="2000" dirty="0" smtClean="0"/>
              <a:t>Shuffle intensive workloads, removed sort</a:t>
            </a:r>
          </a:p>
          <a:p>
            <a:pPr marL="643459" lvl="1" indent="-342900">
              <a:spcBef>
                <a:spcPts val="0"/>
              </a:spcBef>
              <a:spcAft>
                <a:spcPts val="600"/>
              </a:spcAft>
              <a:buFont typeface="Arial" panose="020B0604020202020204" pitchFamily="34" charset="0"/>
              <a:buChar char="•"/>
            </a:pPr>
            <a:r>
              <a:rPr lang="en-US" altLang="zh-CN" sz="2000" dirty="0" smtClean="0"/>
              <a:t>Profiling showed majority </a:t>
            </a:r>
            <a:r>
              <a:rPr lang="en-US" altLang="zh-CN" sz="2000" dirty="0"/>
              <a:t>of the CPU% </a:t>
            </a:r>
            <a:r>
              <a:rPr lang="en-US" sz="2000" dirty="0"/>
              <a:t>were spend </a:t>
            </a:r>
            <a:r>
              <a:rPr lang="en-US" altLang="zh-CN" sz="2000" dirty="0"/>
              <a:t>on </a:t>
            </a:r>
            <a:r>
              <a:rPr lang="en-US" altLang="zh-CN" sz="2000" dirty="0" err="1"/>
              <a:t>TimSort</a:t>
            </a:r>
            <a:r>
              <a:rPr lang="en-US" altLang="zh-CN" sz="2000" dirty="0"/>
              <a:t>()</a:t>
            </a:r>
            <a:r>
              <a:rPr lang="en-US" sz="2000" dirty="0"/>
              <a:t>, and t</a:t>
            </a:r>
            <a:r>
              <a:rPr lang="en-US" altLang="zh-CN" sz="2000" dirty="0"/>
              <a:t>he shuffle read part is only a small portion of the task</a:t>
            </a:r>
            <a:r>
              <a:rPr lang="en-US" altLang="zh-CN" sz="2000" dirty="0" smtClean="0"/>
              <a:t>.</a:t>
            </a:r>
          </a:p>
          <a:p>
            <a:pPr marL="643459" lvl="1" indent="-342900">
              <a:spcBef>
                <a:spcPts val="0"/>
              </a:spcBef>
              <a:spcAft>
                <a:spcPts val="600"/>
              </a:spcAft>
              <a:buFont typeface="Arial" panose="020B0604020202020204" pitchFamily="34" charset="0"/>
              <a:buChar char="•"/>
            </a:pPr>
            <a:r>
              <a:rPr lang="en-US" sz="2000" dirty="0" smtClean="0"/>
              <a:t>We </a:t>
            </a:r>
            <a:r>
              <a:rPr lang="en-US" sz="2000" dirty="0"/>
              <a:t>modified terasort workload to explore more performance benefit for shuffle intensive workloads. </a:t>
            </a:r>
            <a:endParaRPr lang="en-US" sz="2000" dirty="0" smtClean="0"/>
          </a:p>
          <a:p>
            <a:pPr marL="643459" lvl="1" indent="-342900">
              <a:spcBef>
                <a:spcPts val="0"/>
              </a:spcBef>
              <a:spcAft>
                <a:spcPts val="600"/>
              </a:spcAft>
              <a:buFont typeface="Arial" panose="020B0604020202020204" pitchFamily="34" charset="0"/>
              <a:buChar char="•"/>
            </a:pPr>
            <a:r>
              <a:rPr lang="en-US" sz="2000" b="1" dirty="0" err="1" smtClean="0">
                <a:solidFill>
                  <a:srgbClr val="FF0000"/>
                </a:solidFill>
              </a:rPr>
              <a:t>81x</a:t>
            </a:r>
            <a:r>
              <a:rPr lang="en-US" sz="2000" dirty="0" smtClean="0">
                <a:solidFill>
                  <a:srgbClr val="FF0000"/>
                </a:solidFill>
              </a:rPr>
              <a:t> </a:t>
            </a:r>
            <a:r>
              <a:rPr lang="en-US" sz="2000" dirty="0" smtClean="0"/>
              <a:t>speedup compared with HDD, </a:t>
            </a:r>
            <a:r>
              <a:rPr lang="en-US" sz="2000" dirty="0" err="1" smtClean="0">
                <a:solidFill>
                  <a:srgbClr val="FF0000"/>
                </a:solidFill>
              </a:rPr>
              <a:t>2x</a:t>
            </a:r>
            <a:r>
              <a:rPr lang="en-US" sz="2000" dirty="0" smtClean="0">
                <a:solidFill>
                  <a:srgbClr val="FF0000"/>
                </a:solidFill>
              </a:rPr>
              <a:t> </a:t>
            </a:r>
            <a:r>
              <a:rPr lang="en-US" sz="2000" dirty="0" smtClean="0"/>
              <a:t>speedup compared with NVMe.</a:t>
            </a:r>
            <a:endParaRPr lang="en-US" sz="2000" dirty="0"/>
          </a:p>
        </p:txBody>
      </p:sp>
      <p:graphicFrame>
        <p:nvGraphicFramePr>
          <p:cNvPr id="5" name="Chart 4"/>
          <p:cNvGraphicFramePr>
            <a:graphicFrameLocks/>
          </p:cNvGraphicFramePr>
          <p:nvPr>
            <p:extLst/>
          </p:nvPr>
        </p:nvGraphicFramePr>
        <p:xfrm>
          <a:off x="457200" y="1884133"/>
          <a:ext cx="5266191" cy="307514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604273" y="2388198"/>
            <a:ext cx="1021976" cy="169277"/>
          </a:xfrm>
          <a:prstGeom prst="rect">
            <a:avLst/>
          </a:prstGeom>
          <a:noFill/>
        </p:spPr>
        <p:txBody>
          <a:bodyPr vert="horz" wrap="square" lIns="0" tIns="0" rIns="0" bIns="0" rtlCol="0">
            <a:spAutoFit/>
          </a:bodyPr>
          <a:lstStyle/>
          <a:p>
            <a:r>
              <a:rPr lang="en-US" sz="1100" dirty="0" smtClean="0">
                <a:solidFill>
                  <a:srgbClr val="003C71"/>
                </a:solidFill>
              </a:rPr>
              <a:t>Lower is better</a:t>
            </a:r>
          </a:p>
        </p:txBody>
      </p:sp>
    </p:spTree>
    <p:extLst>
      <p:ext uri="{BB962C8B-B14F-4D97-AF65-F5344CB8AC3E}">
        <p14:creationId xmlns:p14="http://schemas.microsoft.com/office/powerpoint/2010/main" val="83609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A1535-9662-4DA1-90E6-99F9E40A23BB}" type="slidenum">
              <a:rPr lang="en-US" smtClean="0"/>
              <a:t>45</a:t>
            </a:fld>
            <a:endParaRPr lang="en-US"/>
          </a:p>
        </p:txBody>
      </p:sp>
      <p:sp>
        <p:nvSpPr>
          <p:cNvPr id="3" name="Title 2"/>
          <p:cNvSpPr>
            <a:spLocks noGrp="1"/>
          </p:cNvSpPr>
          <p:nvPr>
            <p:ph type="title"/>
          </p:nvPr>
        </p:nvSpPr>
        <p:spPr/>
        <p:txBody>
          <a:bodyPr/>
          <a:lstStyle/>
          <a:p>
            <a:r>
              <a:rPr lang="en-US" dirty="0" smtClean="0"/>
              <a:t>Resource utilization </a:t>
            </a:r>
            <a:endParaRPr lang="en-US" dirty="0"/>
          </a:p>
        </p:txBody>
      </p:sp>
      <p:sp>
        <p:nvSpPr>
          <p:cNvPr id="4" name="Content Placeholder 3"/>
          <p:cNvSpPr>
            <a:spLocks noGrp="1"/>
          </p:cNvSpPr>
          <p:nvPr>
            <p:ph sz="quarter" idx="13"/>
          </p:nvPr>
        </p:nvSpPr>
        <p:spPr>
          <a:xfrm>
            <a:off x="607484" y="4754876"/>
            <a:ext cx="10970683" cy="1417325"/>
          </a:xfrm>
        </p:spPr>
        <p:txBody>
          <a:bodyPr/>
          <a:lstStyle/>
          <a:p>
            <a:pPr>
              <a:spcBef>
                <a:spcPts val="0"/>
              </a:spcBef>
            </a:pPr>
            <a:r>
              <a:rPr lang="en-US" dirty="0" smtClean="0"/>
              <a:t>Spark PMoF significant reduced system utilization</a:t>
            </a:r>
          </a:p>
          <a:p>
            <a:pPr lvl="1">
              <a:spcBef>
                <a:spcPts val="0"/>
              </a:spcBef>
            </a:pPr>
            <a:r>
              <a:rPr lang="en-US" dirty="0" smtClean="0"/>
              <a:t>Higher user%, higher performance</a:t>
            </a:r>
          </a:p>
          <a:p>
            <a:pPr lvl="1">
              <a:spcBef>
                <a:spcPts val="0"/>
              </a:spcBef>
            </a:pPr>
            <a:r>
              <a:rPr lang="en-US" dirty="0" smtClean="0"/>
              <a:t>System% CPU reduced from </a:t>
            </a:r>
            <a:r>
              <a:rPr lang="en-US" dirty="0" smtClean="0">
                <a:solidFill>
                  <a:srgbClr val="FF0000"/>
                </a:solidFill>
              </a:rPr>
              <a:t>~11% </a:t>
            </a:r>
            <a:r>
              <a:rPr lang="en-US" dirty="0" smtClean="0"/>
              <a:t>to </a:t>
            </a:r>
            <a:r>
              <a:rPr lang="en-US" dirty="0" smtClean="0">
                <a:solidFill>
                  <a:srgbClr val="FF0000"/>
                </a:solidFill>
              </a:rPr>
              <a:t>~3%  </a:t>
            </a:r>
            <a:endParaRPr lang="en-US" dirty="0">
              <a:solidFill>
                <a:srgbClr val="FF0000"/>
              </a:solidFill>
            </a:endParaRPr>
          </a:p>
        </p:txBody>
      </p:sp>
      <p:graphicFrame>
        <p:nvGraphicFramePr>
          <p:cNvPr id="5" name="Chart 4"/>
          <p:cNvGraphicFramePr>
            <a:graphicFrameLocks/>
          </p:cNvGraphicFramePr>
          <p:nvPr>
            <p:extLst/>
          </p:nvPr>
        </p:nvGraphicFramePr>
        <p:xfrm>
          <a:off x="607484" y="1666080"/>
          <a:ext cx="4495800" cy="29927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5103284" y="1666079"/>
          <a:ext cx="4890570" cy="29927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728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46</a:t>
            </a:fld>
            <a:endParaRPr lang="en-US" dirty="0">
              <a:solidFill>
                <a:prstClr val="white"/>
              </a:solidFill>
            </a:endParaRPr>
          </a:p>
        </p:txBody>
      </p:sp>
      <p:sp>
        <p:nvSpPr>
          <p:cNvPr id="4" name="Title 3"/>
          <p:cNvSpPr>
            <a:spLocks noGrp="1"/>
          </p:cNvSpPr>
          <p:nvPr>
            <p:ph type="title"/>
          </p:nvPr>
        </p:nvSpPr>
        <p:spPr/>
        <p:txBody>
          <a:bodyPr/>
          <a:lstStyle/>
          <a:p>
            <a:r>
              <a:rPr lang="en-US" sz="4400" dirty="0"/>
              <a:t>Agenda</a:t>
            </a:r>
          </a:p>
        </p:txBody>
      </p:sp>
      <p:sp>
        <p:nvSpPr>
          <p:cNvPr id="5" name="Content Placeholder 4"/>
          <p:cNvSpPr>
            <a:spLocks noGrp="1"/>
          </p:cNvSpPr>
          <p:nvPr>
            <p:ph sz="quarter" idx="13"/>
          </p:nvPr>
        </p:nvSpPr>
        <p:spPr/>
        <p:txBody>
          <a:bodyPr/>
          <a:lstStyle/>
          <a:p>
            <a:pPr marL="342900" indent="-342900">
              <a:buFont typeface="Arial" panose="020B0604020202020204" pitchFamily="34" charset="0"/>
              <a:buChar char="•"/>
            </a:pPr>
            <a:r>
              <a:rPr lang="en-US" dirty="0" smtClean="0"/>
              <a:t>Background and motivation</a:t>
            </a:r>
            <a:endParaRPr lang="en-US" dirty="0"/>
          </a:p>
          <a:p>
            <a:pPr marL="342900" indent="-342900">
              <a:buFont typeface="Arial" panose="020B0604020202020204" pitchFamily="34" charset="0"/>
              <a:buChar char="•"/>
            </a:pPr>
            <a:r>
              <a:rPr lang="en-US" dirty="0"/>
              <a:t>Bigdata analytics on </a:t>
            </a:r>
            <a:r>
              <a:rPr lang="en-US" dirty="0" smtClean="0"/>
              <a:t>the cloud: the challenges &amp; optimizations</a:t>
            </a:r>
          </a:p>
          <a:p>
            <a:pPr marL="342900" indent="-342900">
              <a:buFont typeface="Arial" panose="020B0604020202020204" pitchFamily="34" charset="0"/>
              <a:buChar char="•"/>
            </a:pPr>
            <a:r>
              <a:rPr lang="en-US" dirty="0" smtClean="0"/>
              <a:t>Accelerate bigdata analytics on cloud with in memory data accelerator (IMDA)</a:t>
            </a:r>
          </a:p>
          <a:p>
            <a:pPr marL="643459" lvl="1" indent="-342900">
              <a:buFont typeface="Arial" panose="020B0604020202020204" pitchFamily="34" charset="0"/>
              <a:buChar char="•"/>
            </a:pPr>
            <a:r>
              <a:rPr lang="en-US" dirty="0">
                <a:solidFill>
                  <a:srgbClr val="0071C5"/>
                </a:solidFill>
              </a:rPr>
              <a:t>IMDA as Cache</a:t>
            </a:r>
          </a:p>
          <a:p>
            <a:pPr marL="643459" lvl="1" indent="-342900">
              <a:buFont typeface="Arial" panose="020B0604020202020204" pitchFamily="34" charset="0"/>
              <a:buChar char="•"/>
            </a:pPr>
            <a:r>
              <a:rPr lang="en-US" dirty="0">
                <a:solidFill>
                  <a:srgbClr val="0071C5"/>
                </a:solidFill>
              </a:rPr>
              <a:t>IMDA as shuffle </a:t>
            </a:r>
          </a:p>
          <a:p>
            <a:pPr marL="342900" indent="-342900">
              <a:buFont typeface="Arial" panose="020B0604020202020204" pitchFamily="34" charset="0"/>
              <a:buChar char="•"/>
            </a:pPr>
            <a:r>
              <a:rPr lang="en-US" b="1" dirty="0" smtClean="0"/>
              <a:t>Summary</a:t>
            </a:r>
            <a:endParaRPr lang="en-US" b="1" dirty="0"/>
          </a:p>
          <a:p>
            <a:endParaRPr lang="en-US" dirty="0"/>
          </a:p>
        </p:txBody>
      </p:sp>
    </p:spTree>
    <p:extLst>
      <p:ext uri="{BB962C8B-B14F-4D97-AF65-F5344CB8AC3E}">
        <p14:creationId xmlns:p14="http://schemas.microsoft.com/office/powerpoint/2010/main" val="1981617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79D59F-251B-4FC9-B41D-9A178CAF7BF3}" type="slidenum">
              <a:rPr lang="en-US" smtClean="0">
                <a:solidFill>
                  <a:prstClr val="white"/>
                </a:solidFill>
              </a:rPr>
              <a:pPr/>
              <a:t>47</a:t>
            </a:fld>
            <a:endParaRPr lang="en-US">
              <a:solidFill>
                <a:prstClr val="white"/>
              </a:solidFill>
            </a:endParaRPr>
          </a:p>
        </p:txBody>
      </p:sp>
      <p:sp>
        <p:nvSpPr>
          <p:cNvPr id="3" name="Title 2"/>
          <p:cNvSpPr>
            <a:spLocks noGrp="1"/>
          </p:cNvSpPr>
          <p:nvPr>
            <p:ph type="title"/>
          </p:nvPr>
        </p:nvSpPr>
        <p:spPr/>
        <p:txBody>
          <a:bodyPr/>
          <a:lstStyle/>
          <a:p>
            <a:r>
              <a:rPr lang="en-US" dirty="0"/>
              <a:t>Summary</a:t>
            </a:r>
          </a:p>
        </p:txBody>
      </p:sp>
      <p:sp>
        <p:nvSpPr>
          <p:cNvPr id="4" name="Content Placeholder 3"/>
          <p:cNvSpPr>
            <a:spLocks noGrp="1"/>
          </p:cNvSpPr>
          <p:nvPr>
            <p:ph sz="quarter" idx="13"/>
          </p:nvPr>
        </p:nvSpPr>
        <p:spPr/>
        <p:txBody>
          <a:bodyPr/>
          <a:lstStyle/>
          <a:p>
            <a:pPr marL="342900" indent="-342900">
              <a:buFont typeface="Arial" panose="020B0604020202020204" pitchFamily="34" charset="0"/>
              <a:buChar char="•"/>
            </a:pPr>
            <a:r>
              <a:rPr lang="en-US" altLang="zh-CN" dirty="0"/>
              <a:t>Bigdata analytics is the key cloud workload, </a:t>
            </a:r>
            <a:r>
              <a:rPr lang="en-US" altLang="zh-CN" dirty="0" smtClean="0"/>
              <a:t>customer is adopting </a:t>
            </a:r>
            <a:endParaRPr lang="en-US" altLang="zh-CN" dirty="0"/>
          </a:p>
          <a:p>
            <a:pPr marL="342900" indent="-342900">
              <a:buFont typeface="Arial" panose="020B0604020202020204" pitchFamily="34" charset="0"/>
              <a:buChar char="•"/>
            </a:pPr>
            <a:r>
              <a:rPr lang="en-US" altLang="zh-CN" dirty="0" smtClean="0"/>
              <a:t>Lots of challenges running Bigdata </a:t>
            </a:r>
            <a:r>
              <a:rPr lang="en-US" altLang="zh-CN" dirty="0"/>
              <a:t>analytics on </a:t>
            </a:r>
            <a:r>
              <a:rPr lang="en-US" altLang="zh-CN" dirty="0" smtClean="0"/>
              <a:t>public cloud, including functionality, simplicity, performance gaps </a:t>
            </a:r>
          </a:p>
          <a:p>
            <a:pPr marL="342900" indent="-342900">
              <a:buFont typeface="Arial" panose="020B0604020202020204" pitchFamily="34" charset="0"/>
              <a:buChar char="•"/>
            </a:pPr>
            <a:r>
              <a:rPr lang="en-US" altLang="zh-CN" dirty="0" smtClean="0"/>
              <a:t>With bigdata analytics on public cloud, </a:t>
            </a:r>
            <a:r>
              <a:rPr lang="en-US" altLang="zh-CN" dirty="0"/>
              <a:t>a new high performance, low latency </a:t>
            </a:r>
            <a:r>
              <a:rPr lang="en-US" altLang="zh-CN" dirty="0" smtClean="0"/>
              <a:t>in memory data accelerator leveraging state-of-art HW technologies can help to address the performance gaps</a:t>
            </a:r>
          </a:p>
          <a:p>
            <a:pPr marL="342900" indent="-342900">
              <a:buFont typeface="Arial" panose="020B0604020202020204" pitchFamily="34" charset="0"/>
              <a:buChar char="•"/>
            </a:pPr>
            <a:r>
              <a:rPr lang="en-US" dirty="0" smtClean="0"/>
              <a:t>POC with Alluxio IMDA as Cache and Spark PMoF as shuffle demonstrated significant performance and latency improvement </a:t>
            </a:r>
            <a:endParaRPr lang="en-US" dirty="0"/>
          </a:p>
        </p:txBody>
      </p:sp>
    </p:spTree>
    <p:extLst>
      <p:ext uri="{BB962C8B-B14F-4D97-AF65-F5344CB8AC3E}">
        <p14:creationId xmlns:p14="http://schemas.microsoft.com/office/powerpoint/2010/main" val="3409904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0131421-458F-A148-9D5F-B32A0556260D}"/>
              </a:ext>
            </a:extLst>
          </p:cNvPr>
          <p:cNvPicPr>
            <a:picLocks noChangeAspect="1"/>
          </p:cNvPicPr>
          <p:nvPr/>
        </p:nvPicPr>
        <p:blipFill rotWithShape="1">
          <a:blip r:embed="rId2"/>
          <a:srcRect t="27598"/>
          <a:stretch/>
        </p:blipFill>
        <p:spPr>
          <a:xfrm>
            <a:off x="1532453" y="1885081"/>
            <a:ext cx="5137935" cy="3553904"/>
          </a:xfrm>
          <a:prstGeom prst="rect">
            <a:avLst/>
          </a:prstGeom>
        </p:spPr>
      </p:pic>
      <p:pic>
        <p:nvPicPr>
          <p:cNvPr id="5" name="Picture 4">
            <a:extLst>
              <a:ext uri="{FF2B5EF4-FFF2-40B4-BE49-F238E27FC236}">
                <a16:creationId xmlns:a16="http://schemas.microsoft.com/office/drawing/2014/main" xmlns="" id="{A9FE855A-F38F-A14F-8BDA-EC0E0304CFE5}"/>
              </a:ext>
            </a:extLst>
          </p:cNvPr>
          <p:cNvPicPr>
            <a:picLocks noChangeAspect="1"/>
          </p:cNvPicPr>
          <p:nvPr/>
        </p:nvPicPr>
        <p:blipFill rotWithShape="1">
          <a:blip r:embed="rId3"/>
          <a:srcRect t="26244"/>
          <a:stretch/>
        </p:blipFill>
        <p:spPr>
          <a:xfrm>
            <a:off x="7248470" y="1892663"/>
            <a:ext cx="2703228" cy="3546323"/>
          </a:xfrm>
          <a:prstGeom prst="rect">
            <a:avLst/>
          </a:prstGeom>
        </p:spPr>
      </p:pic>
      <p:sp>
        <p:nvSpPr>
          <p:cNvPr id="2" name="Title 1"/>
          <p:cNvSpPr>
            <a:spLocks noGrp="1"/>
          </p:cNvSpPr>
          <p:nvPr>
            <p:ph type="ctrTitle"/>
          </p:nvPr>
        </p:nvSpPr>
        <p:spPr>
          <a:xfrm>
            <a:off x="0" y="432213"/>
            <a:ext cx="12192000" cy="1143000"/>
          </a:xfrm>
        </p:spPr>
        <p:txBody>
          <a:bodyPr/>
          <a:lstStyle/>
          <a:p>
            <a:r>
              <a:rPr lang="en-US" dirty="0"/>
              <a:t>Rate today</a:t>
            </a:r>
            <a:r>
              <a:rPr lang="en-US" sz="2133" dirty="0"/>
              <a:t> </a:t>
            </a:r>
            <a:r>
              <a:rPr lang="en-US" dirty="0"/>
              <a:t>’s </a:t>
            </a:r>
            <a:r>
              <a:rPr lang="en-US" dirty="0" smtClean="0"/>
              <a:t>session</a:t>
            </a:r>
            <a:endParaRPr lang="en-US" dirty="0"/>
          </a:p>
        </p:txBody>
      </p:sp>
      <p:sp>
        <p:nvSpPr>
          <p:cNvPr id="24" name="Subtitle 2">
            <a:extLst>
              <a:ext uri="{FF2B5EF4-FFF2-40B4-BE49-F238E27FC236}">
                <a16:creationId xmlns:a16="http://schemas.microsoft.com/office/drawing/2014/main" xmlns="" id="{B9220209-4A62-B342-B343-8F7E2FDD88B6}"/>
              </a:ext>
            </a:extLst>
          </p:cNvPr>
          <p:cNvSpPr txBox="1">
            <a:spLocks/>
          </p:cNvSpPr>
          <p:nvPr/>
        </p:nvSpPr>
        <p:spPr>
          <a:xfrm>
            <a:off x="1532453" y="5566719"/>
            <a:ext cx="5067377" cy="508000"/>
          </a:xfrm>
          <a:prstGeom prst="rect">
            <a:avLst/>
          </a:prstGeom>
        </p:spPr>
        <p:txBody>
          <a:bodyPr vert="horz" lIns="121920" tIns="60960" rIns="121920" bIns="60960" rtlCol="0">
            <a:noAutofit/>
          </a:bodyPr>
          <a:lstStyle>
            <a:lvl1pPr marL="0" indent="0" algn="ctr" defTabSz="457200" rtl="0" eaLnBrk="1" latinLnBrk="0" hangingPunct="1">
              <a:lnSpc>
                <a:spcPct val="110000"/>
              </a:lnSpc>
              <a:spcBef>
                <a:spcPts val="400"/>
              </a:spcBef>
              <a:spcAft>
                <a:spcPts val="600"/>
              </a:spcAft>
              <a:buFontTx/>
              <a:buNone/>
              <a:defRPr sz="2800" kern="1200" spc="50">
                <a:solidFill>
                  <a:schemeClr val="tx1">
                    <a:lumMod val="75000"/>
                  </a:schemeClr>
                </a:solidFill>
                <a:latin typeface="Open Sans Ligh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67" dirty="0">
                <a:solidFill>
                  <a:prstClr val="white">
                    <a:lumMod val="75000"/>
                  </a:prstClr>
                </a:solidFill>
                <a:latin typeface="Arial" panose="020B0604020202020204" pitchFamily="34" charset="0"/>
                <a:cs typeface="Arial" panose="020B0604020202020204" pitchFamily="34" charset="0"/>
              </a:rPr>
              <a:t>Session page on conference website</a:t>
            </a:r>
          </a:p>
        </p:txBody>
      </p:sp>
      <p:sp>
        <p:nvSpPr>
          <p:cNvPr id="25" name="Subtitle 2">
            <a:extLst>
              <a:ext uri="{FF2B5EF4-FFF2-40B4-BE49-F238E27FC236}">
                <a16:creationId xmlns:a16="http://schemas.microsoft.com/office/drawing/2014/main" xmlns="" id="{DB54BD9C-9CD1-9744-9D24-D48CF9809631}"/>
              </a:ext>
            </a:extLst>
          </p:cNvPr>
          <p:cNvSpPr txBox="1">
            <a:spLocks/>
          </p:cNvSpPr>
          <p:nvPr/>
        </p:nvSpPr>
        <p:spPr>
          <a:xfrm>
            <a:off x="7396480" y="5566719"/>
            <a:ext cx="2635795" cy="508000"/>
          </a:xfrm>
          <a:prstGeom prst="rect">
            <a:avLst/>
          </a:prstGeom>
        </p:spPr>
        <p:txBody>
          <a:bodyPr vert="horz" lIns="121920" tIns="60960" rIns="121920" bIns="60960" rtlCol="0">
            <a:noAutofit/>
          </a:bodyPr>
          <a:lstStyle>
            <a:lvl1pPr marL="0" indent="0" algn="ctr" defTabSz="457200" rtl="0" eaLnBrk="1" latinLnBrk="0" hangingPunct="1">
              <a:lnSpc>
                <a:spcPct val="110000"/>
              </a:lnSpc>
              <a:spcBef>
                <a:spcPts val="400"/>
              </a:spcBef>
              <a:spcAft>
                <a:spcPts val="600"/>
              </a:spcAft>
              <a:buFontTx/>
              <a:buNone/>
              <a:defRPr sz="2800" kern="1200" spc="50">
                <a:solidFill>
                  <a:schemeClr val="tx1">
                    <a:lumMod val="75000"/>
                  </a:schemeClr>
                </a:solidFill>
                <a:latin typeface="Open Sans Ligh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67" dirty="0">
                <a:solidFill>
                  <a:prstClr val="white">
                    <a:lumMod val="75000"/>
                  </a:prstClr>
                </a:solidFill>
                <a:latin typeface="Arial" panose="020B0604020202020204" pitchFamily="34" charset="0"/>
                <a:cs typeface="Arial" panose="020B0604020202020204" pitchFamily="34" charset="0"/>
              </a:rPr>
              <a:t>O’Reilly Events App</a:t>
            </a:r>
          </a:p>
        </p:txBody>
      </p:sp>
      <p:sp>
        <p:nvSpPr>
          <p:cNvPr id="26" name="Oval 25">
            <a:extLst>
              <a:ext uri="{FF2B5EF4-FFF2-40B4-BE49-F238E27FC236}">
                <a16:creationId xmlns:a16="http://schemas.microsoft.com/office/drawing/2014/main" xmlns="" id="{8DE6CA6E-04BB-8245-8A3B-B1FB568F84EC}"/>
              </a:ext>
            </a:extLst>
          </p:cNvPr>
          <p:cNvSpPr/>
          <p:nvPr/>
        </p:nvSpPr>
        <p:spPr>
          <a:xfrm>
            <a:off x="7676328" y="4973054"/>
            <a:ext cx="1997165" cy="534125"/>
          </a:xfrm>
          <a:prstGeom prst="ellipse">
            <a:avLst/>
          </a:prstGeom>
          <a:noFill/>
          <a:ln w="2222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nvGrpSpPr>
          <p:cNvPr id="27" name="Group 26">
            <a:extLst>
              <a:ext uri="{FF2B5EF4-FFF2-40B4-BE49-F238E27FC236}">
                <a16:creationId xmlns:a16="http://schemas.microsoft.com/office/drawing/2014/main" xmlns="" id="{9470E3EE-6A0B-CC43-8C41-89A3E4B86CB7}"/>
              </a:ext>
            </a:extLst>
          </p:cNvPr>
          <p:cNvGrpSpPr/>
          <p:nvPr/>
        </p:nvGrpSpPr>
        <p:grpSpPr>
          <a:xfrm>
            <a:off x="9176855" y="4178783"/>
            <a:ext cx="1571493" cy="1101003"/>
            <a:chOff x="6691509" y="3044467"/>
            <a:chExt cx="1178620" cy="825752"/>
          </a:xfrm>
          <a:effectLst>
            <a:outerShdw blurRad="12700" dist="12700" dir="2700000" algn="tl" rotWithShape="0">
              <a:prstClr val="black">
                <a:alpha val="50000"/>
              </a:prstClr>
            </a:outerShdw>
          </a:effectLst>
        </p:grpSpPr>
        <p:cxnSp>
          <p:nvCxnSpPr>
            <p:cNvPr id="28" name="Straight Arrow Connector 27">
              <a:extLst>
                <a:ext uri="{FF2B5EF4-FFF2-40B4-BE49-F238E27FC236}">
                  <a16:creationId xmlns:a16="http://schemas.microsoft.com/office/drawing/2014/main" xmlns="" id="{42A43637-5CBB-ED4F-88E6-20B7796F4F5D}"/>
                </a:ext>
              </a:extLst>
            </p:cNvPr>
            <p:cNvCxnSpPr>
              <a:cxnSpLocks/>
            </p:cNvCxnSpPr>
            <p:nvPr/>
          </p:nvCxnSpPr>
          <p:spPr>
            <a:xfrm flipH="1">
              <a:off x="6806255" y="3044467"/>
              <a:ext cx="1063874" cy="736107"/>
            </a:xfrm>
            <a:prstGeom prst="straightConnector1">
              <a:avLst/>
            </a:prstGeom>
            <a:ln w="254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riangle 28">
              <a:extLst>
                <a:ext uri="{FF2B5EF4-FFF2-40B4-BE49-F238E27FC236}">
                  <a16:creationId xmlns:a16="http://schemas.microsoft.com/office/drawing/2014/main" xmlns="" id="{A7988DFE-77A6-A94B-90D1-1B004DBA85C4}"/>
                </a:ext>
              </a:extLst>
            </p:cNvPr>
            <p:cNvSpPr/>
            <p:nvPr/>
          </p:nvSpPr>
          <p:spPr>
            <a:xfrm rot="14035505">
              <a:off x="6716610" y="3665827"/>
              <a:ext cx="179291" cy="229493"/>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grpSp>
        <p:nvGrpSpPr>
          <p:cNvPr id="30" name="Group 29">
            <a:extLst>
              <a:ext uri="{FF2B5EF4-FFF2-40B4-BE49-F238E27FC236}">
                <a16:creationId xmlns:a16="http://schemas.microsoft.com/office/drawing/2014/main" xmlns="" id="{E3BD2F38-1EA8-E44C-AB72-D173356E57C2}"/>
              </a:ext>
            </a:extLst>
          </p:cNvPr>
          <p:cNvGrpSpPr/>
          <p:nvPr/>
        </p:nvGrpSpPr>
        <p:grpSpPr>
          <a:xfrm rot="2034982">
            <a:off x="2714183" y="2437411"/>
            <a:ext cx="1571493" cy="1101003"/>
            <a:chOff x="6691509" y="3044467"/>
            <a:chExt cx="1178620" cy="825752"/>
          </a:xfrm>
          <a:effectLst>
            <a:outerShdw blurRad="12700" dist="12700" dir="2700000" algn="tl" rotWithShape="0">
              <a:prstClr val="black">
                <a:alpha val="50000"/>
              </a:prstClr>
            </a:outerShdw>
          </a:effectLst>
        </p:grpSpPr>
        <p:cxnSp>
          <p:nvCxnSpPr>
            <p:cNvPr id="31" name="Straight Arrow Connector 30">
              <a:extLst>
                <a:ext uri="{FF2B5EF4-FFF2-40B4-BE49-F238E27FC236}">
                  <a16:creationId xmlns:a16="http://schemas.microsoft.com/office/drawing/2014/main" xmlns="" id="{B884061D-5388-604E-B068-0967A1783872}"/>
                </a:ext>
              </a:extLst>
            </p:cNvPr>
            <p:cNvCxnSpPr>
              <a:cxnSpLocks/>
            </p:cNvCxnSpPr>
            <p:nvPr/>
          </p:nvCxnSpPr>
          <p:spPr>
            <a:xfrm flipH="1">
              <a:off x="6806255" y="3044467"/>
              <a:ext cx="1063874" cy="736107"/>
            </a:xfrm>
            <a:prstGeom prst="straightConnector1">
              <a:avLst/>
            </a:prstGeom>
            <a:ln w="254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riangle 31">
              <a:extLst>
                <a:ext uri="{FF2B5EF4-FFF2-40B4-BE49-F238E27FC236}">
                  <a16:creationId xmlns:a16="http://schemas.microsoft.com/office/drawing/2014/main" xmlns="" id="{90A556CD-B3D3-5D45-BC4E-F70E567F4F08}"/>
                </a:ext>
              </a:extLst>
            </p:cNvPr>
            <p:cNvSpPr/>
            <p:nvPr/>
          </p:nvSpPr>
          <p:spPr>
            <a:xfrm rot="14035505">
              <a:off x="6716610" y="3665827"/>
              <a:ext cx="179291" cy="229493"/>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sp>
        <p:nvSpPr>
          <p:cNvPr id="33" name="Oval 32">
            <a:extLst>
              <a:ext uri="{FF2B5EF4-FFF2-40B4-BE49-F238E27FC236}">
                <a16:creationId xmlns:a16="http://schemas.microsoft.com/office/drawing/2014/main" xmlns="" id="{B0764D3D-2213-5C4D-902C-1ED6AE5BEC51}"/>
              </a:ext>
            </a:extLst>
          </p:cNvPr>
          <p:cNvSpPr/>
          <p:nvPr/>
        </p:nvSpPr>
        <p:spPr>
          <a:xfrm>
            <a:off x="1386769" y="2725098"/>
            <a:ext cx="1160347" cy="513948"/>
          </a:xfrm>
          <a:prstGeom prst="ellipse">
            <a:avLst/>
          </a:prstGeom>
          <a:noFill/>
          <a:ln w="2222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Tree>
    <p:extLst>
      <p:ext uri="{BB962C8B-B14F-4D97-AF65-F5344CB8AC3E}">
        <p14:creationId xmlns:p14="http://schemas.microsoft.com/office/powerpoint/2010/main" val="3591929368"/>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49</a:t>
            </a:fld>
            <a:endParaRPr lang="en-US" dirty="0"/>
          </a:p>
        </p:txBody>
      </p:sp>
      <p:sp>
        <p:nvSpPr>
          <p:cNvPr id="3" name="Title 2"/>
          <p:cNvSpPr>
            <a:spLocks noGrp="1"/>
          </p:cNvSpPr>
          <p:nvPr>
            <p:ph type="title"/>
          </p:nvPr>
        </p:nvSpPr>
        <p:spPr/>
        <p:txBody>
          <a:bodyPr/>
          <a:lstStyle/>
          <a:p>
            <a:r>
              <a:rPr lang="en-US" dirty="0" smtClean="0"/>
              <a:t>Notices and Disclaimers</a:t>
            </a:r>
            <a:endParaRPr lang="en-US" dirty="0"/>
          </a:p>
        </p:txBody>
      </p:sp>
      <p:sp>
        <p:nvSpPr>
          <p:cNvPr id="4" name="Content Placeholder 3"/>
          <p:cNvSpPr>
            <a:spLocks noGrp="1"/>
          </p:cNvSpPr>
          <p:nvPr>
            <p:ph sz="quarter" idx="13"/>
          </p:nvPr>
        </p:nvSpPr>
        <p:spPr>
          <a:xfrm>
            <a:off x="607484" y="1295338"/>
            <a:ext cx="10970683" cy="4567767"/>
          </a:xfrm>
        </p:spPr>
        <p:txBody>
          <a:bodyPr/>
          <a:lstStyle/>
          <a:p>
            <a:pPr>
              <a:spcBef>
                <a:spcPts val="1067"/>
              </a:spcBef>
            </a:pPr>
            <a:r>
              <a:rPr lang="en-US" sz="1600" dirty="0"/>
              <a:t>No license (express or implied, by estoppel or otherwise) to any intellectual property rights is granted by this document.</a:t>
            </a:r>
          </a:p>
          <a:p>
            <a:pPr>
              <a:spcBef>
                <a:spcPts val="1067"/>
              </a:spcBef>
            </a:pPr>
            <a:r>
              <a:rPr lang="en-US" sz="1600" dirty="0"/>
              <a:t>Intel disclaims all express and implied warranties, including without limitation, the implied warranties of merchantability, fitness for a particular purpose, and non-infringement, as well as any warranty arising from course of performance, course of dealing, or usage in trade.</a:t>
            </a:r>
          </a:p>
          <a:p>
            <a:pPr>
              <a:spcBef>
                <a:spcPts val="1067"/>
              </a:spcBef>
            </a:pPr>
            <a:r>
              <a:rPr lang="en-US" sz="1600" dirty="0"/>
              <a:t>This document contains information on products, services and/or processes in development.  All information provided here is subject to change without notice. Contact your Intel representative to obtain the latest forecast, schedule, specifications and roadmaps.</a:t>
            </a:r>
          </a:p>
          <a:p>
            <a:pPr>
              <a:spcBef>
                <a:spcPts val="1067"/>
              </a:spcBef>
            </a:pPr>
            <a:r>
              <a:rPr lang="en-US" sz="1600" dirty="0"/>
              <a:t>The products and services described may contain defects or errors known as errata which may cause deviations from published specifications. Current characterized errata are available on request.</a:t>
            </a:r>
          </a:p>
          <a:p>
            <a:pPr>
              <a:spcBef>
                <a:spcPts val="1067"/>
              </a:spcBef>
            </a:pPr>
            <a:r>
              <a:rPr lang="en-US" sz="1600" dirty="0"/>
              <a:t>Intel, the Intel logo, Xeon, </a:t>
            </a:r>
            <a:r>
              <a:rPr lang="en-US" sz="1600" dirty="0" smtClean="0"/>
              <a:t>Optane, Optane DC Persistent Memory are </a:t>
            </a:r>
            <a:r>
              <a:rPr lang="en-US" sz="1600" dirty="0"/>
              <a:t>trademarks of Intel Corporation in the U.S. and/or other countries.</a:t>
            </a:r>
          </a:p>
          <a:p>
            <a:pPr>
              <a:spcBef>
                <a:spcPts val="1067"/>
              </a:spcBef>
            </a:pPr>
            <a:r>
              <a:rPr lang="en-US" sz="1600" dirty="0"/>
              <a:t>*Other names and brands may be claimed as the property of others</a:t>
            </a:r>
          </a:p>
          <a:p>
            <a:pPr>
              <a:spcBef>
                <a:spcPts val="1067"/>
              </a:spcBef>
            </a:pPr>
            <a:r>
              <a:rPr lang="en-US" sz="1600" dirty="0"/>
              <a:t>© Intel Corporation. </a:t>
            </a:r>
          </a:p>
        </p:txBody>
      </p:sp>
    </p:spTree>
    <p:extLst>
      <p:ext uri="{BB962C8B-B14F-4D97-AF65-F5344CB8AC3E}">
        <p14:creationId xmlns:p14="http://schemas.microsoft.com/office/powerpoint/2010/main" val="49716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DA1535-9662-4DA1-90E6-99F9E40A23BB}" type="slidenum">
              <a:rPr lang="en-US" smtClean="0"/>
              <a:t>5</a:t>
            </a:fld>
            <a:endParaRPr lang="en-US"/>
          </a:p>
        </p:txBody>
      </p:sp>
      <p:sp>
        <p:nvSpPr>
          <p:cNvPr id="5" name="Title 4"/>
          <p:cNvSpPr>
            <a:spLocks noGrp="1"/>
          </p:cNvSpPr>
          <p:nvPr>
            <p:ph type="title"/>
          </p:nvPr>
        </p:nvSpPr>
        <p:spPr/>
        <p:txBody>
          <a:bodyPr/>
          <a:lstStyle/>
          <a:p>
            <a:r>
              <a:rPr lang="en-US" sz="4400" dirty="0" smtClean="0"/>
              <a:t>Cloud based Bigdata Analytics Market Trend  </a:t>
            </a:r>
            <a:endParaRPr lang="en-US" sz="4400" dirty="0"/>
          </a:p>
        </p:txBody>
      </p:sp>
      <p:sp>
        <p:nvSpPr>
          <p:cNvPr id="6" name="Content Placeholder 5"/>
          <p:cNvSpPr>
            <a:spLocks noGrp="1"/>
          </p:cNvSpPr>
          <p:nvPr>
            <p:ph sz="quarter" idx="13"/>
          </p:nvPr>
        </p:nvSpPr>
        <p:spPr>
          <a:xfrm>
            <a:off x="607483" y="1604434"/>
            <a:ext cx="7121373" cy="4567767"/>
          </a:xfrm>
        </p:spPr>
        <p:txBody>
          <a:bodyPr/>
          <a:lstStyle/>
          <a:p>
            <a:pPr marL="285750" indent="-285750">
              <a:buFont typeface="Arial" panose="020B0604020202020204" pitchFamily="34" charset="0"/>
              <a:buChar char="•"/>
            </a:pPr>
            <a:r>
              <a:rPr lang="en-US" sz="1800" dirty="0" smtClean="0"/>
              <a:t>IDC </a:t>
            </a:r>
            <a:r>
              <a:rPr lang="en-US" sz="1800" dirty="0" err="1" smtClean="0"/>
              <a:t>No.1</a:t>
            </a:r>
            <a:r>
              <a:rPr lang="en-US" sz="1800" dirty="0" smtClean="0"/>
              <a:t> Big Data and analytics predictions </a:t>
            </a:r>
          </a:p>
          <a:p>
            <a:pPr marL="586309" lvl="1" indent="-285750">
              <a:buFont typeface="Arial" panose="020B0604020202020204" pitchFamily="34" charset="0"/>
              <a:buChar char="•"/>
            </a:pPr>
            <a:r>
              <a:rPr lang="en-US" sz="1800" dirty="0" smtClean="0"/>
              <a:t>Through </a:t>
            </a:r>
            <a:r>
              <a:rPr lang="en-US" sz="1800" dirty="0"/>
              <a:t>2020, s</a:t>
            </a:r>
            <a:r>
              <a:rPr lang="en-US" sz="1800" dirty="0" smtClean="0"/>
              <a:t>pending </a:t>
            </a:r>
            <a:r>
              <a:rPr lang="en-US" sz="1800" dirty="0"/>
              <a:t>on </a:t>
            </a:r>
            <a:r>
              <a:rPr lang="en-US" sz="1800" dirty="0" smtClean="0"/>
              <a:t>cloud-based </a:t>
            </a:r>
            <a:r>
              <a:rPr lang="en-US" sz="1800" dirty="0"/>
              <a:t>BDA </a:t>
            </a:r>
            <a:r>
              <a:rPr lang="en-US" sz="1800" dirty="0" smtClean="0"/>
              <a:t>technology </a:t>
            </a:r>
            <a:r>
              <a:rPr lang="en-US" altLang="zh-CN" sz="1800" dirty="0" smtClean="0"/>
              <a:t>w</a:t>
            </a:r>
            <a:r>
              <a:rPr lang="en-US" sz="1800" dirty="0" smtClean="0"/>
              <a:t>ill </a:t>
            </a:r>
            <a:r>
              <a:rPr lang="en-US" sz="1800" dirty="0"/>
              <a:t>g</a:t>
            </a:r>
            <a:r>
              <a:rPr lang="en-US" sz="1800" dirty="0" smtClean="0"/>
              <a:t>row </a:t>
            </a:r>
            <a:r>
              <a:rPr lang="en-US" sz="1800" dirty="0" err="1"/>
              <a:t>4.5x</a:t>
            </a:r>
            <a:r>
              <a:rPr lang="en-US" sz="1800" dirty="0"/>
              <a:t> </a:t>
            </a:r>
            <a:r>
              <a:rPr lang="en-US" sz="1800" dirty="0" smtClean="0"/>
              <a:t>faster </a:t>
            </a:r>
            <a:r>
              <a:rPr lang="en-US" sz="1800" dirty="0"/>
              <a:t>t</a:t>
            </a:r>
            <a:r>
              <a:rPr lang="en-US" sz="1800" dirty="0" smtClean="0"/>
              <a:t>han </a:t>
            </a:r>
            <a:r>
              <a:rPr lang="en-US" sz="1800" dirty="0"/>
              <a:t>s</a:t>
            </a:r>
            <a:r>
              <a:rPr lang="en-US" sz="1800" dirty="0" smtClean="0"/>
              <a:t>pending </a:t>
            </a:r>
            <a:r>
              <a:rPr lang="en-US" sz="1800" dirty="0"/>
              <a:t>for </a:t>
            </a:r>
            <a:r>
              <a:rPr lang="en-US" sz="1800" dirty="0" smtClean="0"/>
              <a:t>on-premises solutions [1]</a:t>
            </a:r>
          </a:p>
          <a:p>
            <a:pPr marL="285750" indent="-285750">
              <a:buFont typeface="Arial" panose="020B0604020202020204" pitchFamily="34" charset="0"/>
              <a:buChar char="•"/>
            </a:pPr>
            <a:r>
              <a:rPr lang="en-US" sz="1800" dirty="0" smtClean="0"/>
              <a:t>F</a:t>
            </a:r>
            <a:r>
              <a:rPr lang="en-US" altLang="zh-CN" sz="1800" dirty="0" smtClean="0"/>
              <a:t>O</a:t>
            </a:r>
            <a:r>
              <a:rPr lang="en-US" sz="1800" dirty="0" smtClean="0"/>
              <a:t>RRESTER: Public </a:t>
            </a:r>
            <a:r>
              <a:rPr lang="en-US" sz="1800" dirty="0"/>
              <a:t>cloud adoption is the No. 1 priority for technology decision makers investing in big data</a:t>
            </a:r>
            <a:r>
              <a:rPr lang="en-US" sz="1800" dirty="0" smtClean="0"/>
              <a:t>.[2]</a:t>
            </a:r>
          </a:p>
          <a:p>
            <a:pPr marL="285750" indent="-285750">
              <a:buFont typeface="Arial" panose="020B0604020202020204" pitchFamily="34" charset="0"/>
              <a:buChar char="•"/>
            </a:pPr>
            <a:r>
              <a:rPr lang="en-US" sz="1800" dirty="0"/>
              <a:t>Cloud-based big data services offer all the same benefits associated with other </a:t>
            </a:r>
            <a:r>
              <a:rPr lang="en-US" sz="1800" dirty="0">
                <a:hlinkClick r:id="rId3"/>
              </a:rPr>
              <a:t>public cloud services</a:t>
            </a:r>
            <a:r>
              <a:rPr lang="en-US" sz="1800" dirty="0"/>
              <a:t>. </a:t>
            </a:r>
            <a:endParaRPr lang="en-US" sz="1800" dirty="0" smtClean="0"/>
          </a:p>
          <a:p>
            <a:pPr marL="586309" lvl="1" indent="-285750">
              <a:buFont typeface="Arial" panose="020B0604020202020204" pitchFamily="34" charset="0"/>
              <a:buChar char="•"/>
            </a:pPr>
            <a:r>
              <a:rPr lang="en-US" sz="1800" dirty="0" smtClean="0"/>
              <a:t>Agility, Flexibility, access data from everywhere, easy provisioning and management, cost benefits.</a:t>
            </a:r>
          </a:p>
          <a:p>
            <a:pPr marL="586309" lvl="1" indent="-285750">
              <a:buFont typeface="Arial" panose="020B0604020202020204" pitchFamily="34" charset="0"/>
              <a:buChar char="•"/>
            </a:pPr>
            <a:r>
              <a:rPr lang="en-US" sz="1800" dirty="0" smtClean="0"/>
              <a:t>Well suited for BDA for scalability </a:t>
            </a:r>
          </a:p>
          <a:p>
            <a:pPr marL="586309" lvl="1" indent="-285750">
              <a:buFont typeface="Arial" panose="020B0604020202020204" pitchFamily="34" charset="0"/>
              <a:buChar char="•"/>
            </a:pPr>
            <a:endParaRPr lang="en-US" sz="1800" dirty="0"/>
          </a:p>
          <a:p>
            <a:pPr marL="586309" lvl="1" indent="-285750">
              <a:buFont typeface="Arial" panose="020B0604020202020204" pitchFamily="34" charset="0"/>
              <a:buChar char="•"/>
            </a:pPr>
            <a:endParaRPr lang="en-US" sz="1800" dirty="0"/>
          </a:p>
        </p:txBody>
      </p:sp>
      <p:pic>
        <p:nvPicPr>
          <p:cNvPr id="7" name="Picture 6"/>
          <p:cNvPicPr>
            <a:picLocks noChangeAspect="1"/>
          </p:cNvPicPr>
          <p:nvPr/>
        </p:nvPicPr>
        <p:blipFill>
          <a:blip r:embed="rId4"/>
          <a:stretch>
            <a:fillRect/>
          </a:stretch>
        </p:blipFill>
        <p:spPr>
          <a:xfrm>
            <a:off x="8249573" y="1220643"/>
            <a:ext cx="3157994" cy="2350997"/>
          </a:xfrm>
          <a:prstGeom prst="rect">
            <a:avLst/>
          </a:prstGeom>
        </p:spPr>
      </p:pic>
      <p:pic>
        <p:nvPicPr>
          <p:cNvPr id="8" name="Picture 7"/>
          <p:cNvPicPr>
            <a:picLocks noChangeAspect="1"/>
          </p:cNvPicPr>
          <p:nvPr/>
        </p:nvPicPr>
        <p:blipFill>
          <a:blip r:embed="rId5"/>
          <a:stretch>
            <a:fillRect/>
          </a:stretch>
        </p:blipFill>
        <p:spPr>
          <a:xfrm>
            <a:off x="8323907" y="4049950"/>
            <a:ext cx="3304002" cy="1872268"/>
          </a:xfrm>
          <a:prstGeom prst="rect">
            <a:avLst/>
          </a:prstGeom>
        </p:spPr>
      </p:pic>
      <p:sp>
        <p:nvSpPr>
          <p:cNvPr id="4" name="TextBox 3"/>
          <p:cNvSpPr txBox="1"/>
          <p:nvPr/>
        </p:nvSpPr>
        <p:spPr>
          <a:xfrm>
            <a:off x="849086" y="6002924"/>
            <a:ext cx="11876315" cy="338554"/>
          </a:xfrm>
          <a:prstGeom prst="rect">
            <a:avLst/>
          </a:prstGeom>
          <a:noFill/>
        </p:spPr>
        <p:txBody>
          <a:bodyPr vert="horz" wrap="square" lIns="0" tIns="0" rIns="0" bIns="0" rtlCol="0">
            <a:spAutoFit/>
          </a:bodyPr>
          <a:lstStyle/>
          <a:p>
            <a:r>
              <a:rPr lang="en-US" sz="1100" dirty="0" smtClean="0">
                <a:solidFill>
                  <a:srgbClr val="003C71"/>
                </a:solidFill>
              </a:rPr>
              <a:t>Source: </a:t>
            </a:r>
            <a:r>
              <a:rPr lang="en-US" sz="1100" b="1" dirty="0"/>
              <a:t>IDC </a:t>
            </a:r>
            <a:r>
              <a:rPr lang="en-US" sz="1100" b="1" dirty="0" err="1"/>
              <a:t>FutureScape</a:t>
            </a:r>
            <a:r>
              <a:rPr lang="en-US" sz="1100" b="1" dirty="0"/>
              <a:t>: Worldwide Big Data and Analytics 2016 </a:t>
            </a:r>
            <a:r>
              <a:rPr lang="en-US" sz="1100" b="1" dirty="0" smtClean="0"/>
              <a:t>Predictions</a:t>
            </a:r>
            <a:endParaRPr lang="en-US" sz="1100" dirty="0" smtClean="0">
              <a:solidFill>
                <a:srgbClr val="003C71"/>
              </a:solidFill>
            </a:endParaRPr>
          </a:p>
          <a:p>
            <a:r>
              <a:rPr lang="en-US" sz="1100" dirty="0" smtClean="0">
                <a:solidFill>
                  <a:srgbClr val="003C71"/>
                </a:solidFill>
              </a:rPr>
              <a:t>Source</a:t>
            </a:r>
            <a:r>
              <a:rPr lang="en-US" sz="1100" dirty="0">
                <a:solidFill>
                  <a:srgbClr val="003C71"/>
                </a:solidFill>
              </a:rPr>
              <a:t>: </a:t>
            </a:r>
            <a:r>
              <a:rPr lang="en-US" sz="1100" dirty="0">
                <a:solidFill>
                  <a:srgbClr val="003C71"/>
                </a:solidFill>
                <a:hlinkClick r:id="rId6"/>
              </a:rPr>
              <a:t>https://</a:t>
            </a:r>
            <a:r>
              <a:rPr lang="en-US" sz="1100" dirty="0" err="1" smtClean="0">
                <a:solidFill>
                  <a:srgbClr val="003C71"/>
                </a:solidFill>
                <a:hlinkClick r:id="rId6"/>
              </a:rPr>
              <a:t>www.oracle.com</a:t>
            </a:r>
            <a:r>
              <a:rPr lang="en-US" sz="1100" dirty="0" smtClean="0">
                <a:solidFill>
                  <a:srgbClr val="003C71"/>
                </a:solidFill>
                <a:hlinkClick r:id="rId6"/>
              </a:rPr>
              <a:t>/</a:t>
            </a:r>
            <a:r>
              <a:rPr lang="en-US" sz="1100" dirty="0" err="1" smtClean="0">
                <a:solidFill>
                  <a:srgbClr val="003C71"/>
                </a:solidFill>
                <a:hlinkClick r:id="rId6"/>
              </a:rPr>
              <a:t>webfolder</a:t>
            </a:r>
            <a:r>
              <a:rPr lang="en-US" sz="1100" dirty="0" smtClean="0">
                <a:solidFill>
                  <a:srgbClr val="003C71"/>
                </a:solidFill>
                <a:hlinkClick r:id="rId6"/>
              </a:rPr>
              <a:t>/s/</a:t>
            </a:r>
            <a:r>
              <a:rPr lang="en-US" sz="1100" dirty="0" err="1" smtClean="0">
                <a:solidFill>
                  <a:srgbClr val="003C71"/>
                </a:solidFill>
                <a:hlinkClick r:id="rId6"/>
              </a:rPr>
              <a:t>delivery_production</a:t>
            </a:r>
            <a:r>
              <a:rPr lang="en-US" sz="1100" dirty="0" smtClean="0">
                <a:solidFill>
                  <a:srgbClr val="003C71"/>
                </a:solidFill>
                <a:hlinkClick r:id="rId6"/>
              </a:rPr>
              <a:t>/docs/</a:t>
            </a:r>
            <a:r>
              <a:rPr lang="en-US" sz="1100" dirty="0" err="1" smtClean="0">
                <a:solidFill>
                  <a:srgbClr val="003C71"/>
                </a:solidFill>
                <a:hlinkClick r:id="rId6"/>
              </a:rPr>
              <a:t>FY16h1</a:t>
            </a:r>
            <a:r>
              <a:rPr lang="en-US" sz="1100" dirty="0" smtClean="0">
                <a:solidFill>
                  <a:srgbClr val="003C71"/>
                </a:solidFill>
                <a:hlinkClick r:id="rId6"/>
              </a:rPr>
              <a:t>/do</a:t>
            </a:r>
            <a:r>
              <a:rPr lang="en-US" sz="1100" dirty="0" smtClean="0">
                <a:solidFill>
                  <a:srgbClr val="003C71"/>
                </a:solidFill>
              </a:rPr>
              <a:t>  </a:t>
            </a:r>
          </a:p>
        </p:txBody>
      </p:sp>
    </p:spTree>
    <p:extLst>
      <p:ext uri="{BB962C8B-B14F-4D97-AF65-F5344CB8AC3E}">
        <p14:creationId xmlns:p14="http://schemas.microsoft.com/office/powerpoint/2010/main" val="256260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1CA095-47C1-406F-8FED-5ADE5F10428C}" type="slidenum">
              <a:rPr lang="en-US" smtClean="0"/>
              <a:t>50</a:t>
            </a:fld>
            <a:endParaRPr lang="en-US"/>
          </a:p>
        </p:txBody>
      </p:sp>
      <p:sp>
        <p:nvSpPr>
          <p:cNvPr id="2" name="Title 1"/>
          <p:cNvSpPr>
            <a:spLocks noGrp="1"/>
          </p:cNvSpPr>
          <p:nvPr>
            <p:ph type="title"/>
          </p:nvPr>
        </p:nvSpPr>
        <p:spPr/>
        <p:txBody>
          <a:bodyPr/>
          <a:lstStyle/>
          <a:p>
            <a:r>
              <a:rPr lang="en-US" dirty="0"/>
              <a:t>Legal Information: Benchmark and Performance </a:t>
            </a:r>
            <a:r>
              <a:rPr lang="en-US" dirty="0" smtClean="0"/>
              <a:t>Disclaimers</a:t>
            </a:r>
            <a:endParaRPr lang="en-US" sz="6000" dirty="0"/>
          </a:p>
        </p:txBody>
      </p:sp>
      <p:sp>
        <p:nvSpPr>
          <p:cNvPr id="3" name="Content Placeholder 2"/>
          <p:cNvSpPr>
            <a:spLocks noGrp="1"/>
          </p:cNvSpPr>
          <p:nvPr>
            <p:ph sz="quarter" idx="13"/>
          </p:nvPr>
        </p:nvSpPr>
        <p:spPr/>
        <p:txBody>
          <a:bodyPr>
            <a:normAutofit/>
          </a:bodyPr>
          <a:lstStyle/>
          <a:p>
            <a:pPr>
              <a:spcBef>
                <a:spcPts val="1067"/>
              </a:spcBef>
            </a:pPr>
            <a:r>
              <a:rPr lang="en-US" sz="1700" dirty="0"/>
              <a:t>Performance results are based on testing as of </a:t>
            </a:r>
            <a:r>
              <a:rPr lang="en-US" altLang="zh-CN" sz="1700" dirty="0"/>
              <a:t>Feb. 2019</a:t>
            </a:r>
            <a:r>
              <a:rPr lang="en-US" sz="1700" dirty="0"/>
              <a:t> and may not reflect all publicly available security updates. See configuration disclosure for details. No product can be absolutely secure.</a:t>
            </a:r>
          </a:p>
          <a:p>
            <a:pPr>
              <a:spcBef>
                <a:spcPts val="1067"/>
              </a:spcBef>
            </a:pPr>
            <a:r>
              <a:rPr lang="en-US" sz="1700" dirty="0"/>
              <a:t>Software and workloads used in performance tests may have been optimized for performance only on Intel microprocessors. Performance tests, such as </a:t>
            </a:r>
            <a:r>
              <a:rPr lang="en-US" sz="1700" dirty="0" err="1"/>
              <a:t>SYSmark</a:t>
            </a:r>
            <a:r>
              <a:rPr lang="en-US" sz="1700" dirty="0"/>
              <a:t> and </a:t>
            </a:r>
            <a:r>
              <a:rPr lang="en-US" sz="1700" dirty="0" err="1"/>
              <a:t>MobileMark</a:t>
            </a:r>
            <a:r>
              <a:rPr lang="en-US" sz="1700" dirty="0"/>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information, see Performance Benchmark Test Disclosure.</a:t>
            </a:r>
          </a:p>
          <a:p>
            <a:pPr>
              <a:spcBef>
                <a:spcPts val="1067"/>
              </a:spcBef>
            </a:pPr>
            <a:r>
              <a:rPr lang="en-US" sz="1700" dirty="0"/>
              <a:t>Configurations:  see performance benchmark test configurations. </a:t>
            </a:r>
          </a:p>
          <a:p>
            <a:endParaRPr lang="en-US" dirty="0"/>
          </a:p>
        </p:txBody>
      </p:sp>
    </p:spTree>
    <p:extLst>
      <p:ext uri="{BB962C8B-B14F-4D97-AF65-F5344CB8AC3E}">
        <p14:creationId xmlns:p14="http://schemas.microsoft.com/office/powerpoint/2010/main" val="399173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812588" y="6421438"/>
            <a:ext cx="379412" cy="365125"/>
          </a:xfrm>
        </p:spPr>
        <p:txBody>
          <a:bodyPr/>
          <a:lstStyle/>
          <a:p>
            <a:fld id="{7779D59F-251B-4FC9-B41D-9A178CAF7BF3}" type="slidenum">
              <a:rPr lang="en-US" smtClean="0">
                <a:solidFill>
                  <a:prstClr val="white"/>
                </a:solidFill>
              </a:rPr>
              <a:pPr/>
              <a:t>51</a:t>
            </a:fld>
            <a:endParaRPr lang="en-US">
              <a:solidFill>
                <a:prstClr val="white"/>
              </a:solidFill>
            </a:endParaRPr>
          </a:p>
        </p:txBody>
      </p:sp>
    </p:spTree>
    <p:extLst>
      <p:ext uri="{BB962C8B-B14F-4D97-AF65-F5344CB8AC3E}">
        <p14:creationId xmlns:p14="http://schemas.microsoft.com/office/powerpoint/2010/main" val="2641346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DA1535-9662-4DA1-90E6-99F9E40A23BB}" type="slidenum">
              <a:rPr lang="en-US" smtClean="0"/>
              <a:t>6</a:t>
            </a:fld>
            <a:endParaRPr lang="en-US"/>
          </a:p>
        </p:txBody>
      </p:sp>
      <p:sp>
        <p:nvSpPr>
          <p:cNvPr id="5" name="Title 4"/>
          <p:cNvSpPr>
            <a:spLocks noGrp="1"/>
          </p:cNvSpPr>
          <p:nvPr>
            <p:ph type="title"/>
          </p:nvPr>
        </p:nvSpPr>
        <p:spPr/>
        <p:txBody>
          <a:bodyPr/>
          <a:lstStyle/>
          <a:p>
            <a:r>
              <a:rPr lang="en-US" sz="4400" dirty="0"/>
              <a:t>Benefits of </a:t>
            </a:r>
            <a:r>
              <a:rPr lang="en-US" altLang="zh-CN" sz="4400" dirty="0" smtClean="0"/>
              <a:t>bigdata analytics on the cloud </a:t>
            </a:r>
            <a:endParaRPr lang="en-US" sz="4400"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1613610914"/>
              </p:ext>
            </p:extLst>
          </p:nvPr>
        </p:nvGraphicFramePr>
        <p:xfrm>
          <a:off x="608013" y="1604963"/>
          <a:ext cx="10969625" cy="4567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050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79D59F-251B-4FC9-B41D-9A178CAF7BF3}" type="slidenum">
              <a:rPr lang="en-US" smtClean="0">
                <a:solidFill>
                  <a:prstClr val="white"/>
                </a:solidFill>
              </a:rPr>
              <a:pPr/>
              <a:t>7</a:t>
            </a:fld>
            <a:endParaRPr lang="en-US">
              <a:solidFill>
                <a:prstClr val="white"/>
              </a:solidFill>
            </a:endParaRPr>
          </a:p>
        </p:txBody>
      </p:sp>
      <p:sp>
        <p:nvSpPr>
          <p:cNvPr id="3" name="Title 2"/>
          <p:cNvSpPr>
            <a:spLocks noGrp="1"/>
          </p:cNvSpPr>
          <p:nvPr>
            <p:ph type="title"/>
          </p:nvPr>
        </p:nvSpPr>
        <p:spPr/>
        <p:txBody>
          <a:bodyPr>
            <a:normAutofit/>
          </a:bodyPr>
          <a:lstStyle/>
          <a:p>
            <a:r>
              <a:rPr lang="en-US" sz="4400" b="1" dirty="0"/>
              <a:t>Bigdata ANALYTICS </a:t>
            </a:r>
            <a:r>
              <a:rPr lang="en-US" sz="4400" b="1" dirty="0" smtClean="0"/>
              <a:t>on the cloud ecosystem</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2199" y="2183625"/>
            <a:ext cx="8191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21386" y="2315388"/>
            <a:ext cx="1066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3114" y="2143938"/>
            <a:ext cx="5238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33224" y="2131235"/>
            <a:ext cx="9715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91501" y="3753762"/>
            <a:ext cx="16002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47896" y="2323277"/>
            <a:ext cx="20621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2049070" y="3850501"/>
            <a:ext cx="7916030" cy="1802308"/>
            <a:chOff x="525068" y="2993247"/>
            <a:chExt cx="7916030" cy="1802308"/>
          </a:xfrm>
        </p:grpSpPr>
        <p:pic>
          <p:nvPicPr>
            <p:cNvPr id="12"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09587" y="3179949"/>
              <a:ext cx="1873250" cy="64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55165" y="3039443"/>
              <a:ext cx="1526238" cy="942975"/>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5068" y="2993247"/>
              <a:ext cx="1190347" cy="1090084"/>
            </a:xfrm>
            <a:prstGeom prst="rect">
              <a:avLst/>
            </a:prstGeom>
          </p:spPr>
        </p:pic>
        <p:sp>
          <p:nvSpPr>
            <p:cNvPr id="15" name="Rectangle 14"/>
            <p:cNvSpPr/>
            <p:nvPr/>
          </p:nvSpPr>
          <p:spPr>
            <a:xfrm>
              <a:off x="7680920" y="4531470"/>
              <a:ext cx="518091" cy="261610"/>
            </a:xfrm>
            <a:prstGeom prst="rect">
              <a:avLst/>
            </a:prstGeom>
          </p:spPr>
          <p:txBody>
            <a:bodyPr wrap="none">
              <a:spAutoFit/>
            </a:bodyPr>
            <a:lstStyle/>
            <a:p>
              <a:r>
                <a:rPr lang="en-US" sz="1100" b="1" dirty="0">
                  <a:solidFill>
                    <a:srgbClr val="003C71"/>
                  </a:solidFill>
                </a:rPr>
                <a:t>2016</a:t>
              </a:r>
              <a:endParaRPr lang="en-US" sz="1100" dirty="0"/>
            </a:p>
          </p:txBody>
        </p:sp>
        <p:sp>
          <p:nvSpPr>
            <p:cNvPr id="16" name="Rectangle 15"/>
            <p:cNvSpPr/>
            <p:nvPr/>
          </p:nvSpPr>
          <p:spPr>
            <a:xfrm>
              <a:off x="831931" y="4533945"/>
              <a:ext cx="518091" cy="261610"/>
            </a:xfrm>
            <a:prstGeom prst="rect">
              <a:avLst/>
            </a:prstGeom>
          </p:spPr>
          <p:txBody>
            <a:bodyPr wrap="none">
              <a:spAutoFit/>
            </a:bodyPr>
            <a:lstStyle/>
            <a:p>
              <a:r>
                <a:rPr lang="en-US" sz="1100" b="1" dirty="0">
                  <a:solidFill>
                    <a:srgbClr val="003C71"/>
                  </a:solidFill>
                </a:rPr>
                <a:t>2006</a:t>
              </a:r>
              <a:endParaRPr lang="en-US" sz="1100" dirty="0"/>
            </a:p>
          </p:txBody>
        </p:sp>
        <p:sp>
          <p:nvSpPr>
            <p:cNvPr id="17" name="Rectangle 16"/>
            <p:cNvSpPr/>
            <p:nvPr/>
          </p:nvSpPr>
          <p:spPr>
            <a:xfrm>
              <a:off x="6249617" y="4526280"/>
              <a:ext cx="518091" cy="261610"/>
            </a:xfrm>
            <a:prstGeom prst="rect">
              <a:avLst/>
            </a:prstGeom>
          </p:spPr>
          <p:txBody>
            <a:bodyPr wrap="none">
              <a:spAutoFit/>
            </a:bodyPr>
            <a:lstStyle/>
            <a:p>
              <a:r>
                <a:rPr lang="en-US" sz="1100" b="1" dirty="0">
                  <a:solidFill>
                    <a:srgbClr val="003C71"/>
                  </a:solidFill>
                </a:rPr>
                <a:t>2015</a:t>
              </a:r>
              <a:endParaRPr lang="en-US" sz="1100" dirty="0"/>
            </a:p>
          </p:txBody>
        </p:sp>
        <p:sp>
          <p:nvSpPr>
            <p:cNvPr id="18" name="Rectangle 17"/>
            <p:cNvSpPr/>
            <p:nvPr/>
          </p:nvSpPr>
          <p:spPr>
            <a:xfrm>
              <a:off x="5426482" y="4526280"/>
              <a:ext cx="518091" cy="261610"/>
            </a:xfrm>
            <a:prstGeom prst="rect">
              <a:avLst/>
            </a:prstGeom>
          </p:spPr>
          <p:txBody>
            <a:bodyPr wrap="none">
              <a:spAutoFit/>
            </a:bodyPr>
            <a:lstStyle/>
            <a:p>
              <a:r>
                <a:rPr lang="en-US" sz="1100" b="1" dirty="0">
                  <a:solidFill>
                    <a:srgbClr val="003C71"/>
                  </a:solidFill>
                </a:rPr>
                <a:t>2014</a:t>
              </a:r>
              <a:endParaRPr lang="en-US" sz="1100" dirty="0"/>
            </a:p>
          </p:txBody>
        </p:sp>
        <p:sp>
          <p:nvSpPr>
            <p:cNvPr id="19" name="Rectangle 18"/>
            <p:cNvSpPr/>
            <p:nvPr/>
          </p:nvSpPr>
          <p:spPr>
            <a:xfrm>
              <a:off x="1968771" y="4511229"/>
              <a:ext cx="518091" cy="261610"/>
            </a:xfrm>
            <a:prstGeom prst="rect">
              <a:avLst/>
            </a:prstGeom>
          </p:spPr>
          <p:txBody>
            <a:bodyPr wrap="none">
              <a:spAutoFit/>
            </a:bodyPr>
            <a:lstStyle/>
            <a:p>
              <a:r>
                <a:rPr lang="en-US" sz="1100" b="1" dirty="0">
                  <a:solidFill>
                    <a:srgbClr val="003C71"/>
                  </a:solidFill>
                </a:rPr>
                <a:t>2008</a:t>
              </a:r>
              <a:endParaRPr lang="en-US" sz="1100" dirty="0"/>
            </a:p>
          </p:txBody>
        </p:sp>
        <p:grpSp>
          <p:nvGrpSpPr>
            <p:cNvPr id="20" name="Group 19"/>
            <p:cNvGrpSpPr/>
            <p:nvPr/>
          </p:nvGrpSpPr>
          <p:grpSpPr>
            <a:xfrm>
              <a:off x="542592" y="3848537"/>
              <a:ext cx="7898506" cy="690212"/>
              <a:chOff x="542592" y="3848537"/>
              <a:chExt cx="7898506" cy="690212"/>
            </a:xfrm>
          </p:grpSpPr>
          <p:cxnSp>
            <p:nvCxnSpPr>
              <p:cNvPr id="21" name="Straight Arrow Connector 20"/>
              <p:cNvCxnSpPr/>
              <p:nvPr/>
            </p:nvCxnSpPr>
            <p:spPr>
              <a:xfrm flipV="1">
                <a:off x="542592" y="4513811"/>
                <a:ext cx="7898506" cy="2493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15" idx="0"/>
              </p:cNvCxnSpPr>
              <p:nvPr/>
            </p:nvCxnSpPr>
            <p:spPr>
              <a:xfrm>
                <a:off x="7930352" y="4438996"/>
                <a:ext cx="9614" cy="9247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081358" y="4438996"/>
                <a:ext cx="1" cy="9247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1081358" y="3896636"/>
                <a:ext cx="0" cy="43963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126002" y="3848538"/>
                <a:ext cx="1201562" cy="48453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7930347" y="3896636"/>
                <a:ext cx="0" cy="35116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9" idx="2"/>
              </p:cNvCxnSpPr>
              <p:nvPr/>
            </p:nvCxnSpPr>
            <p:spPr>
              <a:xfrm flipH="1" flipV="1">
                <a:off x="6167601" y="3896636"/>
                <a:ext cx="309290" cy="43963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7942248" y="3906156"/>
                <a:ext cx="476412" cy="230832"/>
              </a:xfrm>
              <a:prstGeom prst="rect">
                <a:avLst/>
              </a:prstGeom>
            </p:spPr>
            <p:txBody>
              <a:bodyPr wrap="none">
                <a:spAutoFit/>
              </a:bodyPr>
              <a:lstStyle/>
              <a:p>
                <a:r>
                  <a:rPr lang="en-US" sz="900" dirty="0">
                    <a:solidFill>
                      <a:srgbClr val="003C71"/>
                    </a:solidFill>
                  </a:rPr>
                  <a:t>oss://</a:t>
                </a:r>
                <a:endParaRPr lang="en-US" sz="900" dirty="0"/>
              </a:p>
            </p:txBody>
          </p:sp>
          <p:sp>
            <p:nvSpPr>
              <p:cNvPr id="29" name="Rectangle 28"/>
              <p:cNvSpPr/>
              <p:nvPr/>
            </p:nvSpPr>
            <p:spPr>
              <a:xfrm>
                <a:off x="7094999" y="3912043"/>
                <a:ext cx="460382" cy="230832"/>
              </a:xfrm>
              <a:prstGeom prst="rect">
                <a:avLst/>
              </a:prstGeom>
            </p:spPr>
            <p:txBody>
              <a:bodyPr wrap="none">
                <a:spAutoFit/>
              </a:bodyPr>
              <a:lstStyle/>
              <a:p>
                <a:r>
                  <a:rPr lang="en-US" sz="900" dirty="0">
                    <a:solidFill>
                      <a:srgbClr val="003C71"/>
                    </a:solidFill>
                  </a:rPr>
                  <a:t>adl://</a:t>
                </a:r>
                <a:endParaRPr lang="en-US" sz="900" dirty="0"/>
              </a:p>
            </p:txBody>
          </p:sp>
          <p:cxnSp>
            <p:nvCxnSpPr>
              <p:cNvPr id="30" name="Straight Connector 29"/>
              <p:cNvCxnSpPr/>
              <p:nvPr/>
            </p:nvCxnSpPr>
            <p:spPr>
              <a:xfrm>
                <a:off x="6476890" y="4441471"/>
                <a:ext cx="1" cy="9247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9" idx="2"/>
              </p:cNvCxnSpPr>
              <p:nvPr/>
            </p:nvCxnSpPr>
            <p:spPr>
              <a:xfrm flipH="1" flipV="1">
                <a:off x="6167601" y="3896636"/>
                <a:ext cx="1605899" cy="32497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6334148" y="4008604"/>
                <a:ext cx="567784" cy="230832"/>
              </a:xfrm>
              <a:prstGeom prst="rect">
                <a:avLst/>
              </a:prstGeom>
            </p:spPr>
            <p:txBody>
              <a:bodyPr wrap="none">
                <a:spAutoFit/>
              </a:bodyPr>
              <a:lstStyle/>
              <a:p>
                <a:r>
                  <a:rPr lang="en-US" sz="900" dirty="0">
                    <a:solidFill>
                      <a:srgbClr val="003C71"/>
                    </a:solidFill>
                  </a:rPr>
                  <a:t>wasb://</a:t>
                </a:r>
                <a:endParaRPr lang="en-US" sz="900" dirty="0"/>
              </a:p>
            </p:txBody>
          </p:sp>
          <p:cxnSp>
            <p:nvCxnSpPr>
              <p:cNvPr id="33" name="Straight Connector 32"/>
              <p:cNvCxnSpPr/>
              <p:nvPr/>
            </p:nvCxnSpPr>
            <p:spPr>
              <a:xfrm>
                <a:off x="5675908" y="4418755"/>
                <a:ext cx="1" cy="9247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13" idx="2"/>
              </p:cNvCxnSpPr>
              <p:nvPr/>
            </p:nvCxnSpPr>
            <p:spPr>
              <a:xfrm flipH="1" flipV="1">
                <a:off x="4618284" y="3982418"/>
                <a:ext cx="1057624" cy="35385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5106327" y="3989029"/>
                <a:ext cx="418704" cy="230832"/>
              </a:xfrm>
              <a:prstGeom prst="rect">
                <a:avLst/>
              </a:prstGeom>
            </p:spPr>
            <p:txBody>
              <a:bodyPr wrap="none">
                <a:spAutoFit/>
              </a:bodyPr>
              <a:lstStyle/>
              <a:p>
                <a:r>
                  <a:rPr lang="en-US" sz="900" dirty="0">
                    <a:solidFill>
                      <a:srgbClr val="003C71"/>
                    </a:solidFill>
                  </a:rPr>
                  <a:t>gs://</a:t>
                </a:r>
                <a:endParaRPr lang="en-US" sz="900" dirty="0"/>
              </a:p>
            </p:txBody>
          </p:sp>
          <p:sp>
            <p:nvSpPr>
              <p:cNvPr id="36" name="Rectangle 35"/>
              <p:cNvSpPr/>
              <p:nvPr/>
            </p:nvSpPr>
            <p:spPr>
              <a:xfrm>
                <a:off x="1708352" y="3999015"/>
                <a:ext cx="423514" cy="230832"/>
              </a:xfrm>
              <a:prstGeom prst="rect">
                <a:avLst/>
              </a:prstGeom>
            </p:spPr>
            <p:txBody>
              <a:bodyPr wrap="none">
                <a:spAutoFit/>
              </a:bodyPr>
              <a:lstStyle/>
              <a:p>
                <a:r>
                  <a:rPr lang="en-US" sz="900" dirty="0">
                    <a:solidFill>
                      <a:srgbClr val="003C71"/>
                    </a:solidFill>
                  </a:rPr>
                  <a:t>s3://</a:t>
                </a:r>
                <a:endParaRPr lang="en-US" sz="900" dirty="0"/>
              </a:p>
            </p:txBody>
          </p:sp>
          <p:cxnSp>
            <p:nvCxnSpPr>
              <p:cNvPr id="37" name="Straight Connector 36"/>
              <p:cNvCxnSpPr/>
              <p:nvPr/>
            </p:nvCxnSpPr>
            <p:spPr>
              <a:xfrm flipV="1">
                <a:off x="2218198" y="3848537"/>
                <a:ext cx="249428" cy="48773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218198" y="4422764"/>
                <a:ext cx="1" cy="9247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2300276" y="3993683"/>
                <a:ext cx="490840" cy="230832"/>
              </a:xfrm>
              <a:prstGeom prst="rect">
                <a:avLst/>
              </a:prstGeom>
            </p:spPr>
            <p:txBody>
              <a:bodyPr wrap="none">
                <a:spAutoFit/>
              </a:bodyPr>
              <a:lstStyle/>
              <a:p>
                <a:r>
                  <a:rPr lang="en-US" sz="900" dirty="0">
                    <a:solidFill>
                      <a:srgbClr val="003C71"/>
                    </a:solidFill>
                  </a:rPr>
                  <a:t>s3n://</a:t>
                </a:r>
                <a:endParaRPr lang="en-US" sz="900" dirty="0"/>
              </a:p>
            </p:txBody>
          </p:sp>
          <p:cxnSp>
            <p:nvCxnSpPr>
              <p:cNvPr id="40" name="Straight Connector 39"/>
              <p:cNvCxnSpPr/>
              <p:nvPr/>
            </p:nvCxnSpPr>
            <p:spPr>
              <a:xfrm flipH="1" flipV="1">
                <a:off x="2967644" y="3848537"/>
                <a:ext cx="2618509" cy="48453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3727406" y="4052226"/>
                <a:ext cx="482824" cy="230832"/>
              </a:xfrm>
              <a:prstGeom prst="rect">
                <a:avLst/>
              </a:prstGeom>
            </p:spPr>
            <p:txBody>
              <a:bodyPr wrap="none">
                <a:spAutoFit/>
              </a:bodyPr>
              <a:lstStyle/>
              <a:p>
                <a:r>
                  <a:rPr lang="en-US" sz="900" dirty="0">
                    <a:solidFill>
                      <a:srgbClr val="003C71"/>
                    </a:solidFill>
                  </a:rPr>
                  <a:t>s3a://</a:t>
                </a:r>
                <a:endParaRPr lang="en-US" sz="900" dirty="0"/>
              </a:p>
            </p:txBody>
          </p:sp>
        </p:grpSp>
      </p:grpSp>
      <p:sp>
        <p:nvSpPr>
          <p:cNvPr id="42" name="Rectangle 41"/>
          <p:cNvSpPr/>
          <p:nvPr/>
        </p:nvSpPr>
        <p:spPr>
          <a:xfrm>
            <a:off x="2066595" y="3263821"/>
            <a:ext cx="7561657" cy="42858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u="sng" dirty="0"/>
              <a:t>H</a:t>
            </a:r>
            <a:r>
              <a:rPr lang="en-US" altLang="zh-CN" sz="1200" dirty="0"/>
              <a:t>adoop </a:t>
            </a:r>
            <a:r>
              <a:rPr lang="en-US" altLang="zh-CN" sz="1200" b="1" u="sng" dirty="0"/>
              <a:t>C</a:t>
            </a:r>
            <a:r>
              <a:rPr lang="en-US" altLang="zh-CN" sz="1200" dirty="0"/>
              <a:t>ompatible </a:t>
            </a:r>
            <a:r>
              <a:rPr lang="en-US" altLang="zh-CN" sz="1200" b="1" u="sng" dirty="0"/>
              <a:t>F</a:t>
            </a:r>
            <a:r>
              <a:rPr lang="en-US" altLang="zh-CN" sz="1200" dirty="0"/>
              <a:t>ile </a:t>
            </a:r>
            <a:r>
              <a:rPr lang="en-US" altLang="zh-CN" sz="1200" b="1" u="sng" dirty="0"/>
              <a:t>S</a:t>
            </a:r>
            <a:r>
              <a:rPr lang="en-US" altLang="zh-CN" sz="1200" dirty="0"/>
              <a:t>ystem abstraction layer: Unified storage API interface Hadoop fs –ls s3a://job/</a:t>
            </a:r>
            <a:endParaRPr lang="zh-CN" altLang="en-US" sz="1200" dirty="0"/>
          </a:p>
        </p:txBody>
      </p:sp>
      <p:pic>
        <p:nvPicPr>
          <p:cNvPr id="43" name="Picture 42"/>
          <p:cNvPicPr>
            <a:picLocks noChangeAspect="1"/>
          </p:cNvPicPr>
          <p:nvPr/>
        </p:nvPicPr>
        <p:blipFill>
          <a:blip r:embed="rId12"/>
          <a:stretch>
            <a:fillRect/>
          </a:stretch>
        </p:blipFill>
        <p:spPr>
          <a:xfrm>
            <a:off x="8676531" y="4064937"/>
            <a:ext cx="1512511" cy="432146"/>
          </a:xfrm>
          <a:prstGeom prst="rect">
            <a:avLst/>
          </a:prstGeom>
        </p:spPr>
      </p:pic>
    </p:spTree>
    <p:extLst>
      <p:ext uri="{BB962C8B-B14F-4D97-AF65-F5344CB8AC3E}">
        <p14:creationId xmlns:p14="http://schemas.microsoft.com/office/powerpoint/2010/main" val="3397675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8</a:t>
            </a:fld>
            <a:endParaRPr lang="en-US" dirty="0">
              <a:solidFill>
                <a:prstClr val="white"/>
              </a:solidFill>
            </a:endParaRPr>
          </a:p>
        </p:txBody>
      </p:sp>
      <p:sp>
        <p:nvSpPr>
          <p:cNvPr id="4" name="Title 3"/>
          <p:cNvSpPr>
            <a:spLocks noGrp="1"/>
          </p:cNvSpPr>
          <p:nvPr>
            <p:ph type="title"/>
          </p:nvPr>
        </p:nvSpPr>
        <p:spPr/>
        <p:txBody>
          <a:bodyPr/>
          <a:lstStyle/>
          <a:p>
            <a:r>
              <a:rPr lang="en-US" sz="4400" dirty="0"/>
              <a:t>Agenda</a:t>
            </a:r>
          </a:p>
        </p:txBody>
      </p:sp>
      <p:sp>
        <p:nvSpPr>
          <p:cNvPr id="5" name="Content Placeholder 4"/>
          <p:cNvSpPr>
            <a:spLocks noGrp="1"/>
          </p:cNvSpPr>
          <p:nvPr>
            <p:ph sz="quarter" idx="13"/>
          </p:nvPr>
        </p:nvSpPr>
        <p:spPr/>
        <p:txBody>
          <a:bodyPr/>
          <a:lstStyle/>
          <a:p>
            <a:pPr marL="342900" indent="-342900">
              <a:buFont typeface="Arial" panose="020B0604020202020204" pitchFamily="34" charset="0"/>
              <a:buChar char="•"/>
            </a:pPr>
            <a:r>
              <a:rPr lang="en-US" dirty="0" smtClean="0"/>
              <a:t>Background and motivation</a:t>
            </a:r>
            <a:endParaRPr lang="en-US" dirty="0"/>
          </a:p>
          <a:p>
            <a:pPr marL="342900" indent="-342900">
              <a:buFont typeface="Arial" panose="020B0604020202020204" pitchFamily="34" charset="0"/>
              <a:buChar char="•"/>
            </a:pPr>
            <a:r>
              <a:rPr lang="en-US" b="1" dirty="0"/>
              <a:t>Bigdata analytics on </a:t>
            </a:r>
            <a:r>
              <a:rPr lang="en-US" b="1" dirty="0" smtClean="0"/>
              <a:t>the cloud: the challenges &amp; optimizations</a:t>
            </a:r>
          </a:p>
          <a:p>
            <a:pPr marL="342900" indent="-342900">
              <a:buFont typeface="Arial" panose="020B0604020202020204" pitchFamily="34" charset="0"/>
              <a:buChar char="•"/>
            </a:pPr>
            <a:r>
              <a:rPr lang="en-US" dirty="0" smtClean="0"/>
              <a:t>Accelerate bigdata analytics on cloud with in memory data accelerator (IMDA)</a:t>
            </a:r>
          </a:p>
          <a:p>
            <a:pPr marL="643459" lvl="1" indent="-342900">
              <a:buFont typeface="Arial" panose="020B0604020202020204" pitchFamily="34" charset="0"/>
              <a:buChar char="•"/>
            </a:pPr>
            <a:r>
              <a:rPr lang="en-US" dirty="0">
                <a:solidFill>
                  <a:srgbClr val="0071C5"/>
                </a:solidFill>
              </a:rPr>
              <a:t>IMDA as Cache</a:t>
            </a:r>
          </a:p>
          <a:p>
            <a:pPr marL="643459" lvl="1" indent="-342900">
              <a:buFont typeface="Arial" panose="020B0604020202020204" pitchFamily="34" charset="0"/>
              <a:buChar char="•"/>
            </a:pPr>
            <a:r>
              <a:rPr lang="en-US" dirty="0">
                <a:solidFill>
                  <a:srgbClr val="0071C5"/>
                </a:solidFill>
              </a:rPr>
              <a:t>IMDA as shuffle </a:t>
            </a:r>
          </a:p>
          <a:p>
            <a:pPr marL="342900" indent="-342900">
              <a:buFont typeface="Arial" panose="020B0604020202020204" pitchFamily="34" charset="0"/>
              <a:buChar char="•"/>
            </a:pPr>
            <a:r>
              <a:rPr lang="en-US" dirty="0" smtClean="0"/>
              <a:t>Summary</a:t>
            </a:r>
            <a:endParaRPr lang="en-US" dirty="0"/>
          </a:p>
          <a:p>
            <a:endParaRPr lang="en-US" dirty="0"/>
          </a:p>
        </p:txBody>
      </p:sp>
    </p:spTree>
    <p:extLst>
      <p:ext uri="{BB962C8B-B14F-4D97-AF65-F5344CB8AC3E}">
        <p14:creationId xmlns:p14="http://schemas.microsoft.com/office/powerpoint/2010/main" val="949897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zh-CN" dirty="0" smtClean="0"/>
              <a:t>Storage disaggregation</a:t>
            </a:r>
            <a:endParaRPr lang="en-US" dirty="0"/>
          </a:p>
        </p:txBody>
      </p:sp>
      <p:sp>
        <p:nvSpPr>
          <p:cNvPr id="8" name="Text Placeholder 7"/>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7779D59F-251B-4FC9-B41D-9A178CAF7BF3}" type="slidenum">
              <a:rPr lang="en-US" smtClean="0">
                <a:solidFill>
                  <a:prstClr val="white"/>
                </a:solidFill>
              </a:rPr>
              <a:pPr/>
              <a:t>9</a:t>
            </a:fld>
            <a:endParaRPr lang="en-US">
              <a:solidFill>
                <a:prstClr val="white"/>
              </a:solidFill>
            </a:endParaRPr>
          </a:p>
        </p:txBody>
      </p:sp>
    </p:spTree>
    <p:extLst>
      <p:ext uri="{BB962C8B-B14F-4D97-AF65-F5344CB8AC3E}">
        <p14:creationId xmlns:p14="http://schemas.microsoft.com/office/powerpoint/2010/main" val="3353494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c7f559a2-3a7a-4d5f-87df-bf951d207bf2"/>
</p:tagLst>
</file>

<file path=ppt/theme/theme1.xml><?xml version="1.0" encoding="utf-8"?>
<a:theme xmlns:a="http://schemas.openxmlformats.org/drawingml/2006/main" name="Intel_DPD_16x9_2018">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extLst>
    <a:ext uri="{05A4C25C-085E-4340-85A3-A5531E510DB2}">
      <thm15:themeFamily xmlns:thm15="http://schemas.microsoft.com/office/thememl/2012/main" name="Intel_DPD_16x9_2018" id="{54555692-7744-47CC-9D84-99B52A3F1CF8}" vid="{9BEE346F-FD54-4A05-A13C-424167A700BD}"/>
    </a:ext>
  </a:extLst>
</a:theme>
</file>

<file path=ppt/theme/theme2.xml><?xml version="1.0" encoding="utf-8"?>
<a:theme xmlns:a="http://schemas.openxmlformats.org/drawingml/2006/main" name="Main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6637</TotalTime>
  <Words>4841</Words>
  <Application>Microsoft Office PowerPoint</Application>
  <PresentationFormat>Widescreen</PresentationFormat>
  <Paragraphs>1042</Paragraphs>
  <Slides>51</Slides>
  <Notes>44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51</vt:i4>
      </vt:variant>
    </vt:vector>
  </HeadingPairs>
  <TitlesOfParts>
    <vt:vector size="65" baseType="lpstr">
      <vt:lpstr>Overpass</vt:lpstr>
      <vt:lpstr>Overpass Light</vt:lpstr>
      <vt:lpstr>宋体</vt:lpstr>
      <vt:lpstr>Arial</vt:lpstr>
      <vt:lpstr>Calibri</vt:lpstr>
      <vt:lpstr>Intel Clear</vt:lpstr>
      <vt:lpstr>Intel Clear Light</vt:lpstr>
      <vt:lpstr>Intel Clear Pro</vt:lpstr>
      <vt:lpstr>Intel Clear Pro Bold</vt:lpstr>
      <vt:lpstr>Neo Sans Intel</vt:lpstr>
      <vt:lpstr>Times New Roman</vt:lpstr>
      <vt:lpstr>Wingdings</vt:lpstr>
      <vt:lpstr>Intel_DPD_16x9_2018</vt:lpstr>
      <vt:lpstr>Main Content</vt:lpstr>
      <vt:lpstr>Bigdata analytics on the public cloud: Challenges and opportunities </vt:lpstr>
      <vt:lpstr>Agenda</vt:lpstr>
      <vt:lpstr>Challenges of scaling Hadoop* Storage</vt:lpstr>
      <vt:lpstr>Discontinuity in bigdata infrastructure makes different solution</vt:lpstr>
      <vt:lpstr>Cloud based Bigdata Analytics Market Trend  </vt:lpstr>
      <vt:lpstr>Benefits of bigdata analytics on the cloud </vt:lpstr>
      <vt:lpstr>Bigdata ANALYTICS on the cloud ecosystem</vt:lpstr>
      <vt:lpstr>Agenda</vt:lpstr>
      <vt:lpstr>Storage disaggregation</vt:lpstr>
      <vt:lpstr>Architectures – Storage Disaggregation </vt:lpstr>
      <vt:lpstr>Functionality: Improve Query Success Ratio with trouble-shootings</vt:lpstr>
      <vt:lpstr>Deployment Architecture: Multiple choices</vt:lpstr>
      <vt:lpstr>cloud adaptor tunings: S3a as an example</vt:lpstr>
      <vt:lpstr>cloud adaptor tunings: S3a committer</vt:lpstr>
      <vt:lpstr>Performance gaps: System configurations</vt:lpstr>
      <vt:lpstr>Performance gaps: usage cases</vt:lpstr>
      <vt:lpstr>Performance gaps</vt:lpstr>
      <vt:lpstr>Compute orchestration</vt:lpstr>
      <vt:lpstr>Architecture – Compute orchestration  </vt:lpstr>
      <vt:lpstr>Serverless: Enabling faster business transformation </vt:lpstr>
      <vt:lpstr>Serverless architecture: configuration</vt:lpstr>
      <vt:lpstr>Serverless analytics Performance</vt:lpstr>
      <vt:lpstr>Agenda</vt:lpstr>
      <vt:lpstr>Architecture – IN Memory data accelerator</vt:lpstr>
      <vt:lpstr>In memory computing and in memory data accelerator </vt:lpstr>
      <vt:lpstr>Persistent Memory and RDMA</vt:lpstr>
      <vt:lpstr>Leveraging In memory data accelerator to accelerate intermediate data access</vt:lpstr>
      <vt:lpstr>IMDA with state-of-art HW </vt:lpstr>
      <vt:lpstr>Agenda</vt:lpstr>
      <vt:lpstr>Alluxio as Cache</vt:lpstr>
      <vt:lpstr>System configurations</vt:lpstr>
      <vt:lpstr>Performance overview</vt:lpstr>
      <vt:lpstr>TPCDS --Disk Statistics</vt:lpstr>
      <vt:lpstr>Terasort (1000G) Disk Statistics</vt:lpstr>
      <vt:lpstr>Kmeans (374.6G) Disk Statistics</vt:lpstr>
      <vt:lpstr>Agenda</vt:lpstr>
      <vt:lpstr>Spark-PMoF Design</vt:lpstr>
      <vt:lpstr>PMoF Design </vt:lpstr>
      <vt:lpstr>Benchmark configuration </vt:lpstr>
      <vt:lpstr>Spark shuffle with PMoF - End-to-end time</vt:lpstr>
      <vt:lpstr>Spark shuffle with PMoF – stage 2</vt:lpstr>
      <vt:lpstr>Stage 2 performance breakdown (HDD+TCP/IP)</vt:lpstr>
      <vt:lpstr>Stage 2 performance breakdown (PMEM+RDMA)</vt:lpstr>
      <vt:lpstr>Spark PMoF with shuffle intensive workloads </vt:lpstr>
      <vt:lpstr>Resource utilization </vt:lpstr>
      <vt:lpstr>Agenda</vt:lpstr>
      <vt:lpstr>Summary</vt:lpstr>
      <vt:lpstr>Rate today ’s session</vt:lpstr>
      <vt:lpstr>Notices and Disclaimers</vt:lpstr>
      <vt:lpstr>Legal Information: Benchmark and Performance Disclaimers</vt:lpstr>
      <vt:lpstr>PowerPoint Presentation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 Ziya</dc:creator>
  <cp:keywords>CTPClassification=CTP_IC:VisualMarkings=, CTPClassification=CTP_IC</cp:keywords>
  <cp:lastModifiedBy>Zhang, Jian</cp:lastModifiedBy>
  <cp:revision>968</cp:revision>
  <dcterms:created xsi:type="dcterms:W3CDTF">2016-01-13T23:57:09Z</dcterms:created>
  <dcterms:modified xsi:type="dcterms:W3CDTF">2019-05-02T09:59:50Z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b1c7a88d-500d-4141-8a94-18f5e572baed</vt:lpwstr>
  </property>
  <property fmtid="{D5CDD505-2E9C-101B-9397-08002B2CF9AE}" pid="3" name="CTP_BU">
    <vt:lpwstr>SYSTEM SOFTWARE PRODUCTS GRP</vt:lpwstr>
  </property>
  <property fmtid="{D5CDD505-2E9C-101B-9397-08002B2CF9AE}" pid="4" name="CTP_TimeStamp">
    <vt:lpwstr>2019-05-02 09:59:50Z</vt:lpwstr>
  </property>
  <property fmtid="{D5CDD505-2E9C-101B-9397-08002B2CF9AE}" pid="5" name="CTPClassification">
    <vt:lpwstr>CTP_IC</vt:lpwstr>
  </property>
</Properties>
</file>